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06"/>
  </p:handoutMasterIdLst>
  <p:sldIdLst>
    <p:sldId id="1510" r:id="rId3"/>
    <p:sldId id="1402" r:id="rId5"/>
    <p:sldId id="1403" r:id="rId6"/>
    <p:sldId id="1404" r:id="rId7"/>
    <p:sldId id="1405" r:id="rId8"/>
    <p:sldId id="1406" r:id="rId9"/>
    <p:sldId id="1560" r:id="rId10"/>
    <p:sldId id="1561" r:id="rId11"/>
    <p:sldId id="1562" r:id="rId12"/>
    <p:sldId id="1563" r:id="rId13"/>
    <p:sldId id="1564" r:id="rId14"/>
    <p:sldId id="1565" r:id="rId15"/>
    <p:sldId id="1566" r:id="rId16"/>
    <p:sldId id="1567" r:id="rId17"/>
    <p:sldId id="1568" r:id="rId18"/>
    <p:sldId id="1569" r:id="rId19"/>
    <p:sldId id="1570" r:id="rId20"/>
    <p:sldId id="1575" r:id="rId21"/>
    <p:sldId id="1577" r:id="rId22"/>
    <p:sldId id="1578" r:id="rId23"/>
    <p:sldId id="1579" r:id="rId24"/>
    <p:sldId id="1485" r:id="rId25"/>
    <p:sldId id="1827" r:id="rId26"/>
    <p:sldId id="1828" r:id="rId27"/>
    <p:sldId id="1829" r:id="rId28"/>
    <p:sldId id="1830" r:id="rId29"/>
    <p:sldId id="1831" r:id="rId30"/>
    <p:sldId id="1581" r:id="rId31"/>
    <p:sldId id="1582" r:id="rId32"/>
    <p:sldId id="1583" r:id="rId33"/>
    <p:sldId id="1584" r:id="rId34"/>
    <p:sldId id="1407" r:id="rId35"/>
    <p:sldId id="1586" r:id="rId36"/>
    <p:sldId id="1587" r:id="rId37"/>
    <p:sldId id="1588" r:id="rId38"/>
    <p:sldId id="1589" r:id="rId39"/>
    <p:sldId id="1590" r:id="rId40"/>
    <p:sldId id="1591" r:id="rId41"/>
    <p:sldId id="1592" r:id="rId42"/>
    <p:sldId id="1593" r:id="rId43"/>
    <p:sldId id="1482" r:id="rId44"/>
    <p:sldId id="1483" r:id="rId45"/>
    <p:sldId id="1409" r:id="rId46"/>
    <p:sldId id="1410" r:id="rId47"/>
    <p:sldId id="1411" r:id="rId48"/>
    <p:sldId id="1480" r:id="rId49"/>
    <p:sldId id="1481" r:id="rId50"/>
    <p:sldId id="1412" r:id="rId51"/>
    <p:sldId id="1315" r:id="rId52"/>
    <p:sldId id="1316" r:id="rId53"/>
    <p:sldId id="1255" r:id="rId54"/>
    <p:sldId id="1256" r:id="rId55"/>
    <p:sldId id="1525" r:id="rId56"/>
    <p:sldId id="1414" r:id="rId57"/>
    <p:sldId id="1649" r:id="rId58"/>
    <p:sldId id="1257" r:id="rId59"/>
    <p:sldId id="1321" r:id="rId60"/>
    <p:sldId id="1323" r:id="rId61"/>
    <p:sldId id="1258" r:id="rId62"/>
    <p:sldId id="1325" r:id="rId63"/>
    <p:sldId id="1259" r:id="rId64"/>
    <p:sldId id="1324" r:id="rId65"/>
    <p:sldId id="1326" r:id="rId66"/>
    <p:sldId id="1327" r:id="rId67"/>
    <p:sldId id="1647" r:id="rId68"/>
    <p:sldId id="1329" r:id="rId69"/>
    <p:sldId id="1338" r:id="rId70"/>
    <p:sldId id="1340" r:id="rId71"/>
    <p:sldId id="1612" r:id="rId72"/>
    <p:sldId id="1652" r:id="rId73"/>
    <p:sldId id="1334" r:id="rId74"/>
    <p:sldId id="1360" r:id="rId75"/>
    <p:sldId id="1335" r:id="rId76"/>
    <p:sldId id="1544" r:id="rId77"/>
    <p:sldId id="1344" r:id="rId78"/>
    <p:sldId id="1611" r:id="rId79"/>
    <p:sldId id="1346" r:id="rId80"/>
    <p:sldId id="1506" r:id="rId81"/>
    <p:sldId id="1500" r:id="rId82"/>
    <p:sldId id="1347" r:id="rId83"/>
    <p:sldId id="1353" r:id="rId84"/>
    <p:sldId id="1391" r:id="rId85"/>
    <p:sldId id="1354" r:id="rId86"/>
    <p:sldId id="1648" r:id="rId87"/>
    <p:sldId id="1395" r:id="rId88"/>
    <p:sldId id="1264" r:id="rId89"/>
    <p:sldId id="1419" r:id="rId90"/>
    <p:sldId id="1614" r:id="rId91"/>
    <p:sldId id="1615" r:id="rId92"/>
    <p:sldId id="1636" r:id="rId93"/>
    <p:sldId id="1616" r:id="rId94"/>
    <p:sldId id="1617" r:id="rId95"/>
    <p:sldId id="1637" r:id="rId96"/>
    <p:sldId id="1638" r:id="rId97"/>
    <p:sldId id="1639" r:id="rId98"/>
    <p:sldId id="1640" r:id="rId99"/>
    <p:sldId id="1653" r:id="rId100"/>
    <p:sldId id="1654" r:id="rId101"/>
    <p:sldId id="1655" r:id="rId102"/>
    <p:sldId id="1656" r:id="rId103"/>
    <p:sldId id="1716" r:id="rId104"/>
    <p:sldId id="1415" r:id="rId105"/>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656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31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69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26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2190" algn="l" defTabSz="91313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38755" algn="l" defTabSz="91313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195320" algn="l" defTabSz="91313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1885" algn="l" defTabSz="91313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ouling" initials="z" lastIdx="1" clrIdx="0"/>
  <p:cmAuthor id="1" name="zhu ruilin" initials="zr" lastIdx="1" clrIdx="0"/>
  <p:cmAuthor id="2" name="作者" initials="A" lastIdx="0" clrIdx="1"/>
  <p:cmAuthor id="3" name="杨淼" initials="杨淼" lastIdx="6" clrIdx="2"/>
  <p:cmAuthor id="4" name="tshibin" initials="t" lastIdx="2" clrIdx="2"/>
  <p:cmAuthor id="5" name="liuqianq" initials="l"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53238"/>
    <a:srgbClr val="92D050"/>
    <a:srgbClr val="2E2E2E"/>
    <a:srgbClr val="FFC000"/>
    <a:srgbClr val="C39652"/>
    <a:srgbClr val="2B2B2B"/>
    <a:srgbClr val="A5814B"/>
    <a:srgbClr val="EAC97B"/>
    <a:srgbClr val="A82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0" autoAdjust="0"/>
    <p:restoredTop sz="86879" autoAdjust="0"/>
  </p:normalViewPr>
  <p:slideViewPr>
    <p:cSldViewPr>
      <p:cViewPr varScale="1">
        <p:scale>
          <a:sx n="77" d="100"/>
          <a:sy n="77" d="100"/>
        </p:scale>
        <p:origin x="1278" y="54"/>
      </p:cViewPr>
      <p:guideLst>
        <p:guide orient="horz" pos="804"/>
        <p:guide pos="385"/>
      </p:guideLst>
    </p:cSldViewPr>
  </p:slideViewPr>
  <p:outlineViewPr>
    <p:cViewPr>
      <p:scale>
        <a:sx n="33" d="100"/>
        <a:sy n="33" d="100"/>
      </p:scale>
      <p:origin x="0" y="-15360"/>
    </p:cViewPr>
  </p:outlineViewPr>
  <p:notesTextViewPr>
    <p:cViewPr>
      <p:scale>
        <a:sx n="125" d="100"/>
        <a:sy n="125" d="100"/>
      </p:scale>
      <p:origin x="0" y="0"/>
    </p:cViewPr>
  </p:notesTextViewPr>
  <p:sorterViewPr>
    <p:cViewPr>
      <p:scale>
        <a:sx n="186" d="100"/>
        <a:sy n="186" d="100"/>
      </p:scale>
      <p:origin x="0" y="-64434"/>
    </p:cViewPr>
  </p:sorterViewPr>
  <p:notesViewPr>
    <p:cSldViewPr>
      <p:cViewPr varScale="1">
        <p:scale>
          <a:sx n="54" d="100"/>
          <a:sy n="54" d="100"/>
        </p:scale>
        <p:origin x="2880" y="36"/>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0" Type="http://schemas.openxmlformats.org/officeDocument/2006/relationships/commentAuthors" Target="commentAuthors.xml"/><Relationship Id="rId11" Type="http://schemas.openxmlformats.org/officeDocument/2006/relationships/slide" Target="slides/slide8.xml"/><Relationship Id="rId109" Type="http://schemas.openxmlformats.org/officeDocument/2006/relationships/tableStyles" Target="tableStyles.xml"/><Relationship Id="rId108" Type="http://schemas.openxmlformats.org/officeDocument/2006/relationships/viewProps" Target="viewProps.xml"/><Relationship Id="rId107" Type="http://schemas.openxmlformats.org/officeDocument/2006/relationships/presProps" Target="presProps.xml"/><Relationship Id="rId106" Type="http://schemas.openxmlformats.org/officeDocument/2006/relationships/handoutMaster" Target="handoutMasters/handoutMaster1.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C469453-EA40-4086-9D99-B02206244A2B}" type="doc">
      <dgm:prSet loTypeId="urn:microsoft.com/office/officeart/2005/8/layout/gear1#2" loCatId="relationship" qsTypeId="urn:microsoft.com/office/officeart/2005/8/quickstyle/simple1#12" qsCatId="simple" csTypeId="urn:microsoft.com/office/officeart/2005/8/colors/accent1_2#7" csCatId="accent1" phldr="1"/>
      <dgm:spPr/>
    </dgm:pt>
    <dgm:pt modelId="{D4D08C62-9ADA-4250-98CD-F9B5367CCCAC}">
      <dgm:prSet phldrT="[文本]" custT="1"/>
      <dgm:spPr>
        <a:solidFill>
          <a:srgbClr val="FFC000"/>
        </a:solidFill>
        <a:ln>
          <a:solidFill>
            <a:srgbClr val="FFC000"/>
          </a:solidFill>
        </a:ln>
      </dgm:spPr>
      <dgm:t>
        <a:bodyPr/>
        <a:lstStyle/>
        <a:p>
          <a:r>
            <a:rPr lang="zh-CN" altLang="en-US" sz="1200" b="1" dirty="0" smtClean="0">
              <a:solidFill>
                <a:schemeClr val="tx2"/>
              </a:solidFill>
            </a:rPr>
            <a:t>本人</a:t>
          </a:r>
          <a:endParaRPr lang="zh-CN" altLang="en-US" sz="1200" b="1" dirty="0">
            <a:solidFill>
              <a:schemeClr val="tx2"/>
            </a:solidFill>
          </a:endParaRPr>
        </a:p>
      </dgm:t>
    </dgm:pt>
    <dgm:pt modelId="{0ED9E8D1-67C8-4FD0-81F8-578E9C0E7545}" cxnId="{5F37EE4D-58A1-44AE-BF6A-E13C84C57110}" type="parTrans">
      <dgm:prSet/>
      <dgm:spPr/>
      <dgm:t>
        <a:bodyPr/>
        <a:lstStyle/>
        <a:p>
          <a:endParaRPr lang="zh-CN" altLang="en-US" sz="2800">
            <a:solidFill>
              <a:schemeClr val="tx2"/>
            </a:solidFill>
          </a:endParaRPr>
        </a:p>
      </dgm:t>
    </dgm:pt>
    <dgm:pt modelId="{D7694CDC-3A4D-43BA-86E1-84B5819048E3}" cxnId="{5F37EE4D-58A1-44AE-BF6A-E13C84C57110}" type="sibTrans">
      <dgm:prSet/>
      <dgm:spPr>
        <a:solidFill>
          <a:srgbClr val="FFC000"/>
        </a:solidFill>
        <a:ln>
          <a:solidFill>
            <a:srgbClr val="FFC000"/>
          </a:solidFill>
        </a:ln>
      </dgm:spPr>
      <dgm:t>
        <a:bodyPr/>
        <a:lstStyle/>
        <a:p>
          <a:endParaRPr lang="zh-CN" altLang="en-US" sz="2800">
            <a:solidFill>
              <a:schemeClr val="tx2"/>
            </a:solidFill>
          </a:endParaRPr>
        </a:p>
      </dgm:t>
    </dgm:pt>
    <dgm:pt modelId="{478F0901-1269-4703-A477-E2C48E6E2560}">
      <dgm:prSet phldrT="[文本]" custT="1"/>
      <dgm:spPr>
        <a:solidFill>
          <a:srgbClr val="FFC000"/>
        </a:solidFill>
        <a:ln>
          <a:solidFill>
            <a:srgbClr val="FFC000"/>
          </a:solidFill>
        </a:ln>
      </dgm:spPr>
      <dgm:t>
        <a:bodyPr/>
        <a:lstStyle/>
        <a:p>
          <a:r>
            <a:rPr lang="zh-CN" altLang="en-US" sz="1200" b="1" dirty="0" smtClean="0">
              <a:solidFill>
                <a:schemeClr val="tx2"/>
              </a:solidFill>
            </a:rPr>
            <a:t>配偶</a:t>
          </a:r>
          <a:endParaRPr lang="zh-CN" altLang="en-US" sz="1200" b="1" dirty="0">
            <a:solidFill>
              <a:schemeClr val="tx2"/>
            </a:solidFill>
          </a:endParaRPr>
        </a:p>
      </dgm:t>
    </dgm:pt>
    <dgm:pt modelId="{BA8888D1-A44C-469E-8971-E0A3380C897C}" cxnId="{A12EB887-77ED-46CF-AA15-D6534DE4B157}" type="parTrans">
      <dgm:prSet/>
      <dgm:spPr/>
      <dgm:t>
        <a:bodyPr/>
        <a:lstStyle/>
        <a:p>
          <a:endParaRPr lang="zh-CN" altLang="en-US" sz="2800">
            <a:solidFill>
              <a:schemeClr val="tx2"/>
            </a:solidFill>
          </a:endParaRPr>
        </a:p>
      </dgm:t>
    </dgm:pt>
    <dgm:pt modelId="{E87EA634-3DF1-4DEB-BB74-7242D0E99361}" cxnId="{A12EB887-77ED-46CF-AA15-D6534DE4B157}" type="sibTrans">
      <dgm:prSet/>
      <dgm:spPr>
        <a:solidFill>
          <a:srgbClr val="FFC000"/>
        </a:solidFill>
      </dgm:spPr>
      <dgm:t>
        <a:bodyPr/>
        <a:lstStyle/>
        <a:p>
          <a:endParaRPr lang="zh-CN" altLang="en-US" sz="2800">
            <a:solidFill>
              <a:schemeClr val="tx2"/>
            </a:solidFill>
          </a:endParaRPr>
        </a:p>
      </dgm:t>
    </dgm:pt>
    <dgm:pt modelId="{80F26C40-A418-4D70-8F32-1429C4A9C443}">
      <dgm:prSet phldrT="[文本]" custT="1"/>
      <dgm:spPr>
        <a:solidFill>
          <a:srgbClr val="FFC000"/>
        </a:solidFill>
        <a:ln>
          <a:solidFill>
            <a:srgbClr val="FFC000"/>
          </a:solidFill>
        </a:ln>
      </dgm:spPr>
      <dgm:t>
        <a:bodyPr/>
        <a:lstStyle/>
        <a:p>
          <a:r>
            <a:rPr lang="zh-CN" altLang="en-US" sz="1200" b="1" dirty="0" smtClean="0">
              <a:solidFill>
                <a:schemeClr val="tx2"/>
              </a:solidFill>
            </a:rPr>
            <a:t>未成年子女</a:t>
          </a:r>
          <a:endParaRPr lang="zh-CN" altLang="en-US" sz="1200" b="1" dirty="0">
            <a:solidFill>
              <a:schemeClr val="tx2"/>
            </a:solidFill>
          </a:endParaRPr>
        </a:p>
      </dgm:t>
    </dgm:pt>
    <dgm:pt modelId="{9A4C777C-FE78-49B4-B304-D5CD2581431B}" cxnId="{F676CDC7-5986-432A-8006-8729E46FFF4C}" type="parTrans">
      <dgm:prSet/>
      <dgm:spPr/>
      <dgm:t>
        <a:bodyPr/>
        <a:lstStyle/>
        <a:p>
          <a:endParaRPr lang="zh-CN" altLang="en-US" sz="2800">
            <a:solidFill>
              <a:schemeClr val="tx2"/>
            </a:solidFill>
          </a:endParaRPr>
        </a:p>
      </dgm:t>
    </dgm:pt>
    <dgm:pt modelId="{6A4B6172-3BA5-4E5C-B844-BBA7014801EE}" cxnId="{F676CDC7-5986-432A-8006-8729E46FFF4C}" type="sibTrans">
      <dgm:prSet/>
      <dgm:spPr>
        <a:solidFill>
          <a:srgbClr val="FFC000"/>
        </a:solidFill>
        <a:ln>
          <a:solidFill>
            <a:srgbClr val="FFC000"/>
          </a:solidFill>
        </a:ln>
      </dgm:spPr>
      <dgm:t>
        <a:bodyPr/>
        <a:lstStyle/>
        <a:p>
          <a:endParaRPr lang="zh-CN" altLang="en-US" sz="2800">
            <a:solidFill>
              <a:schemeClr val="tx2"/>
            </a:solidFill>
          </a:endParaRPr>
        </a:p>
      </dgm:t>
    </dgm:pt>
    <dgm:pt modelId="{9785522F-3F85-40A3-92DC-8011E875999E}" type="pres">
      <dgm:prSet presAssocID="{8C469453-EA40-4086-9D99-B02206244A2B}" presName="composite" presStyleCnt="0">
        <dgm:presLayoutVars>
          <dgm:chMax val="3"/>
          <dgm:animLvl val="lvl"/>
          <dgm:resizeHandles val="exact"/>
        </dgm:presLayoutVars>
      </dgm:prSet>
      <dgm:spPr/>
    </dgm:pt>
    <dgm:pt modelId="{DCF02D73-AAE7-473C-A645-DC487854ECF6}" type="pres">
      <dgm:prSet presAssocID="{D4D08C62-9ADA-4250-98CD-F9B5367CCCAC}" presName="gear1" presStyleLbl="node1" presStyleIdx="0" presStyleCnt="3">
        <dgm:presLayoutVars>
          <dgm:chMax val="1"/>
          <dgm:bulletEnabled val="1"/>
        </dgm:presLayoutVars>
      </dgm:prSet>
      <dgm:spPr/>
      <dgm:t>
        <a:bodyPr/>
        <a:lstStyle/>
        <a:p>
          <a:endParaRPr lang="zh-CN" altLang="en-US"/>
        </a:p>
      </dgm:t>
    </dgm:pt>
    <dgm:pt modelId="{AB9752F4-3604-442D-8945-B6B7378F0407}" type="pres">
      <dgm:prSet presAssocID="{D4D08C62-9ADA-4250-98CD-F9B5367CCCAC}" presName="gear1srcNode" presStyleLbl="node1" presStyleIdx="0" presStyleCnt="3"/>
      <dgm:spPr/>
      <dgm:t>
        <a:bodyPr/>
        <a:lstStyle/>
        <a:p>
          <a:endParaRPr lang="zh-CN" altLang="en-US"/>
        </a:p>
      </dgm:t>
    </dgm:pt>
    <dgm:pt modelId="{FEAEF14D-8D8E-4650-B7C5-A96875E1A242}" type="pres">
      <dgm:prSet presAssocID="{D4D08C62-9ADA-4250-98CD-F9B5367CCCAC}" presName="gear1dstNode" presStyleLbl="node1" presStyleIdx="0" presStyleCnt="3"/>
      <dgm:spPr/>
      <dgm:t>
        <a:bodyPr/>
        <a:lstStyle/>
        <a:p>
          <a:endParaRPr lang="zh-CN" altLang="en-US"/>
        </a:p>
      </dgm:t>
    </dgm:pt>
    <dgm:pt modelId="{B7B4F207-A30D-4C5A-B63D-744547A5BF62}" type="pres">
      <dgm:prSet presAssocID="{478F0901-1269-4703-A477-E2C48E6E2560}" presName="gear2" presStyleLbl="node1" presStyleIdx="1" presStyleCnt="3">
        <dgm:presLayoutVars>
          <dgm:chMax val="1"/>
          <dgm:bulletEnabled val="1"/>
        </dgm:presLayoutVars>
      </dgm:prSet>
      <dgm:spPr/>
      <dgm:t>
        <a:bodyPr/>
        <a:lstStyle/>
        <a:p>
          <a:endParaRPr lang="zh-CN" altLang="en-US"/>
        </a:p>
      </dgm:t>
    </dgm:pt>
    <dgm:pt modelId="{65754ACC-679E-4FEB-B1A8-600118076118}" type="pres">
      <dgm:prSet presAssocID="{478F0901-1269-4703-A477-E2C48E6E2560}" presName="gear2srcNode" presStyleLbl="node1" presStyleIdx="1" presStyleCnt="3"/>
      <dgm:spPr/>
      <dgm:t>
        <a:bodyPr/>
        <a:lstStyle/>
        <a:p>
          <a:endParaRPr lang="zh-CN" altLang="en-US"/>
        </a:p>
      </dgm:t>
    </dgm:pt>
    <dgm:pt modelId="{F6A4D191-5475-4271-A13C-5211B19197E1}" type="pres">
      <dgm:prSet presAssocID="{478F0901-1269-4703-A477-E2C48E6E2560}" presName="gear2dstNode" presStyleLbl="node1" presStyleIdx="1" presStyleCnt="3"/>
      <dgm:spPr/>
      <dgm:t>
        <a:bodyPr/>
        <a:lstStyle/>
        <a:p>
          <a:endParaRPr lang="zh-CN" altLang="en-US"/>
        </a:p>
      </dgm:t>
    </dgm:pt>
    <dgm:pt modelId="{92B6AC5E-7E76-45A3-AFFC-1EBD7CD41463}" type="pres">
      <dgm:prSet presAssocID="{80F26C40-A418-4D70-8F32-1429C4A9C443}" presName="gear3" presStyleLbl="node1" presStyleIdx="2" presStyleCnt="3"/>
      <dgm:spPr/>
      <dgm:t>
        <a:bodyPr/>
        <a:lstStyle/>
        <a:p>
          <a:endParaRPr lang="zh-CN" altLang="en-US"/>
        </a:p>
      </dgm:t>
    </dgm:pt>
    <dgm:pt modelId="{5014AB44-AA8A-4360-B40F-032BD122646D}" type="pres">
      <dgm:prSet presAssocID="{80F26C40-A418-4D70-8F32-1429C4A9C443}" presName="gear3tx" presStyleLbl="node1" presStyleIdx="2" presStyleCnt="3">
        <dgm:presLayoutVars>
          <dgm:chMax val="1"/>
          <dgm:bulletEnabled val="1"/>
        </dgm:presLayoutVars>
      </dgm:prSet>
      <dgm:spPr/>
      <dgm:t>
        <a:bodyPr/>
        <a:lstStyle/>
        <a:p>
          <a:endParaRPr lang="zh-CN" altLang="en-US"/>
        </a:p>
      </dgm:t>
    </dgm:pt>
    <dgm:pt modelId="{BDE86D80-9C75-452A-80EF-DA8F945D21BA}" type="pres">
      <dgm:prSet presAssocID="{80F26C40-A418-4D70-8F32-1429C4A9C443}" presName="gear3srcNode" presStyleLbl="node1" presStyleIdx="2" presStyleCnt="3"/>
      <dgm:spPr/>
      <dgm:t>
        <a:bodyPr/>
        <a:lstStyle/>
        <a:p>
          <a:endParaRPr lang="zh-CN" altLang="en-US"/>
        </a:p>
      </dgm:t>
    </dgm:pt>
    <dgm:pt modelId="{3B849209-C4C0-4FD1-BA31-330A31F26417}" type="pres">
      <dgm:prSet presAssocID="{80F26C40-A418-4D70-8F32-1429C4A9C443}" presName="gear3dstNode" presStyleLbl="node1" presStyleIdx="2" presStyleCnt="3"/>
      <dgm:spPr/>
      <dgm:t>
        <a:bodyPr/>
        <a:lstStyle/>
        <a:p>
          <a:endParaRPr lang="zh-CN" altLang="en-US"/>
        </a:p>
      </dgm:t>
    </dgm:pt>
    <dgm:pt modelId="{5A43CB13-F616-4576-8B41-8580C3C5ABD4}" type="pres">
      <dgm:prSet presAssocID="{D7694CDC-3A4D-43BA-86E1-84B5819048E3}" presName="connector1" presStyleLbl="sibTrans2D1" presStyleIdx="0" presStyleCnt="3"/>
      <dgm:spPr/>
      <dgm:t>
        <a:bodyPr/>
        <a:lstStyle/>
        <a:p>
          <a:endParaRPr lang="zh-CN" altLang="en-US"/>
        </a:p>
      </dgm:t>
    </dgm:pt>
    <dgm:pt modelId="{00EEAAD5-D0CB-41A5-8420-CBEEA9983617}" type="pres">
      <dgm:prSet presAssocID="{E87EA634-3DF1-4DEB-BB74-7242D0E99361}" presName="connector2" presStyleLbl="sibTrans2D1" presStyleIdx="1" presStyleCnt="3"/>
      <dgm:spPr/>
      <dgm:t>
        <a:bodyPr/>
        <a:lstStyle/>
        <a:p>
          <a:endParaRPr lang="zh-CN" altLang="en-US"/>
        </a:p>
      </dgm:t>
    </dgm:pt>
    <dgm:pt modelId="{95C4D7EB-CEB5-432D-8B22-7BB294ED1E92}" type="pres">
      <dgm:prSet presAssocID="{6A4B6172-3BA5-4E5C-B844-BBA7014801EE}" presName="connector3" presStyleLbl="sibTrans2D1" presStyleIdx="2" presStyleCnt="3"/>
      <dgm:spPr/>
      <dgm:t>
        <a:bodyPr/>
        <a:lstStyle/>
        <a:p>
          <a:endParaRPr lang="zh-CN" altLang="en-US"/>
        </a:p>
      </dgm:t>
    </dgm:pt>
  </dgm:ptLst>
  <dgm:cxnLst>
    <dgm:cxn modelId="{A0707645-BF24-4DD0-BD62-E8A9D0BB5A84}" type="presOf" srcId="{80F26C40-A418-4D70-8F32-1429C4A9C443}" destId="{BDE86D80-9C75-452A-80EF-DA8F945D21BA}" srcOrd="2" destOrd="0" presId="urn:microsoft.com/office/officeart/2005/8/layout/gear1#2"/>
    <dgm:cxn modelId="{758E348B-3E4C-4F74-84D8-E3C0BE046F97}" type="presOf" srcId="{80F26C40-A418-4D70-8F32-1429C4A9C443}" destId="{5014AB44-AA8A-4360-B40F-032BD122646D}" srcOrd="1" destOrd="0" presId="urn:microsoft.com/office/officeart/2005/8/layout/gear1#2"/>
    <dgm:cxn modelId="{62BAE069-B7B2-4B45-BD13-BD84C11FDF6D}" type="presOf" srcId="{80F26C40-A418-4D70-8F32-1429C4A9C443}" destId="{3B849209-C4C0-4FD1-BA31-330A31F26417}" srcOrd="3" destOrd="0" presId="urn:microsoft.com/office/officeart/2005/8/layout/gear1#2"/>
    <dgm:cxn modelId="{5F37EE4D-58A1-44AE-BF6A-E13C84C57110}" srcId="{8C469453-EA40-4086-9D99-B02206244A2B}" destId="{D4D08C62-9ADA-4250-98CD-F9B5367CCCAC}" srcOrd="0" destOrd="0" parTransId="{0ED9E8D1-67C8-4FD0-81F8-578E9C0E7545}" sibTransId="{D7694CDC-3A4D-43BA-86E1-84B5819048E3}"/>
    <dgm:cxn modelId="{A12EB887-77ED-46CF-AA15-D6534DE4B157}" srcId="{8C469453-EA40-4086-9D99-B02206244A2B}" destId="{478F0901-1269-4703-A477-E2C48E6E2560}" srcOrd="1" destOrd="0" parTransId="{BA8888D1-A44C-469E-8971-E0A3380C897C}" sibTransId="{E87EA634-3DF1-4DEB-BB74-7242D0E99361}"/>
    <dgm:cxn modelId="{9E38E959-601D-48CD-AE54-35D7573DD9F4}" type="presOf" srcId="{478F0901-1269-4703-A477-E2C48E6E2560}" destId="{F6A4D191-5475-4271-A13C-5211B19197E1}" srcOrd="2" destOrd="0" presId="urn:microsoft.com/office/officeart/2005/8/layout/gear1#2"/>
    <dgm:cxn modelId="{1985C865-F209-4ADE-85BE-609DA8140F50}" type="presOf" srcId="{E87EA634-3DF1-4DEB-BB74-7242D0E99361}" destId="{00EEAAD5-D0CB-41A5-8420-CBEEA9983617}" srcOrd="0" destOrd="0" presId="urn:microsoft.com/office/officeart/2005/8/layout/gear1#2"/>
    <dgm:cxn modelId="{3CF36026-9080-4D53-B54D-0B0E89AC73FA}" type="presOf" srcId="{478F0901-1269-4703-A477-E2C48E6E2560}" destId="{B7B4F207-A30D-4C5A-B63D-744547A5BF62}" srcOrd="0" destOrd="0" presId="urn:microsoft.com/office/officeart/2005/8/layout/gear1#2"/>
    <dgm:cxn modelId="{5EDE7B61-EC16-45E3-AF12-3574E34384B9}" type="presOf" srcId="{478F0901-1269-4703-A477-E2C48E6E2560}" destId="{65754ACC-679E-4FEB-B1A8-600118076118}" srcOrd="1" destOrd="0" presId="urn:microsoft.com/office/officeart/2005/8/layout/gear1#2"/>
    <dgm:cxn modelId="{0A9D0B54-13EB-44D6-8354-7AD9DB7DCEFF}" type="presOf" srcId="{D7694CDC-3A4D-43BA-86E1-84B5819048E3}" destId="{5A43CB13-F616-4576-8B41-8580C3C5ABD4}" srcOrd="0" destOrd="0" presId="urn:microsoft.com/office/officeart/2005/8/layout/gear1#2"/>
    <dgm:cxn modelId="{F0BD1C7F-0C67-49F5-88CF-EB1199EEB85F}" type="presOf" srcId="{80F26C40-A418-4D70-8F32-1429C4A9C443}" destId="{92B6AC5E-7E76-45A3-AFFC-1EBD7CD41463}" srcOrd="0" destOrd="0" presId="urn:microsoft.com/office/officeart/2005/8/layout/gear1#2"/>
    <dgm:cxn modelId="{02ADA303-689B-4671-8D6C-1EA25290CF2C}" type="presOf" srcId="{D4D08C62-9ADA-4250-98CD-F9B5367CCCAC}" destId="{DCF02D73-AAE7-473C-A645-DC487854ECF6}" srcOrd="0" destOrd="0" presId="urn:microsoft.com/office/officeart/2005/8/layout/gear1#2"/>
    <dgm:cxn modelId="{C8311E46-F6BA-4A27-81CE-70DB71987CEB}" type="presOf" srcId="{6A4B6172-3BA5-4E5C-B844-BBA7014801EE}" destId="{95C4D7EB-CEB5-432D-8B22-7BB294ED1E92}" srcOrd="0" destOrd="0" presId="urn:microsoft.com/office/officeart/2005/8/layout/gear1#2"/>
    <dgm:cxn modelId="{F676CDC7-5986-432A-8006-8729E46FFF4C}" srcId="{8C469453-EA40-4086-9D99-B02206244A2B}" destId="{80F26C40-A418-4D70-8F32-1429C4A9C443}" srcOrd="2" destOrd="0" parTransId="{9A4C777C-FE78-49B4-B304-D5CD2581431B}" sibTransId="{6A4B6172-3BA5-4E5C-B844-BBA7014801EE}"/>
    <dgm:cxn modelId="{87CC50CA-5B9C-4454-836F-6FD75C615A09}" type="presOf" srcId="{8C469453-EA40-4086-9D99-B02206244A2B}" destId="{9785522F-3F85-40A3-92DC-8011E875999E}" srcOrd="0" destOrd="0" presId="urn:microsoft.com/office/officeart/2005/8/layout/gear1#2"/>
    <dgm:cxn modelId="{C08FB8AB-479D-4A48-81F7-056CEAF889E8}" type="presOf" srcId="{D4D08C62-9ADA-4250-98CD-F9B5367CCCAC}" destId="{FEAEF14D-8D8E-4650-B7C5-A96875E1A242}" srcOrd="2" destOrd="0" presId="urn:microsoft.com/office/officeart/2005/8/layout/gear1#2"/>
    <dgm:cxn modelId="{DF2290EB-1E25-49E2-8093-8E1D2928B6D9}" type="presOf" srcId="{D4D08C62-9ADA-4250-98CD-F9B5367CCCAC}" destId="{AB9752F4-3604-442D-8945-B6B7378F0407}" srcOrd="1" destOrd="0" presId="urn:microsoft.com/office/officeart/2005/8/layout/gear1#2"/>
    <dgm:cxn modelId="{6FB3A784-20BB-4052-8B04-9092F7ECFD58}" type="presParOf" srcId="{9785522F-3F85-40A3-92DC-8011E875999E}" destId="{DCF02D73-AAE7-473C-A645-DC487854ECF6}" srcOrd="0" destOrd="0" presId="urn:microsoft.com/office/officeart/2005/8/layout/gear1#2"/>
    <dgm:cxn modelId="{4402FD47-A39C-4109-8EC4-C7B637E9B475}" type="presParOf" srcId="{9785522F-3F85-40A3-92DC-8011E875999E}" destId="{AB9752F4-3604-442D-8945-B6B7378F0407}" srcOrd="1" destOrd="0" presId="urn:microsoft.com/office/officeart/2005/8/layout/gear1#2"/>
    <dgm:cxn modelId="{BB750FD8-EA17-482F-9005-D7BEDDCDF2EB}" type="presParOf" srcId="{9785522F-3F85-40A3-92DC-8011E875999E}" destId="{FEAEF14D-8D8E-4650-B7C5-A96875E1A242}" srcOrd="2" destOrd="0" presId="urn:microsoft.com/office/officeart/2005/8/layout/gear1#2"/>
    <dgm:cxn modelId="{2927A8BB-AE7A-489E-AE16-653835F21EDE}" type="presParOf" srcId="{9785522F-3F85-40A3-92DC-8011E875999E}" destId="{B7B4F207-A30D-4C5A-B63D-744547A5BF62}" srcOrd="3" destOrd="0" presId="urn:microsoft.com/office/officeart/2005/8/layout/gear1#2"/>
    <dgm:cxn modelId="{FFCD7CF4-6761-4CD1-AAD2-7C913ACCA040}" type="presParOf" srcId="{9785522F-3F85-40A3-92DC-8011E875999E}" destId="{65754ACC-679E-4FEB-B1A8-600118076118}" srcOrd="4" destOrd="0" presId="urn:microsoft.com/office/officeart/2005/8/layout/gear1#2"/>
    <dgm:cxn modelId="{33D46F7D-1CC4-45BB-BC30-99BEB65CDE93}" type="presParOf" srcId="{9785522F-3F85-40A3-92DC-8011E875999E}" destId="{F6A4D191-5475-4271-A13C-5211B19197E1}" srcOrd="5" destOrd="0" presId="urn:microsoft.com/office/officeart/2005/8/layout/gear1#2"/>
    <dgm:cxn modelId="{662837FA-EE00-486B-98FF-1CB5427B8268}" type="presParOf" srcId="{9785522F-3F85-40A3-92DC-8011E875999E}" destId="{92B6AC5E-7E76-45A3-AFFC-1EBD7CD41463}" srcOrd="6" destOrd="0" presId="urn:microsoft.com/office/officeart/2005/8/layout/gear1#2"/>
    <dgm:cxn modelId="{80604795-C226-448E-A82F-B8D999BFA53A}" type="presParOf" srcId="{9785522F-3F85-40A3-92DC-8011E875999E}" destId="{5014AB44-AA8A-4360-B40F-032BD122646D}" srcOrd="7" destOrd="0" presId="urn:microsoft.com/office/officeart/2005/8/layout/gear1#2"/>
    <dgm:cxn modelId="{0CF6BDFE-56FF-4492-A49D-F442FC00D894}" type="presParOf" srcId="{9785522F-3F85-40A3-92DC-8011E875999E}" destId="{BDE86D80-9C75-452A-80EF-DA8F945D21BA}" srcOrd="8" destOrd="0" presId="urn:microsoft.com/office/officeart/2005/8/layout/gear1#2"/>
    <dgm:cxn modelId="{1AA28711-DFBA-40CF-8A42-FEFEB6AC7B32}" type="presParOf" srcId="{9785522F-3F85-40A3-92DC-8011E875999E}" destId="{3B849209-C4C0-4FD1-BA31-330A31F26417}" srcOrd="9" destOrd="0" presId="urn:microsoft.com/office/officeart/2005/8/layout/gear1#2"/>
    <dgm:cxn modelId="{F4722A9F-52C3-4CC6-B5D6-AC250A1DE5C2}" type="presParOf" srcId="{9785522F-3F85-40A3-92DC-8011E875999E}" destId="{5A43CB13-F616-4576-8B41-8580C3C5ABD4}" srcOrd="10" destOrd="0" presId="urn:microsoft.com/office/officeart/2005/8/layout/gear1#2"/>
    <dgm:cxn modelId="{04CFE298-BD5C-44AD-A383-276C2EA1D84A}" type="presParOf" srcId="{9785522F-3F85-40A3-92DC-8011E875999E}" destId="{00EEAAD5-D0CB-41A5-8420-CBEEA9983617}" srcOrd="11" destOrd="0" presId="urn:microsoft.com/office/officeart/2005/8/layout/gear1#2"/>
    <dgm:cxn modelId="{68E7022E-7C32-499F-9AD1-1E51CFB9B61E}" type="presParOf" srcId="{9785522F-3F85-40A3-92DC-8011E875999E}" destId="{95C4D7EB-CEB5-432D-8B22-7BB294ED1E92}" srcOrd="12" destOrd="0" presId="urn:microsoft.com/office/officeart/2005/8/layout/gear1#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518465" cy="2518465"/>
        <a:chOff x="0" y="0"/>
        <a:chExt cx="2518465" cy="2518465"/>
      </a:xfrm>
    </dsp:grpSpPr>
    <dsp:sp modelId="{DCF02D73-AAE7-473C-A645-DC487854ECF6}">
      <dsp:nvSpPr>
        <dsp:cNvPr id="3" name="形状 2"/>
        <dsp:cNvSpPr/>
      </dsp:nvSpPr>
      <dsp:spPr bwMode="white">
        <a:xfrm>
          <a:off x="1365620" y="1133309"/>
          <a:ext cx="1385156" cy="1385156"/>
        </a:xfrm>
        <a:prstGeom prst="gear9">
          <a:avLst/>
        </a:prstGeom>
        <a:solidFill>
          <a:srgbClr val="FFC000"/>
        </a:solidFill>
        <a:ln>
          <a:solidFill>
            <a:srgbClr val="FFC000"/>
          </a:solidFill>
        </a:ln>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b="1" dirty="0" smtClean="0">
              <a:solidFill>
                <a:schemeClr val="tx2"/>
              </a:solidFill>
            </a:rPr>
            <a:t>本人</a:t>
          </a:r>
          <a:endParaRPr lang="zh-CN" altLang="en-US" sz="1200" b="1" dirty="0">
            <a:solidFill>
              <a:schemeClr val="tx2"/>
            </a:solidFill>
          </a:endParaRPr>
        </a:p>
      </dsp:txBody>
      <dsp:txXfrm>
        <a:off x="1365620" y="1133309"/>
        <a:ext cx="1385156" cy="1385156"/>
      </dsp:txXfrm>
    </dsp:sp>
    <dsp:sp modelId="{B7B4F207-A30D-4C5A-B63D-744547A5BF62}">
      <dsp:nvSpPr>
        <dsp:cNvPr id="6" name="形状 5"/>
        <dsp:cNvSpPr/>
      </dsp:nvSpPr>
      <dsp:spPr bwMode="white">
        <a:xfrm>
          <a:off x="559711" y="805909"/>
          <a:ext cx="1007386" cy="1007386"/>
        </a:xfrm>
        <a:prstGeom prst="gear6">
          <a:avLst/>
        </a:prstGeom>
        <a:solidFill>
          <a:srgbClr val="FFC000"/>
        </a:solidFill>
        <a:ln>
          <a:solidFill>
            <a:srgbClr val="FFC000"/>
          </a:solidFill>
        </a:ln>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b="1" dirty="0" smtClean="0">
              <a:solidFill>
                <a:schemeClr val="tx2"/>
              </a:solidFill>
            </a:rPr>
            <a:t>配偶</a:t>
          </a:r>
          <a:endParaRPr lang="zh-CN" altLang="en-US" sz="1200" b="1" dirty="0">
            <a:solidFill>
              <a:schemeClr val="tx2"/>
            </a:solidFill>
          </a:endParaRPr>
        </a:p>
      </dsp:txBody>
      <dsp:txXfrm>
        <a:off x="559711" y="805909"/>
        <a:ext cx="1007386" cy="1007386"/>
      </dsp:txXfrm>
    </dsp:sp>
    <dsp:sp modelId="{92B6AC5E-7E76-45A3-AFFC-1EBD7CD41463}">
      <dsp:nvSpPr>
        <dsp:cNvPr id="9" name="形状 8"/>
        <dsp:cNvSpPr/>
      </dsp:nvSpPr>
      <dsp:spPr bwMode="white">
        <a:xfrm rot="-900000">
          <a:off x="1123950" y="110915"/>
          <a:ext cx="987033" cy="987033"/>
        </a:xfrm>
        <a:prstGeom prst="gear6">
          <a:avLst/>
        </a:prstGeom>
        <a:solidFill>
          <a:srgbClr val="FFC000"/>
        </a:solidFill>
        <a:ln>
          <a:solidFill>
            <a:srgbClr val="FFC000"/>
          </a:solidFill>
        </a:ln>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b="1" dirty="0" smtClean="0">
              <a:solidFill>
                <a:schemeClr val="tx2"/>
              </a:solidFill>
            </a:rPr>
            <a:t>未成年子女</a:t>
          </a:r>
          <a:endParaRPr lang="zh-CN" altLang="en-US" sz="1200" b="1" dirty="0">
            <a:solidFill>
              <a:schemeClr val="tx2"/>
            </a:solidFill>
          </a:endParaRPr>
        </a:p>
      </dsp:txBody>
      <dsp:txXfrm rot="-900000">
        <a:off x="1123950" y="110915"/>
        <a:ext cx="987033" cy="987033"/>
      </dsp:txXfrm>
    </dsp:sp>
    <dsp:sp modelId="{5A43CB13-F616-4576-8B41-8580C3C5ABD4}">
      <dsp:nvSpPr>
        <dsp:cNvPr id="12" name="环形箭头 11"/>
        <dsp:cNvSpPr/>
      </dsp:nvSpPr>
      <dsp:spPr bwMode="white">
        <a:xfrm>
          <a:off x="1244159" y="936409"/>
          <a:ext cx="1768151" cy="1768151"/>
        </a:xfrm>
        <a:prstGeom prst="circularArrow">
          <a:avLst>
            <a:gd name="adj1" fmla="val 5000"/>
            <a:gd name="adj2" fmla="val 360000"/>
            <a:gd name="adj3" fmla="val 2394590"/>
            <a:gd name="adj4" fmla="val 15998620"/>
            <a:gd name="adj5" fmla="val 5500"/>
          </a:avLst>
        </a:prstGeom>
        <a:solidFill>
          <a:srgbClr val="FFC000"/>
        </a:solidFill>
        <a:ln>
          <a:solidFill>
            <a:srgbClr val="FFC000"/>
          </a:solidFill>
        </a:ln>
      </dsp:spPr>
      <dsp:style>
        <a:lnRef idx="0">
          <a:schemeClr val="accent1">
            <a:tint val="60000"/>
          </a:schemeClr>
        </a:lnRef>
        <a:fillRef idx="1">
          <a:schemeClr val="accent1">
            <a:tint val="60000"/>
          </a:schemeClr>
        </a:fillRef>
        <a:effectRef idx="0">
          <a:scrgbClr r="0" g="0" b="0"/>
        </a:effectRef>
        <a:fontRef idx="minor">
          <a:schemeClr val="lt1"/>
        </a:fontRef>
      </dsp:style>
      <dsp:txXfrm>
        <a:off x="1244159" y="936409"/>
        <a:ext cx="1768151" cy="1768151"/>
      </dsp:txXfrm>
    </dsp:sp>
    <dsp:sp modelId="{00EEAAD5-D0CB-41A5-8420-CBEEA9983617}">
      <dsp:nvSpPr>
        <dsp:cNvPr id="13" name="形状 12"/>
        <dsp:cNvSpPr/>
      </dsp:nvSpPr>
      <dsp:spPr bwMode="white">
        <a:xfrm>
          <a:off x="410394" y="619293"/>
          <a:ext cx="1230018" cy="1230018"/>
        </a:xfrm>
        <a:prstGeom prst="leftCircularArrow">
          <a:avLst>
            <a:gd name="adj1" fmla="val 5000"/>
            <a:gd name="adj2" fmla="val -360000"/>
            <a:gd name="adj3" fmla="val 10419125"/>
            <a:gd name="adj4" fmla="val 14837806"/>
            <a:gd name="adj5" fmla="val 5500"/>
          </a:avLst>
        </a:prstGeom>
        <a:solidFill>
          <a:srgbClr val="FFC000"/>
        </a:solidFill>
      </dsp:spPr>
      <dsp:style>
        <a:lnRef idx="0">
          <a:schemeClr val="accent1">
            <a:tint val="60000"/>
          </a:schemeClr>
        </a:lnRef>
        <a:fillRef idx="1">
          <a:schemeClr val="accent1">
            <a:tint val="60000"/>
          </a:schemeClr>
        </a:fillRef>
        <a:effectRef idx="0">
          <a:scrgbClr r="0" g="0" b="0"/>
        </a:effectRef>
        <a:fontRef idx="minor">
          <a:schemeClr val="lt1"/>
        </a:fontRef>
      </dsp:style>
      <dsp:txXfrm>
        <a:off x="410394" y="619293"/>
        <a:ext cx="1230018" cy="1230018"/>
      </dsp:txXfrm>
    </dsp:sp>
    <dsp:sp modelId="{95C4D7EB-CEB5-432D-8B22-7BB294ED1E92}">
      <dsp:nvSpPr>
        <dsp:cNvPr id="14" name="环形箭头 13"/>
        <dsp:cNvSpPr/>
      </dsp:nvSpPr>
      <dsp:spPr bwMode="white">
        <a:xfrm>
          <a:off x="919187" y="-74542"/>
          <a:ext cx="1341838" cy="1341838"/>
        </a:xfrm>
        <a:prstGeom prst="circularArrow">
          <a:avLst>
            <a:gd name="adj1" fmla="val 5000"/>
            <a:gd name="adj2" fmla="val 360000"/>
            <a:gd name="adj3" fmla="val 13347948"/>
            <a:gd name="adj4" fmla="val 10508220"/>
            <a:gd name="adj5" fmla="val 5500"/>
          </a:avLst>
        </a:prstGeom>
        <a:solidFill>
          <a:srgbClr val="FFC000"/>
        </a:solidFill>
        <a:ln>
          <a:solidFill>
            <a:srgbClr val="FFC000"/>
          </a:solidFill>
        </a:ln>
      </dsp:spPr>
      <dsp:style>
        <a:lnRef idx="0">
          <a:schemeClr val="accent1">
            <a:tint val="60000"/>
          </a:schemeClr>
        </a:lnRef>
        <a:fillRef idx="1">
          <a:schemeClr val="accent1">
            <a:tint val="60000"/>
          </a:schemeClr>
        </a:fillRef>
        <a:effectRef idx="0">
          <a:scrgbClr r="0" g="0" b="0"/>
        </a:effectRef>
        <a:fontRef idx="minor">
          <a:schemeClr val="lt1"/>
        </a:fontRef>
      </dsp:style>
      <dsp:txXfrm>
        <a:off x="919187" y="-74542"/>
        <a:ext cx="1341838" cy="1341838"/>
      </dsp:txXfrm>
    </dsp:sp>
    <dsp:sp modelId="{AB9752F4-3604-442D-8945-B6B7378F0407}">
      <dsp:nvSpPr>
        <dsp:cNvPr id="4" name="矩形 3" hidden="1"/>
        <dsp:cNvSpPr/>
      </dsp:nvSpPr>
      <dsp:spPr>
        <a:xfrm>
          <a:off x="2045606" y="1007386"/>
          <a:ext cx="36000" cy="36000"/>
        </a:xfrm>
        <a:prstGeom prst="rect">
          <a:avLst/>
        </a:prstGeom>
      </dsp:spPr>
      <dsp:txXfrm>
        <a:off x="2045606" y="1007386"/>
        <a:ext cx="36000" cy="36000"/>
      </dsp:txXfrm>
    </dsp:sp>
    <dsp:sp modelId="{FEAEF14D-8D8E-4650-B7C5-A96875E1A242}">
      <dsp:nvSpPr>
        <dsp:cNvPr id="5" name="矩形 4" hidden="1"/>
        <dsp:cNvSpPr/>
      </dsp:nvSpPr>
      <dsp:spPr>
        <a:xfrm>
          <a:off x="2664407" y="2392542"/>
          <a:ext cx="36000" cy="36000"/>
        </a:xfrm>
        <a:prstGeom prst="rect">
          <a:avLst/>
        </a:prstGeom>
      </dsp:spPr>
      <dsp:txXfrm>
        <a:off x="2664407" y="2392542"/>
        <a:ext cx="36000" cy="36000"/>
      </dsp:txXfrm>
    </dsp:sp>
    <dsp:sp modelId="{65754ACC-679E-4FEB-B1A8-600118076118}">
      <dsp:nvSpPr>
        <dsp:cNvPr id="7" name="矩形 6" hidden="1"/>
        <dsp:cNvSpPr/>
      </dsp:nvSpPr>
      <dsp:spPr>
        <a:xfrm>
          <a:off x="811558" y="705170"/>
          <a:ext cx="36000" cy="36000"/>
        </a:xfrm>
        <a:prstGeom prst="rect">
          <a:avLst/>
        </a:prstGeom>
      </dsp:spPr>
      <dsp:txXfrm>
        <a:off x="811558" y="705170"/>
        <a:ext cx="36000" cy="36000"/>
      </dsp:txXfrm>
    </dsp:sp>
    <dsp:sp modelId="{F6A4D191-5475-4271-A13C-5211B19197E1}">
      <dsp:nvSpPr>
        <dsp:cNvPr id="8" name="矩形 7" hidden="1"/>
        <dsp:cNvSpPr/>
      </dsp:nvSpPr>
      <dsp:spPr>
        <a:xfrm>
          <a:off x="484158" y="1334786"/>
          <a:ext cx="36000" cy="36000"/>
        </a:xfrm>
        <a:prstGeom prst="rect">
          <a:avLst/>
        </a:prstGeom>
      </dsp:spPr>
      <dsp:txXfrm>
        <a:off x="484158" y="1334786"/>
        <a:ext cx="36000" cy="36000"/>
      </dsp:txXfrm>
    </dsp:sp>
    <dsp:sp modelId="{BDE86D80-9C75-452A-80EF-DA8F945D21BA}">
      <dsp:nvSpPr>
        <dsp:cNvPr id="10" name="矩形 9" hidden="1"/>
        <dsp:cNvSpPr/>
      </dsp:nvSpPr>
      <dsp:spPr>
        <a:xfrm>
          <a:off x="987850" y="629616"/>
          <a:ext cx="36000" cy="36000"/>
        </a:xfrm>
        <a:prstGeom prst="rect">
          <a:avLst/>
        </a:prstGeom>
      </dsp:spPr>
      <dsp:txXfrm>
        <a:off x="987850" y="629616"/>
        <a:ext cx="36000" cy="36000"/>
      </dsp:txXfrm>
    </dsp:sp>
    <dsp:sp modelId="{3B849209-C4C0-4FD1-BA31-330A31F26417}">
      <dsp:nvSpPr>
        <dsp:cNvPr id="11" name="矩形 10" hidden="1"/>
        <dsp:cNvSpPr/>
      </dsp:nvSpPr>
      <dsp:spPr>
        <a:xfrm>
          <a:off x="1189328" y="125923"/>
          <a:ext cx="36000" cy="36000"/>
        </a:xfrm>
        <a:prstGeom prst="rect">
          <a:avLst/>
        </a:prstGeom>
      </dsp:spPr>
      <dsp:txXfrm>
        <a:off x="1189328" y="125923"/>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5/8/layout/gear1#2">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8D8B93-6C67-4121-A408-5CB57E88585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E02CA-6D72-43F9-B3F3-76D57BB285D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微软雅黑" panose="020B0503020204020204" pitchFamily="34" charset="-122"/>
        <a:cs typeface="+mn-cs"/>
      </a:defRPr>
    </a:lvl1pPr>
    <a:lvl2pPr marL="456565" algn="l" defTabSz="913130" rtl="0" eaLnBrk="1" latinLnBrk="0" hangingPunct="1">
      <a:defRPr sz="1200" kern="1200">
        <a:solidFill>
          <a:schemeClr val="tx1"/>
        </a:solidFill>
        <a:latin typeface="+mn-lt"/>
        <a:ea typeface="微软雅黑" panose="020B0503020204020204" pitchFamily="34" charset="-122"/>
        <a:cs typeface="+mn-cs"/>
      </a:defRPr>
    </a:lvl2pPr>
    <a:lvl3pPr marL="913130" algn="l" defTabSz="913130" rtl="0" eaLnBrk="1" latinLnBrk="0" hangingPunct="1">
      <a:defRPr sz="1200" kern="1200">
        <a:solidFill>
          <a:schemeClr val="tx1"/>
        </a:solidFill>
        <a:latin typeface="+mn-lt"/>
        <a:ea typeface="微软雅黑" panose="020B0503020204020204" pitchFamily="34" charset="-122"/>
        <a:cs typeface="+mn-cs"/>
      </a:defRPr>
    </a:lvl3pPr>
    <a:lvl4pPr marL="1369695" algn="l" defTabSz="913130" rtl="0" eaLnBrk="1" latinLnBrk="0" hangingPunct="1">
      <a:defRPr sz="1200" kern="1200">
        <a:solidFill>
          <a:schemeClr val="tx1"/>
        </a:solidFill>
        <a:latin typeface="+mn-lt"/>
        <a:ea typeface="微软雅黑" panose="020B0503020204020204" pitchFamily="34" charset="-122"/>
        <a:cs typeface="+mn-cs"/>
      </a:defRPr>
    </a:lvl4pPr>
    <a:lvl5pPr marL="1826260" algn="l" defTabSz="913130" rtl="0" eaLnBrk="1" latinLnBrk="0" hangingPunct="1">
      <a:defRPr sz="1200" kern="1200">
        <a:solidFill>
          <a:schemeClr val="tx1"/>
        </a:solidFill>
        <a:latin typeface="+mn-lt"/>
        <a:ea typeface="微软雅黑" panose="020B0503020204020204" pitchFamily="34" charset="-122"/>
        <a:cs typeface="+mn-cs"/>
      </a:defRPr>
    </a:lvl5pPr>
    <a:lvl6pPr marL="2282190" algn="l" defTabSz="913130" rtl="0" eaLnBrk="1" latinLnBrk="0" hangingPunct="1">
      <a:defRPr sz="1200" kern="1200">
        <a:solidFill>
          <a:schemeClr val="tx1"/>
        </a:solidFill>
        <a:latin typeface="+mn-lt"/>
        <a:ea typeface="+mn-ea"/>
        <a:cs typeface="+mn-cs"/>
      </a:defRPr>
    </a:lvl6pPr>
    <a:lvl7pPr marL="2738755" algn="l" defTabSz="913130" rtl="0" eaLnBrk="1" latinLnBrk="0" hangingPunct="1">
      <a:defRPr sz="1200" kern="1200">
        <a:solidFill>
          <a:schemeClr val="tx1"/>
        </a:solidFill>
        <a:latin typeface="+mn-lt"/>
        <a:ea typeface="+mn-ea"/>
        <a:cs typeface="+mn-cs"/>
      </a:defRPr>
    </a:lvl7pPr>
    <a:lvl8pPr marL="3195320" algn="l" defTabSz="913130" rtl="0" eaLnBrk="1" latinLnBrk="0" hangingPunct="1">
      <a:defRPr sz="1200" kern="1200">
        <a:solidFill>
          <a:schemeClr val="tx1"/>
        </a:solidFill>
        <a:latin typeface="+mn-lt"/>
        <a:ea typeface="+mn-ea"/>
        <a:cs typeface="+mn-cs"/>
      </a:defRPr>
    </a:lvl8pPr>
    <a:lvl9pPr marL="3651885"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43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indent="0" algn="l" defTabSz="914400" rtl="0" eaLnBrk="1" fontAlgn="auto" latinLnBrk="0" hangingPunct="1">
              <a:lnSpc>
                <a:spcPct val="100000"/>
              </a:lnSpc>
              <a:spcBef>
                <a:spcPct val="0"/>
              </a:spcBef>
              <a:spcAft>
                <a:spcPts val="0"/>
              </a:spcAft>
              <a:buClrTx/>
              <a:buSzTx/>
              <a:buFontTx/>
              <a:buNone/>
              <a:defRPr/>
            </a:pPr>
            <a:r>
              <a:rPr lang="zh-CN" altLang="en-US" dirty="0"/>
              <a:t>这</a:t>
            </a:r>
            <a:endParaRPr lang="zh-CN" altLang="en-US" dirty="0"/>
          </a:p>
        </p:txBody>
      </p:sp>
      <p:sp>
        <p:nvSpPr>
          <p:cNvPr id="1843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DE2349A-6C60-432C-A9A0-A543F7D41E91}" type="slidenum">
              <a:rPr lang="zh-CN" altLang="en-US">
                <a:solidFill>
                  <a:prstClr val="black"/>
                </a:solidFill>
              </a:rPr>
            </a:fld>
            <a:endParaRPr lang="en-US" altLang="zh-CN">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buFont typeface="Wingdings" panose="05000000000000000000" pitchFamily="2" charset="2"/>
              <a:buChar char="p"/>
            </a:pPr>
            <a:r>
              <a:rPr lang="zh-CN" altLang="en-US" sz="2400" smtClean="0">
                <a:solidFill>
                  <a:schemeClr val="bg1"/>
                </a:solidFill>
                <a:latin typeface="微软雅黑" panose="020B0503020204020204" pitchFamily="34" charset="-122"/>
                <a:ea typeface="微软雅黑" panose="020B0503020204020204" pitchFamily="34" charset="-122"/>
              </a:rPr>
              <a:t>“收入”：通俗讲即毛收入，也就是常说的税前收入。</a:t>
            </a:r>
            <a:endParaRPr lang="zh-CN" altLang="en-US" sz="2400" smtClean="0">
              <a:solidFill>
                <a:schemeClr val="bg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2400" smtClean="0">
                <a:solidFill>
                  <a:schemeClr val="bg1"/>
                </a:solidFill>
                <a:latin typeface="微软雅黑" panose="020B0503020204020204" pitchFamily="34" charset="-122"/>
                <a:ea typeface="微软雅黑" panose="020B0503020204020204" pitchFamily="34" charset="-122"/>
              </a:rPr>
              <a:t>“收入额”：是计算税款过程中的一个名词。依据税法，工资薪金所得以全部收入为收入额，劳务报酬所得、稿酬所得、特许权使用费所得以收入减除百分之二十的费用后的余额为收入额。稿酬所得的收入额减按百分之七十计算。</a:t>
            </a:r>
            <a:endParaRPr lang="en-US" altLang="zh-CN" sz="2400" smtClean="0">
              <a:solidFill>
                <a:schemeClr val="bg1"/>
              </a:solidFill>
              <a:latin typeface="微软雅黑" panose="020B0503020204020204" pitchFamily="34" charset="-122"/>
              <a:ea typeface="微软雅黑" panose="020B0503020204020204" pitchFamily="34" charset="-122"/>
            </a:endParaRPr>
          </a:p>
          <a:p>
            <a:pPr marL="685800" indent="-685800">
              <a:lnSpc>
                <a:spcPct val="150000"/>
              </a:lnSpc>
              <a:buFont typeface="Wingdings" panose="05000000000000000000" pitchFamily="2" charset="2"/>
              <a:buChar char="ü"/>
            </a:pPr>
            <a:r>
              <a:rPr lang="zh-CN" altLang="en-US" sz="2400" smtClean="0">
                <a:solidFill>
                  <a:schemeClr val="bg1"/>
                </a:solidFill>
                <a:latin typeface="微软雅黑" panose="020B0503020204020204" pitchFamily="34" charset="-122"/>
                <a:ea typeface="微软雅黑" panose="020B0503020204020204" pitchFamily="34" charset="-122"/>
              </a:rPr>
              <a:t>工资薪金所得收入额＝全部工资薪金税前收入</a:t>
            </a:r>
            <a:endParaRPr lang="zh-CN" altLang="en-US" sz="2400" smtClean="0">
              <a:solidFill>
                <a:schemeClr val="bg1"/>
              </a:solidFill>
              <a:latin typeface="微软雅黑" panose="020B0503020204020204" pitchFamily="34" charset="-122"/>
              <a:ea typeface="微软雅黑" panose="020B0503020204020204" pitchFamily="34" charset="-122"/>
            </a:endParaRPr>
          </a:p>
          <a:p>
            <a:pPr marL="685800" indent="-685800">
              <a:lnSpc>
                <a:spcPct val="150000"/>
              </a:lnSpc>
              <a:buFont typeface="Wingdings" panose="05000000000000000000" pitchFamily="2" charset="2"/>
              <a:buChar char="ü"/>
            </a:pPr>
            <a:r>
              <a:rPr lang="zh-CN" altLang="en-US" sz="2400" smtClean="0">
                <a:solidFill>
                  <a:schemeClr val="bg1"/>
                </a:solidFill>
                <a:latin typeface="微软雅黑" panose="020B0503020204020204" pitchFamily="34" charset="-122"/>
                <a:ea typeface="微软雅黑" panose="020B0503020204020204" pitchFamily="34" charset="-122"/>
              </a:rPr>
              <a:t>劳务报酬所得收入额＝全部劳务报酬税前收入×（1-20%）</a:t>
            </a:r>
            <a:endParaRPr lang="zh-CN" altLang="en-US" sz="2400" smtClean="0">
              <a:solidFill>
                <a:schemeClr val="bg1"/>
              </a:solidFill>
              <a:latin typeface="微软雅黑" panose="020B0503020204020204" pitchFamily="34" charset="-122"/>
              <a:ea typeface="微软雅黑" panose="020B0503020204020204" pitchFamily="34" charset="-122"/>
            </a:endParaRPr>
          </a:p>
          <a:p>
            <a:pPr marL="685800" indent="-685800">
              <a:lnSpc>
                <a:spcPct val="150000"/>
              </a:lnSpc>
              <a:buFont typeface="Wingdings" panose="05000000000000000000" pitchFamily="2" charset="2"/>
              <a:buChar char="ü"/>
            </a:pPr>
            <a:r>
              <a:rPr lang="zh-CN" altLang="en-US" sz="2400" smtClean="0">
                <a:solidFill>
                  <a:schemeClr val="bg1"/>
                </a:solidFill>
                <a:latin typeface="微软雅黑" panose="020B0503020204020204" pitchFamily="34" charset="-122"/>
                <a:ea typeface="微软雅黑" panose="020B0503020204020204" pitchFamily="34" charset="-122"/>
              </a:rPr>
              <a:t>特许权使用费所得收入额＝全部特许权使用费税前收入×（1-20%）</a:t>
            </a:r>
            <a:endParaRPr lang="zh-CN" altLang="en-US" sz="2400" smtClean="0">
              <a:solidFill>
                <a:schemeClr val="bg1"/>
              </a:solidFill>
              <a:latin typeface="微软雅黑" panose="020B0503020204020204" pitchFamily="34" charset="-122"/>
              <a:ea typeface="微软雅黑" panose="020B0503020204020204" pitchFamily="34" charset="-122"/>
            </a:endParaRPr>
          </a:p>
          <a:p>
            <a:pPr marL="685800" indent="-685800">
              <a:lnSpc>
                <a:spcPct val="150000"/>
              </a:lnSpc>
              <a:buFont typeface="Wingdings" panose="05000000000000000000" pitchFamily="2" charset="2"/>
              <a:buChar char="ü"/>
            </a:pPr>
            <a:r>
              <a:rPr lang="zh-CN" altLang="en-US" sz="2400" smtClean="0">
                <a:solidFill>
                  <a:schemeClr val="bg1"/>
                </a:solidFill>
                <a:latin typeface="微软雅黑" panose="020B0503020204020204" pitchFamily="34" charset="-122"/>
                <a:ea typeface="微软雅黑" panose="020B0503020204020204" pitchFamily="34" charset="-122"/>
              </a:rPr>
              <a:t>稿酬所得收入额＝全部稿酬税前收入×（1-20%）×70%</a:t>
            </a:r>
            <a:endParaRPr lang="zh-CN" altLang="en-US" sz="2400" smtClean="0">
              <a:solidFill>
                <a:schemeClr val="bg1"/>
              </a:solidFill>
              <a:latin typeface="微软雅黑" panose="020B0503020204020204" pitchFamily="34" charset="-122"/>
              <a:ea typeface="微软雅黑" panose="020B0503020204020204" pitchFamily="34" charset="-122"/>
            </a:endParaRPr>
          </a:p>
          <a:p>
            <a:endParaRPr lang="zh-CN" altLang="en-US"/>
          </a:p>
        </p:txBody>
      </p:sp>
      <p:sp>
        <p:nvSpPr>
          <p:cNvPr id="4" name="灯片编号占位符 3"/>
          <p:cNvSpPr>
            <a:spLocks noGrp="1"/>
          </p:cNvSpPr>
          <p:nvPr>
            <p:ph type="sldNum" sz="quarter" idx="10"/>
          </p:nvPr>
        </p:nvSpPr>
        <p:spPr/>
        <p:txBody>
          <a:bodyPr/>
          <a:lstStyle/>
          <a:p>
            <a:fld id="{73D813AF-253B-4A20-8214-BE507C94B50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国务院批准，依据《财政部 税务总局关于个人所得税综合所得汇算清缴涉及有关政策问题的公告》（2019年第94号）有关规定，纳税人在2020年度已依法预缴个人所得税且符合下列情形之一的，无需办理年度汇算：</a:t>
            </a:r>
            <a:endParaRPr lang="zh-CN" altLang="en-US"/>
          </a:p>
          <a:p>
            <a:endParaRPr lang="zh-CN" altLang="en-US"/>
          </a:p>
          <a:p>
            <a:r>
              <a:rPr lang="zh-CN" altLang="en-US"/>
              <a:t>（一）年度汇算需补税但综合所得收入全年不超过12万元的；</a:t>
            </a:r>
            <a:endParaRPr lang="zh-CN" altLang="en-US"/>
          </a:p>
          <a:p>
            <a:endParaRPr lang="zh-CN" altLang="en-US"/>
          </a:p>
          <a:p>
            <a:r>
              <a:rPr lang="zh-CN" altLang="en-US"/>
              <a:t>（二）年度汇算需补税金额不超过400元的；</a:t>
            </a:r>
            <a:endParaRPr lang="zh-CN" altLang="en-US"/>
          </a:p>
          <a:p>
            <a:endParaRPr lang="zh-CN" altLang="en-US"/>
          </a:p>
          <a:p>
            <a:r>
              <a:rPr lang="zh-CN" altLang="en-US"/>
              <a:t>（三）已预缴税额与年度应纳税额一致或者不申请退税的。</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经国务院批准，依据《财政部 税务总局关于个人所得税综合所得汇算清缴涉及有关政策问题的公告》（2019年第94号）有关规定，纳税人在2020年度已依法预缴个人所得税且符合下列情形之一的，无需办理年度汇算：</a:t>
            </a:r>
            <a:endParaRPr lang="zh-CN" altLang="en-US"/>
          </a:p>
          <a:p>
            <a:endParaRPr lang="zh-CN" altLang="en-US"/>
          </a:p>
          <a:p>
            <a:r>
              <a:rPr lang="zh-CN" altLang="en-US"/>
              <a:t>（一）年度汇算需补税但综合所得收入全年不超过12万元的；</a:t>
            </a:r>
            <a:endParaRPr lang="zh-CN" altLang="en-US"/>
          </a:p>
          <a:p>
            <a:endParaRPr lang="zh-CN" altLang="en-US"/>
          </a:p>
          <a:p>
            <a:r>
              <a:rPr lang="zh-CN" altLang="en-US"/>
              <a:t>（二）年度汇算需补税金额不超过400元的；</a:t>
            </a:r>
            <a:endParaRPr lang="zh-CN" altLang="en-US"/>
          </a:p>
          <a:p>
            <a:endParaRPr lang="zh-CN" altLang="en-US"/>
          </a:p>
          <a:p>
            <a:r>
              <a:rPr lang="zh-CN" altLang="en-US"/>
              <a:t>（三）已预缴税额与年度应纳税额一致或者不申请退税的。</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lnSpc>
                <a:spcPct val="150000"/>
              </a:lnSpc>
            </a:pPr>
            <a:r>
              <a:rPr dirty="0">
                <a:ln>
                  <a:noFill/>
                </a:ln>
                <a:latin typeface="微软雅黑" panose="020B0503020204020204" pitchFamily="34" charset="-122"/>
                <a:ea typeface="微软雅黑" panose="020B0503020204020204" pitchFamily="34" charset="-122"/>
                <a:sym typeface="+mn-ea"/>
              </a:rPr>
              <a:t>1.2020年度综合所得年收入额不足6万元，但平时预缴过个人所得税的；</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2.2020年度有符合享受条件的专项附加扣除，但预缴税款时没有申报扣除的；</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3.因年中就业、退职或者部分月份没有收入等原因，减除费用6万元、“三险一金”等专项扣除、子女教育等专项附加扣除、企业（职业）年金以及商业健康保险、税收递延型养老保险等扣除不充分的；</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4.没有任职受雇单位，仅取得劳务报酬、稿酬、特许权使用费所得，需要通过年度汇算办理各种税前扣除的；</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5.纳税人取得劳务报酬、稿酬、特许权使用费所得，年度中间适用的预扣预缴率高于全年综合所得年适用税率的；</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6.预缴税款时，未申报享受或者未足额享受综合所得税收优惠的，如残疾人减征个人所得税优惠等；</a:t>
            </a:r>
            <a:endParaRPr dirty="0">
              <a:ln>
                <a:noFill/>
              </a:ln>
              <a:solidFill>
                <a:schemeClr val="tx1"/>
              </a:solidFill>
              <a:latin typeface="微软雅黑" panose="020B0503020204020204" pitchFamily="34" charset="-122"/>
              <a:ea typeface="微软雅黑" panose="020B0503020204020204" pitchFamily="34" charset="-122"/>
            </a:endParaRPr>
          </a:p>
          <a:p>
            <a:pPr algn="just">
              <a:lnSpc>
                <a:spcPct val="150000"/>
              </a:lnSpc>
            </a:pPr>
            <a:r>
              <a:rPr dirty="0">
                <a:ln>
                  <a:noFill/>
                </a:ln>
                <a:latin typeface="微软雅黑" panose="020B0503020204020204" pitchFamily="34" charset="-122"/>
                <a:ea typeface="微软雅黑" panose="020B0503020204020204" pitchFamily="34" charset="-122"/>
                <a:sym typeface="+mn-ea"/>
              </a:rPr>
              <a:t>7.有符合条件的公益慈善事业捐赠支出，但预缴税款时未办理扣除的，等等。</a:t>
            </a:r>
            <a:endParaRPr lang="zh-CN" altLang="en-US"/>
          </a:p>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残孤烈减免存在一定的筹划可能性</a:t>
            </a:r>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a:p>
            <a:endParaRPr lang="zh-CN" altLang="en-US"/>
          </a:p>
          <a:p>
            <a:r>
              <a:rPr lang="zh-CN" altLang="en-US"/>
              <a:t>　　《国家税务总局关于办理2020年度个人所得税综合所得汇算清缴事项的公告》(国家税务总局公告2021年第2号)规定：“  纳税人可自主选择下列办理方式：</a:t>
            </a:r>
            <a:endParaRPr lang="zh-CN" altLang="en-US"/>
          </a:p>
          <a:p>
            <a:r>
              <a:rPr lang="zh-CN" altLang="en-US"/>
              <a:t>　　(一)自行办理年度汇算;</a:t>
            </a:r>
            <a:endParaRPr lang="zh-CN" altLang="en-US"/>
          </a:p>
          <a:p>
            <a:r>
              <a:rPr lang="zh-CN" altLang="en-US"/>
              <a:t>　　(二)通过任职受雇单位(含按累计预扣法预扣预缴其劳务报酬所得个人所得税的单位，下同。以下简称“单位”)代为办理。</a:t>
            </a:r>
            <a:endParaRPr lang="zh-CN" altLang="en-US"/>
          </a:p>
          <a:p>
            <a:r>
              <a:rPr lang="zh-CN" altLang="en-US"/>
              <a:t>　　纳税人提出代办要求的，单位应当代为办理，或者培训、辅导纳税人通过网上税务局(包括手机个人所得税APP，下同)完成年度汇算申报和退(补)税。</a:t>
            </a:r>
            <a:endParaRPr lang="zh-CN" altLang="en-US"/>
          </a:p>
          <a:p>
            <a:r>
              <a:rPr lang="zh-CN" altLang="en-US"/>
              <a:t>　　由单位代为办理的，纳税人应在2021年4月30日前与单位以书面或者电子等方式进行确认，补充提供其2020年度在本单位以外取得的综合所得收入、相关扣除、享受税收优惠等信息资料，并对所提交信息的真实性、准确性、完整性负责。纳税人未与单位确认请其代为办理年度汇算的，单位不得代办。</a:t>
            </a:r>
            <a:endParaRPr lang="zh-CN" altLang="en-US"/>
          </a:p>
          <a:p>
            <a:r>
              <a:rPr lang="zh-CN" altLang="en-US"/>
              <a:t>　　(三)委托涉税专业服务机构或其他单位及个人(以下称‘受托人’)办理，受托人需与纳税人签订授权书。</a:t>
            </a:r>
            <a:endParaRPr lang="zh-CN" altLang="en-US"/>
          </a:p>
          <a:p>
            <a:r>
              <a:rPr lang="zh-CN" altLang="en-US"/>
              <a:t>　　单位或受托人为纳税人办理年度汇算后，应当及时将办理情况告知纳税人。纳税人发现申报信息存在错误的，可以要求单位或受托人办理更正申报，也可自行办理更正申报。”</a:t>
            </a:r>
            <a:endParaRPr lang="zh-CN" altLang="en-US"/>
          </a:p>
          <a:p>
            <a:endParaRPr lang="zh-CN" altLang="en-US"/>
          </a:p>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CFE3FF8-11E2-4583-B2F8-69A064B9DDE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微软雅黑" panose="020B0503020204020204" pitchFamily="34" charset="-122"/>
                <a:cs typeface="+mn-cs"/>
              </a:rPr>
              <a:t>新增时，已缴税额不能大于收入的</a:t>
            </a:r>
            <a:r>
              <a:rPr lang="en-US" altLang="zh-CN" sz="1200" kern="1200" dirty="0">
                <a:solidFill>
                  <a:schemeClr val="tx1"/>
                </a:solidFill>
                <a:effectLst/>
                <a:latin typeface="+mn-lt"/>
                <a:ea typeface="微软雅黑" panose="020B0503020204020204" pitchFamily="34" charset="-122"/>
                <a:cs typeface="+mn-cs"/>
              </a:rPr>
              <a:t>45%</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新增完成，则总收入明细新增一条状态为</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新增</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的收入信息</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如果收入信息存在扣除项超出上限（免税收入大于收入）等数据错误，则状态列标注</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数据错误</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，可查看具体的错误信息</a:t>
            </a:r>
            <a:endParaRPr lang="zh-CN" altLang="zh-CN" sz="1200" kern="1200" dirty="0">
              <a:solidFill>
                <a:schemeClr val="tx1"/>
              </a:solidFill>
              <a:effectLst/>
              <a:latin typeface="+mn-lt"/>
              <a:ea typeface="微软雅黑" panose="020B0503020204020204" pitchFamily="34" charset="-122"/>
              <a:cs typeface="+mn-cs"/>
            </a:endParaRPr>
          </a:p>
          <a:p>
            <a:pPr lvl="0"/>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，进入三级页面，支持查看、修改、删除、申诉收入与扣除明细信息</a:t>
            </a:r>
            <a:endParaRPr lang="zh-CN" altLang="zh-CN" sz="1200" kern="1200" dirty="0">
              <a:solidFill>
                <a:schemeClr val="tx1"/>
              </a:solidFill>
              <a:effectLst/>
              <a:latin typeface="+mn-lt"/>
              <a:ea typeface="微软雅黑" panose="020B0503020204020204" pitchFamily="34"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微软雅黑" panose="020B0503020204020204" pitchFamily="34" charset="-122"/>
                <a:cs typeface="+mn-cs"/>
              </a:rPr>
              <a:t>新增时，已缴税额不能大于收入的</a:t>
            </a:r>
            <a:r>
              <a:rPr lang="en-US" altLang="zh-CN" sz="1200" kern="1200" dirty="0">
                <a:solidFill>
                  <a:schemeClr val="tx1"/>
                </a:solidFill>
                <a:effectLst/>
                <a:latin typeface="+mn-lt"/>
                <a:ea typeface="微软雅黑" panose="020B0503020204020204" pitchFamily="34" charset="-122"/>
                <a:cs typeface="+mn-cs"/>
              </a:rPr>
              <a:t>45%</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新增完成，则总收入明细新增一条状态为</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新增</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的收入信息</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如果收入信息存在扣除项超出上限（免税收入大于收入）等数据错误，则状态列标注</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数据错误</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，可查看具体的错误信息</a:t>
            </a:r>
            <a:endParaRPr lang="zh-CN" altLang="zh-CN" sz="1200" kern="1200" dirty="0">
              <a:solidFill>
                <a:schemeClr val="tx1"/>
              </a:solidFill>
              <a:effectLst/>
              <a:latin typeface="+mn-lt"/>
              <a:ea typeface="微软雅黑" panose="020B0503020204020204" pitchFamily="34" charset="-122"/>
              <a:cs typeface="+mn-cs"/>
            </a:endParaRPr>
          </a:p>
          <a:p>
            <a:pPr lvl="0"/>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，进入三级页面，支持查看、修改、删除、申诉收入与扣除明细信息</a:t>
            </a:r>
            <a:endParaRPr lang="zh-CN" altLang="zh-CN" sz="1200" kern="1200" dirty="0">
              <a:solidFill>
                <a:schemeClr val="tx1"/>
              </a:solidFill>
              <a:effectLst/>
              <a:latin typeface="+mn-lt"/>
              <a:ea typeface="微软雅黑" panose="020B0503020204020204" pitchFamily="34"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微软雅黑" panose="020B0503020204020204" pitchFamily="34" charset="-122"/>
                <a:cs typeface="+mn-cs"/>
              </a:rPr>
              <a:t>新增时，已缴税额不能大于收入的</a:t>
            </a:r>
            <a:r>
              <a:rPr lang="en-US" altLang="zh-CN" sz="1200" kern="1200" dirty="0">
                <a:solidFill>
                  <a:schemeClr val="tx1"/>
                </a:solidFill>
                <a:effectLst/>
                <a:latin typeface="+mn-lt"/>
                <a:ea typeface="微软雅黑" panose="020B0503020204020204" pitchFamily="34" charset="-122"/>
                <a:cs typeface="+mn-cs"/>
              </a:rPr>
              <a:t>45%</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新增完成，则总收入明细新增一条状态为</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新增</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的收入信息</a:t>
            </a:r>
            <a:endParaRPr lang="zh-CN" altLang="zh-CN" sz="1200" kern="1200" dirty="0">
              <a:solidFill>
                <a:schemeClr val="tx1"/>
              </a:solidFill>
              <a:effectLst/>
              <a:latin typeface="+mn-lt"/>
              <a:ea typeface="微软雅黑" panose="020B0503020204020204" pitchFamily="34" charset="-122"/>
              <a:cs typeface="+mn-cs"/>
            </a:endParaRPr>
          </a:p>
          <a:p>
            <a:r>
              <a:rPr lang="zh-CN" altLang="zh-CN" sz="1200" kern="1200" dirty="0">
                <a:solidFill>
                  <a:schemeClr val="tx1"/>
                </a:solidFill>
                <a:effectLst/>
                <a:latin typeface="+mn-lt"/>
                <a:ea typeface="微软雅黑" panose="020B0503020204020204" pitchFamily="34" charset="-122"/>
                <a:cs typeface="+mn-cs"/>
              </a:rPr>
              <a:t>如果收入信息存在扣除项超出上限（免税收入大于收入）等数据错误，则状态列标注</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数据错误</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，可查看具体的错误信息</a:t>
            </a:r>
            <a:endParaRPr lang="zh-CN" altLang="zh-CN" sz="1200" kern="1200" dirty="0">
              <a:solidFill>
                <a:schemeClr val="tx1"/>
              </a:solidFill>
              <a:effectLst/>
              <a:latin typeface="+mn-lt"/>
              <a:ea typeface="微软雅黑" panose="020B0503020204020204" pitchFamily="34" charset="-122"/>
              <a:cs typeface="+mn-cs"/>
            </a:endParaRPr>
          </a:p>
          <a:p>
            <a:pPr lvl="0"/>
            <a:r>
              <a:rPr lang="zh-CN" altLang="zh-CN" sz="1200" kern="1200" dirty="0">
                <a:solidFill>
                  <a:schemeClr val="tx1"/>
                </a:solidFill>
                <a:effectLst/>
                <a:latin typeface="+mn-lt"/>
                <a:ea typeface="微软雅黑" panose="020B0503020204020204" pitchFamily="34" charset="-122"/>
                <a:cs typeface="+mn-cs"/>
              </a:rPr>
              <a:t>点击</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详情</a:t>
            </a:r>
            <a:r>
              <a:rPr lang="en-US" altLang="zh-CN" sz="1200" kern="1200" dirty="0">
                <a:solidFill>
                  <a:schemeClr val="tx1"/>
                </a:solidFill>
                <a:effectLst/>
                <a:latin typeface="+mn-lt"/>
                <a:ea typeface="微软雅黑" panose="020B0503020204020204" pitchFamily="34" charset="-122"/>
                <a:cs typeface="+mn-cs"/>
              </a:rPr>
              <a:t>”</a:t>
            </a:r>
            <a:r>
              <a:rPr lang="zh-CN" altLang="zh-CN" sz="1200" kern="1200" dirty="0">
                <a:solidFill>
                  <a:schemeClr val="tx1"/>
                </a:solidFill>
                <a:effectLst/>
                <a:latin typeface="+mn-lt"/>
                <a:ea typeface="微软雅黑" panose="020B0503020204020204" pitchFamily="34" charset="-122"/>
                <a:cs typeface="+mn-cs"/>
              </a:rPr>
              <a:t>，进入三级页面，支持查看、修改、删除、申诉收入与扣除明细信息</a:t>
            </a:r>
            <a:endParaRPr lang="zh-CN" altLang="zh-CN" sz="1200" kern="1200" dirty="0">
              <a:solidFill>
                <a:schemeClr val="tx1"/>
              </a:solidFill>
              <a:effectLst/>
              <a:latin typeface="+mn-lt"/>
              <a:ea typeface="微软雅黑" panose="020B0503020204020204" pitchFamily="34"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buNone/>
            </a:pPr>
            <a:r>
              <a:rPr lang="zh-CN" altLang="en-US">
                <a:sym typeface="+mn-ea"/>
              </a:rPr>
              <a:t>1.单位代为办理确认：增加电子等方式</a:t>
            </a:r>
            <a:endParaRPr lang="zh-CN" altLang="en-US"/>
          </a:p>
          <a:p>
            <a:pPr marL="0" indent="0">
              <a:buNone/>
            </a:pPr>
            <a:r>
              <a:rPr lang="zh-CN" altLang="en-US">
                <a:sym typeface="+mn-ea"/>
              </a:rPr>
              <a:t>税务总局公告2021年第2号规定：由单位代为办理的，纳税人应在2021年4月30日前与单位以书面或者</a:t>
            </a:r>
            <a:r>
              <a:rPr lang="zh-CN" altLang="en-US" b="1">
                <a:solidFill>
                  <a:srgbClr val="FF0000"/>
                </a:solidFill>
                <a:sym typeface="+mn-ea"/>
              </a:rPr>
              <a:t>电子</a:t>
            </a:r>
            <a:r>
              <a:rPr lang="zh-CN" altLang="en-US">
                <a:sym typeface="+mn-ea"/>
              </a:rPr>
              <a:t>等方式进行确认。</a:t>
            </a:r>
            <a:endParaRPr lang="zh-CN" altLang="en-US"/>
          </a:p>
          <a:p>
            <a:pPr marL="0" indent="0">
              <a:buNone/>
            </a:pPr>
            <a:r>
              <a:rPr lang="zh-CN" altLang="en-US">
                <a:solidFill>
                  <a:srgbClr val="FF0000"/>
                </a:solidFill>
                <a:sym typeface="+mn-ea"/>
              </a:rPr>
              <a:t>【实务理解】</a:t>
            </a:r>
            <a:endParaRPr lang="zh-CN" altLang="en-US">
              <a:solidFill>
                <a:srgbClr val="FF0000"/>
              </a:solidFill>
            </a:endParaRPr>
          </a:p>
          <a:p>
            <a:pPr marL="0" indent="0">
              <a:buNone/>
            </a:pPr>
            <a:r>
              <a:rPr lang="zh-CN" altLang="en-US">
                <a:sym typeface="+mn-ea"/>
              </a:rPr>
              <a:t>（1）由单位代为办理的，纳税人应在次年4月30日前与单位进行确认。</a:t>
            </a:r>
            <a:endParaRPr lang="zh-CN" altLang="en-US"/>
          </a:p>
          <a:p>
            <a:pPr marL="0" indent="0">
              <a:buNone/>
            </a:pPr>
            <a:r>
              <a:rPr lang="zh-CN" altLang="en-US">
                <a:sym typeface="+mn-ea"/>
              </a:rPr>
              <a:t>（2）增加了电子确认方式，即纳税人可通过电子邮件、短信、微信等进行确认，与书面方式有同等法律效力。</a:t>
            </a:r>
            <a:endParaRPr lang="zh-CN" altLang="en-US"/>
          </a:p>
          <a:p>
            <a:pPr marL="0" indent="0">
              <a:buNone/>
            </a:pPr>
            <a:r>
              <a:rPr lang="zh-CN" altLang="en-US">
                <a:solidFill>
                  <a:srgbClr val="FF0000"/>
                </a:solidFill>
                <a:sym typeface="+mn-ea"/>
              </a:rPr>
              <a:t>【提醒】</a:t>
            </a:r>
            <a:r>
              <a:rPr lang="zh-CN" altLang="en-US">
                <a:sym typeface="+mn-ea"/>
              </a:rPr>
              <a:t>完成确认后，纳税人需要将除本单位以外的2020年度全部综合所得收入、扣除、享受税收优惠等信息资料如实提供给单位，并对信息的真实性、准确性、完整性负责。</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微软雅黑" panose="020B0503020204020204" pitchFamily="34" charset="-122"/>
                <a:cs typeface="+mn-cs"/>
              </a:rPr>
              <a:t>试点地区个人购买税延养老保险的支出在当月收入的</a:t>
            </a:r>
            <a:r>
              <a:rPr lang="en-US" altLang="zh-CN" sz="1200" b="0" i="0" kern="1200" dirty="0">
                <a:solidFill>
                  <a:schemeClr val="tx1"/>
                </a:solidFill>
                <a:effectLst/>
                <a:latin typeface="+mn-lt"/>
                <a:ea typeface="微软雅黑" panose="020B0503020204020204" pitchFamily="34" charset="-122"/>
                <a:cs typeface="+mn-cs"/>
              </a:rPr>
              <a:t>6%</a:t>
            </a:r>
            <a:r>
              <a:rPr lang="zh-CN" altLang="en-US" sz="1200" b="0" i="0" kern="1200" dirty="0">
                <a:solidFill>
                  <a:schemeClr val="tx1"/>
                </a:solidFill>
                <a:effectLst/>
                <a:latin typeface="+mn-lt"/>
                <a:ea typeface="微软雅黑" panose="020B0503020204020204" pitchFamily="34" charset="-122"/>
                <a:cs typeface="+mn-cs"/>
              </a:rPr>
              <a:t>和</a:t>
            </a:r>
            <a:r>
              <a:rPr lang="en-US" altLang="zh-CN" sz="1200" b="0" i="0" kern="1200" dirty="0">
                <a:solidFill>
                  <a:schemeClr val="tx1"/>
                </a:solidFill>
                <a:effectLst/>
                <a:latin typeface="+mn-lt"/>
                <a:ea typeface="微软雅黑" panose="020B0503020204020204" pitchFamily="34" charset="-122"/>
                <a:cs typeface="+mn-cs"/>
              </a:rPr>
              <a:t>1000</a:t>
            </a:r>
            <a:r>
              <a:rPr lang="zh-CN" altLang="en-US" sz="1200" b="0" i="0" kern="1200" dirty="0">
                <a:solidFill>
                  <a:schemeClr val="tx1"/>
                </a:solidFill>
                <a:effectLst/>
                <a:latin typeface="+mn-lt"/>
                <a:ea typeface="微软雅黑" panose="020B0503020204020204" pitchFamily="34" charset="-122"/>
                <a:cs typeface="+mn-cs"/>
              </a:rPr>
              <a:t>元孰低的限额内进行税前扣除，待领取时再征收个人所得税</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P67</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税务总局公告2021年第2号规定：任职受雇单位除支付工资薪金的单位外，还包括按累计预扣法预扣预缴劳务报酬所得个人所得税的单位，主要是保险营销员、证券经纪人或正在接受全日制学历教育的实习生等情形。如纳税人向单位提出代办要求的，单位应当办理，或者培训、辅导纳税人通过网上税务局自行完成年度汇算申报和退（补）税。</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algn="l">
              <a:buClrTx/>
              <a:buSzTx/>
              <a:buNone/>
            </a:pPr>
            <a:r>
              <a:rPr lang="zh-CN" altLang="en-US" b="1">
                <a:solidFill>
                  <a:srgbClr val="FF0000"/>
                </a:solidFill>
                <a:sym typeface="+mn-ea"/>
              </a:rPr>
              <a:t>6.与理2019年度汇算相关联</a:t>
            </a:r>
            <a:endParaRPr lang="zh-CN" altLang="en-US" b="1">
              <a:solidFill>
                <a:srgbClr val="FF0000"/>
              </a:solidFill>
            </a:endParaRPr>
          </a:p>
          <a:p>
            <a:pPr marL="0" algn="l">
              <a:buClrTx/>
              <a:buSzTx/>
              <a:buNone/>
            </a:pPr>
            <a:r>
              <a:rPr lang="zh-CN" altLang="en-US">
                <a:sym typeface="+mn-ea"/>
              </a:rPr>
              <a:t>税务总局公告2021年第2号规定：申请2020年度汇算退税的纳税人，如存在应当办理2019年度汇算补税但未办理，或者经税务机关通知2019年度汇算申报存在疑点但拒不更正或说明情况的，需在办理2019年度汇算申报补税、更正申报或者说明有关情况后依法申请退税。</a:t>
            </a:r>
            <a:endParaRPr lang="zh-CN" altLang="en-US"/>
          </a:p>
          <a:p>
            <a:pPr marL="0" algn="l">
              <a:buClrTx/>
              <a:buSzTx/>
              <a:buNone/>
            </a:pPr>
            <a:r>
              <a:rPr lang="zh-CN" altLang="en-US">
                <a:sym typeface="+mn-ea"/>
              </a:rPr>
              <a:t>通过关联纳税人2019年度的申报记录，提醒纳税人依法诚信申报办税、依法履行公民义务，可以更好地保障纳税人合法权益，维护纳税人的涉税信用记录。</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algn="l">
              <a:buClrTx/>
              <a:buSzTx/>
              <a:buNone/>
            </a:pPr>
            <a:r>
              <a:rPr lang="zh-CN" altLang="en-US" b="1">
                <a:solidFill>
                  <a:srgbClr val="FF0000"/>
                </a:solidFill>
                <a:sym typeface="+mn-ea"/>
              </a:rPr>
              <a:t>7.预填服务范围增加：</a:t>
            </a:r>
            <a:endParaRPr lang="zh-CN" altLang="en-US" b="1">
              <a:solidFill>
                <a:srgbClr val="FF0000"/>
              </a:solidFill>
            </a:endParaRPr>
          </a:p>
          <a:p>
            <a:pPr marL="0" algn="l">
              <a:buClrTx/>
              <a:buSzTx/>
              <a:buNone/>
            </a:pPr>
            <a:r>
              <a:rPr lang="zh-CN" altLang="en-US" b="1">
                <a:solidFill>
                  <a:srgbClr val="FF0000"/>
                </a:solidFill>
                <a:sym typeface="+mn-ea"/>
              </a:rPr>
              <a:t>2019年度为两项工资薪金所得、劳务报酬所得（保险经纪人、证券经纪人），2020年度扩大到工资薪金、所有劳务报酬、稿酬所得、特许权使用费所得全部四项综合所得。</a:t>
            </a:r>
            <a:endParaRPr lang="zh-CN" altLang="en-US" b="1">
              <a:solidFill>
                <a:srgbClr val="FF0000"/>
              </a:solidFill>
            </a:endParaRPr>
          </a:p>
          <a:p>
            <a:pPr marL="0" algn="l">
              <a:buClrTx/>
              <a:buSzTx/>
              <a:buNone/>
            </a:pPr>
            <a:r>
              <a:rPr lang="zh-CN" altLang="en-US" b="1">
                <a:sym typeface="+mn-ea"/>
              </a:rPr>
              <a:t>税务总局公告2021年第2号规定：年度汇算开始后，税务机关将通过网上税务局，根据一定规则为纳税人提供申报表预填服务，如果纳税人对预填的收入、已预缴税款等结果没有异议，系统就会自动计算出应补或应退税款，纳税人就可以知道自己是否需要办理年度汇算了。</a:t>
            </a:r>
            <a:endParaRPr lang="zh-CN" altLang="en-US" b="1"/>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114300" indent="-342900" algn="l">
              <a:lnSpc>
                <a:spcPct val="100000"/>
              </a:lnSpc>
              <a:buClrTx/>
              <a:buSzTx/>
              <a:buFont typeface="+mj-lt"/>
              <a:buAutoNum type="arabicPeriod"/>
            </a:pPr>
            <a:r>
              <a:rPr lang="zh-CN" altLang="en-US" b="1" dirty="0">
                <a:solidFill>
                  <a:srgbClr val="FF0000"/>
                </a:solidFill>
                <a:sym typeface="+mn-ea"/>
              </a:rPr>
              <a:t>增加和优化了申报过程中的提示提醒</a:t>
            </a:r>
            <a:endParaRPr lang="zh-CN" altLang="en-US" b="1" dirty="0">
              <a:solidFill>
                <a:srgbClr val="FF0000"/>
              </a:solidFill>
            </a:endParaRPr>
          </a:p>
          <a:p>
            <a:pPr marL="114300" indent="-342900" algn="l">
              <a:lnSpc>
                <a:spcPct val="100000"/>
              </a:lnSpc>
              <a:buClrTx/>
              <a:buSzTx/>
              <a:buNone/>
            </a:pPr>
            <a:r>
              <a:rPr lang="zh-CN" altLang="en-US" b="1" dirty="0">
                <a:sym typeface="+mn-ea"/>
              </a:rPr>
              <a:t>    在全面梳理纳税人申报易错易漏点的基础上，有针对性地增加和优化了申报过程中的提示提醒，引导纳税人准确填报。比如，对于在经营所得和综合所得中重复扣除6万元减除费用的纳税人，将提醒其更正经营所得申报，在综合所得中依法准确享受扣除。</a:t>
            </a:r>
            <a:endParaRPr lang="zh-CN" altLang="en-US" b="1" dirty="0">
              <a:solidFill>
                <a:schemeClr val="tx1"/>
              </a:solidFill>
            </a:endParaRPr>
          </a:p>
          <a:p>
            <a:pPr marL="114300" indent="-342900" algn="l">
              <a:lnSpc>
                <a:spcPct val="100000"/>
              </a:lnSpc>
              <a:buClrTx/>
              <a:buSzTx/>
              <a:buFont typeface="+mj-lt"/>
              <a:buAutoNum type="arabicPeriod"/>
            </a:pPr>
            <a:r>
              <a:rPr lang="zh-CN" altLang="en-US" b="1" dirty="0">
                <a:solidFill>
                  <a:srgbClr val="FF0000"/>
                </a:solidFill>
                <a:sym typeface="+mn-ea"/>
              </a:rPr>
              <a:t>手机个人所得税app中关闭了“删除”功能</a:t>
            </a:r>
            <a:endParaRPr lang="zh-CN" altLang="en-US" b="1" dirty="0">
              <a:solidFill>
                <a:srgbClr val="FF0000"/>
              </a:solidFill>
            </a:endParaRPr>
          </a:p>
          <a:p>
            <a:pPr marL="0" algn="l">
              <a:lnSpc>
                <a:spcPct val="100000"/>
              </a:lnSpc>
              <a:buClrTx/>
              <a:buSzTx/>
              <a:buNone/>
            </a:pPr>
            <a:r>
              <a:rPr lang="zh-CN" altLang="en-US" b="1" dirty="0">
                <a:sym typeface="+mn-ea"/>
              </a:rPr>
              <a:t>    为防止纳税人误操作删除已有的年度扣缴记录造成申报错误，在手机个人所得税app中关闭了“删除”功能，如果纳税人对已申报记录存在疑问，可以通过</a:t>
            </a:r>
            <a:r>
              <a:rPr lang="zh-CN" altLang="en-US" b="1" dirty="0">
                <a:solidFill>
                  <a:srgbClr val="FF0000"/>
                </a:solidFill>
                <a:sym typeface="+mn-ea"/>
              </a:rPr>
              <a:t>异议申诉</a:t>
            </a:r>
            <a:r>
              <a:rPr lang="zh-CN" altLang="en-US" b="1" dirty="0">
                <a:sym typeface="+mn-ea"/>
              </a:rPr>
              <a:t>的方式解决。</a:t>
            </a:r>
            <a:endParaRPr lang="zh-CN" altLang="en-US" b="1" dirty="0"/>
          </a:p>
          <a:p>
            <a:pPr marL="114300" indent="-342900" algn="l">
              <a:lnSpc>
                <a:spcPct val="100000"/>
              </a:lnSpc>
              <a:buClrTx/>
              <a:buSzTx/>
              <a:buFont typeface="+mj-lt"/>
              <a:buAutoNum type="arabicPeriod"/>
            </a:pPr>
            <a:r>
              <a:rPr lang="zh-CN" altLang="en-US" b="1" dirty="0">
                <a:solidFill>
                  <a:srgbClr val="FF0000"/>
                </a:solidFill>
                <a:sym typeface="+mn-ea"/>
              </a:rPr>
              <a:t>手机个人所得税app中设定了可撤销次数的上限</a:t>
            </a:r>
            <a:endParaRPr lang="zh-CN" altLang="en-US" b="1" dirty="0">
              <a:solidFill>
                <a:srgbClr val="FF0000"/>
              </a:solidFill>
            </a:endParaRPr>
          </a:p>
          <a:p>
            <a:pPr marL="0" algn="l">
              <a:lnSpc>
                <a:spcPct val="100000"/>
              </a:lnSpc>
              <a:buClrTx/>
              <a:buSzTx/>
              <a:buNone/>
            </a:pPr>
            <a:r>
              <a:rPr lang="zh-CN" altLang="en-US" b="1" dirty="0">
                <a:sym typeface="+mn-ea"/>
              </a:rPr>
              <a:t>为防止个别纳税人通过随意填报信息再撤销退税申请的方式干扰汇算正常秩序，在手机个人所得税app中设定了可撤销次数的上限，如果纳税人撤销退税申请的次数超过一定数量，系统将自动取消纳税人网络撤销权限，纳税人需要到办税服务厅办理后续事宜。</a:t>
            </a:r>
            <a:endParaRPr lang="zh-CN" altLang="en-US" b="1" dirty="0">
              <a:solidFill>
                <a:schemeClr val="tx1"/>
              </a:solidFill>
            </a:endParaRP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9E9BA0-213D-415F-B7C6-E351DBAB1BB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居民个人取得综合所得的，应当按纳税年度合并计算个人所得税，并依法办理汇算清缴。</a:t>
            </a:r>
            <a:endParaRPr lang="zh-CN" altLang="en-US" dirty="0"/>
          </a:p>
          <a:p>
            <a:r>
              <a:rPr lang="zh-CN" altLang="en-US" dirty="0"/>
              <a:t>本办法所称综合所得，是指工资薪金所得、劳务报酬所得、稿酬所得、特许权使用费所得，另有规定的除外。</a:t>
            </a:r>
            <a:endParaRPr lang="zh-CN" altLang="en-US" dirty="0"/>
          </a:p>
          <a:p>
            <a:r>
              <a:rPr lang="zh-CN" altLang="en-US">
                <a:sym typeface="+mn-ea"/>
              </a:rPr>
              <a:t>综合所得收入额指2020年1月1日至12月31日取得的工资薪金、劳务报酬、稿酬、特许权使用费等四项所得（以下称“综合所得”）的收入额。</a:t>
            </a:r>
            <a:endParaRPr lang="zh-CN" altLang="en-US"/>
          </a:p>
          <a:p>
            <a:endParaRPr lang="zh-CN" altLang="en-US"/>
          </a:p>
          <a:p>
            <a:r>
              <a:rPr lang="zh-CN" altLang="en-US">
                <a:sym typeface="+mn-ea"/>
              </a:rPr>
              <a:t>依据税法规定，年度汇算不涉及财产租赁等分类所得，以及纳税人按规定选择不并入综合所得计算纳税的全年一次性奖金等所得。</a:t>
            </a:r>
            <a:endParaRPr lang="zh-CN" altLang="en-US" dirty="0"/>
          </a:p>
        </p:txBody>
      </p:sp>
      <p:sp>
        <p:nvSpPr>
          <p:cNvPr id="4" name="灯片编号占位符 3"/>
          <p:cNvSpPr>
            <a:spLocks noGrp="1"/>
          </p:cNvSpPr>
          <p:nvPr>
            <p:ph type="sldNum" sz="quarter" idx="5"/>
          </p:nvPr>
        </p:nvSpPr>
        <p:spPr/>
        <p:txBody>
          <a:bodyPr/>
          <a:lstStyle/>
          <a:p>
            <a:fld id="{DA8C8EFA-96ED-4A18-B46D-8BDC030E3AF6}"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5.xml"/><Relationship Id="rId4" Type="http://schemas.openxmlformats.org/officeDocument/2006/relationships/tags" Target="../tags/tag4.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2E2E"/>
        </a:solidFill>
        <a:effectLst/>
      </p:bgPr>
    </p:bg>
    <p:spTree>
      <p:nvGrpSpPr>
        <p:cNvPr id="1" name=""/>
        <p:cNvGrpSpPr/>
        <p:nvPr/>
      </p:nvGrpSpPr>
      <p:grpSpPr>
        <a:xfrm>
          <a:off x="0" y="0"/>
          <a:ext cx="0" cy="0"/>
          <a:chOff x="0" y="0"/>
          <a:chExt cx="0" cy="0"/>
        </a:xfrm>
      </p:grpSpPr>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标题幻灯片">
    <p:bg>
      <p:bgPr>
        <a:solidFill>
          <a:srgbClr val="2E2E2E"/>
        </a:solidFill>
        <a:effectLst/>
      </p:bgPr>
    </p:bg>
    <p:spTree>
      <p:nvGrpSpPr>
        <p:cNvPr id="1" name=""/>
        <p:cNvGrpSpPr/>
        <p:nvPr/>
      </p:nvGrpSpPr>
      <p:grpSpPr>
        <a:xfrm>
          <a:off x="0" y="0"/>
          <a:ext cx="0" cy="0"/>
          <a:chOff x="0" y="0"/>
          <a:chExt cx="0" cy="0"/>
        </a:xfrm>
      </p:grpSpPr>
    </p:spTree>
  </p:cSld>
  <p:clrMapOvr>
    <a:masterClrMapping/>
  </p:clrMapOvr>
  <p:transition spd="slow" advClick="0" advTm="0">
    <p:push dir="u"/>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标题幻灯片">
    <p:bg>
      <p:bgPr>
        <a:solidFill>
          <a:srgbClr val="2E2E2E"/>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比较">
    <p:bg>
      <p:bgPr>
        <a:gradFill rotWithShape="0">
          <a:gsLst>
            <a:gs pos="97000">
              <a:schemeClr val="tx1">
                <a:lumMod val="85000"/>
                <a:lumOff val="15000"/>
              </a:schemeClr>
            </a:gs>
            <a:gs pos="100000">
              <a:srgbClr val="DCDCDC"/>
            </a:gs>
          </a:gsLst>
          <a:lin ang="5400000" scaled="0"/>
        </a:gradFill>
        <a:effectLst/>
      </p:bgPr>
    </p:bg>
    <p:spTree>
      <p:nvGrpSpPr>
        <p:cNvPr id="1" name=""/>
        <p:cNvGrpSpPr/>
        <p:nvPr/>
      </p:nvGrpSpPr>
      <p:grpSpPr>
        <a:xfrm>
          <a:off x="0" y="0"/>
          <a:ext cx="0" cy="0"/>
          <a:chOff x="0" y="0"/>
          <a:chExt cx="0" cy="0"/>
        </a:xfrm>
      </p:grpSpPr>
      <p:sp>
        <p:nvSpPr>
          <p:cNvPr id="7" name="日期占位符 6"/>
          <p:cNvSpPr>
            <a:spLocks noGrp="1"/>
          </p:cNvSpPr>
          <p:nvPr>
            <p:ph type="dt" sz="half" idx="10"/>
            <p:custDataLst>
              <p:tags r:id="rId2"/>
            </p:custDataLst>
          </p:nvPr>
        </p:nvSpPr>
        <p:spPr>
          <a:xfrm>
            <a:off x="659807" y="4762375"/>
            <a:ext cx="2025000" cy="237600"/>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3"/>
            </p:custDataLst>
          </p:nvPr>
        </p:nvSpPr>
        <p:spPr>
          <a:xfrm>
            <a:off x="3087000" y="4762375"/>
            <a:ext cx="2970000" cy="237600"/>
          </a:xfrm>
          <a:prstGeom prst="rect">
            <a:avLst/>
          </a:prstGeom>
        </p:spPr>
        <p:txBody>
          <a:bodyPr/>
          <a:lstStyle/>
          <a:p>
            <a:endParaRPr lang="zh-CN" altLang="en-US"/>
          </a:p>
        </p:txBody>
      </p:sp>
      <p:sp>
        <p:nvSpPr>
          <p:cNvPr id="9" name="灯片编号占位符 8"/>
          <p:cNvSpPr>
            <a:spLocks noGrp="1"/>
          </p:cNvSpPr>
          <p:nvPr>
            <p:ph type="sldNum" sz="quarter" idx="12"/>
            <p:custDataLst>
              <p:tags r:id="rId4"/>
            </p:custDataLst>
          </p:nvPr>
        </p:nvSpPr>
        <p:spPr>
          <a:xfrm>
            <a:off x="6457950" y="4762375"/>
            <a:ext cx="2025000" cy="237600"/>
          </a:xfrm>
          <a:prstGeom prst="rect">
            <a:avLst/>
          </a:prstGeo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Lst>
          </a:blip>
          <a:srcRect r="-1"/>
          <a:stretch>
            <a:fillRect/>
          </a:stretch>
        </p:blipFill>
        <p:spPr>
          <a:xfrm>
            <a:off x="2282059" y="750833"/>
            <a:ext cx="6861941" cy="3641835"/>
          </a:xfrm>
          <a:prstGeom prst="rect">
            <a:avLst/>
          </a:prstGeom>
        </p:spPr>
      </p:pic>
      <p:sp>
        <p:nvSpPr>
          <p:cNvPr id="8" name="矩形: 圆角 3"/>
          <p:cNvSpPr/>
          <p:nvPr userDrawn="1"/>
        </p:nvSpPr>
        <p:spPr>
          <a:xfrm>
            <a:off x="-579383" y="750833"/>
            <a:ext cx="6957323" cy="3641835"/>
          </a:xfrm>
          <a:prstGeom prst="roundRect">
            <a:avLst>
              <a:gd name="adj" fmla="val 3838"/>
            </a:avLst>
          </a:prstGeom>
          <a:gradFill>
            <a:gsLst>
              <a:gs pos="100000">
                <a:srgbClr val="9A52B6"/>
              </a:gs>
              <a:gs pos="0">
                <a:srgbClr val="435DF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p>
        </p:txBody>
      </p:sp>
      <p:sp>
        <p:nvSpPr>
          <p:cNvPr id="2" name="标题 1"/>
          <p:cNvSpPr>
            <a:spLocks noGrp="1"/>
          </p:cNvSpPr>
          <p:nvPr>
            <p:ph type="title"/>
            <p:custDataLst>
              <p:tags r:id="rId4"/>
            </p:custDataLst>
          </p:nvPr>
        </p:nvSpPr>
        <p:spPr>
          <a:xfrm>
            <a:off x="502448" y="2856548"/>
            <a:ext cx="4983953" cy="468634"/>
          </a:xfrm>
          <a:prstGeom prst="rect">
            <a:avLst/>
          </a:prstGeom>
        </p:spPr>
        <p:txBody>
          <a:bodyPr lIns="101600" tIns="38100" rIns="63500" bIns="38100" anchor="t" anchorCtr="0">
            <a:noAutofit/>
          </a:bodyPr>
          <a:lstStyle>
            <a:lvl1pPr>
              <a:defRPr sz="2700" b="0" u="none" strike="noStrike" kern="1200" cap="none" spc="225" normalizeH="0">
                <a:solidFill>
                  <a:schemeClr val="bg1">
                    <a:lumMod val="95000"/>
                  </a:schemeClr>
                </a:solidFill>
                <a:effectLst>
                  <a:outerShdw blurRad="38100" dist="38100" dir="2700000" algn="tl">
                    <a:srgbClr val="000000">
                      <a:alpha val="43137"/>
                    </a:srgbClr>
                  </a:outerShdw>
                </a:effectLst>
                <a:uFillTx/>
                <a:latin typeface="+mn-ea"/>
                <a:ea typeface="+mn-ea"/>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5"/>
            </p:custDataLst>
          </p:nvPr>
        </p:nvSpPr>
        <p:spPr>
          <a:xfrm>
            <a:off x="502444" y="3383757"/>
            <a:ext cx="4983953" cy="468635"/>
          </a:xfrm>
          <a:prstGeom prst="rect">
            <a:avLst/>
          </a:prstGeom>
        </p:spPr>
        <p:txBody>
          <a:bodyPr lIns="101600" tIns="38100" rIns="76200" bIns="38100">
            <a:noAutofit/>
          </a:bodyPr>
          <a:lstStyle>
            <a:lvl1pPr marL="0" indent="0" eaLnBrk="1" fontAlgn="auto" latinLnBrk="0" hangingPunct="1">
              <a:buNone/>
              <a:defRPr kumimoji="0" lang="zh-CN" altLang="en-US" sz="1200" b="0" i="0" u="none" strike="noStrike" kern="1200" cap="none" spc="113" normalizeH="0" baseline="0" noProof="1">
                <a:solidFill>
                  <a:schemeClr val="bg1">
                    <a:lumMod val="95000"/>
                  </a:schemeClr>
                </a:solidFill>
                <a:uFillTx/>
                <a:latin typeface="+mn-ea"/>
                <a:ea typeface="+mn-ea"/>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cxnSp>
        <p:nvCxnSpPr>
          <p:cNvPr id="11" name="直接连接符 10"/>
          <p:cNvCxnSpPr/>
          <p:nvPr userDrawn="1"/>
        </p:nvCxnSpPr>
        <p:spPr>
          <a:xfrm>
            <a:off x="502444" y="2656795"/>
            <a:ext cx="75674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任意多边形: 形状 1"/>
          <p:cNvSpPr/>
          <p:nvPr userDrawn="1"/>
        </p:nvSpPr>
        <p:spPr>
          <a:xfrm rot="5400000" flipH="1">
            <a:off x="4088450" y="68843"/>
            <a:ext cx="986526" cy="9162789"/>
          </a:xfrm>
          <a:custGeom>
            <a:avLst/>
            <a:gdLst>
              <a:gd name="connsiteX0" fmla="*/ 11151 w 1315844"/>
              <a:gd name="connsiteY0" fmla="*/ 0 h 6835697"/>
              <a:gd name="connsiteX1" fmla="*/ 1070517 w 1315844"/>
              <a:gd name="connsiteY1" fmla="*/ 646770 h 6835697"/>
              <a:gd name="connsiteX2" fmla="*/ 44605 w 1315844"/>
              <a:gd name="connsiteY2" fmla="*/ 2943922 h 6835697"/>
              <a:gd name="connsiteX3" fmla="*/ 1315844 w 1315844"/>
              <a:gd name="connsiteY3" fmla="*/ 6824546 h 6835697"/>
              <a:gd name="connsiteX4" fmla="*/ 0 w 1315844"/>
              <a:gd name="connsiteY4" fmla="*/ 6835697 h 6835697"/>
              <a:gd name="connsiteX5" fmla="*/ 11151 w 1315844"/>
              <a:gd name="connsiteY5" fmla="*/ 0 h 683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844" h="6835697">
                <a:moveTo>
                  <a:pt x="11151" y="0"/>
                </a:moveTo>
                <a:lnTo>
                  <a:pt x="1070517" y="646770"/>
                </a:lnTo>
                <a:lnTo>
                  <a:pt x="44605" y="2943922"/>
                </a:lnTo>
                <a:lnTo>
                  <a:pt x="1315844" y="6824546"/>
                </a:lnTo>
                <a:lnTo>
                  <a:pt x="0" y="6835697"/>
                </a:lnTo>
                <a:lnTo>
                  <a:pt x="1115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944" y="4720471"/>
            <a:ext cx="821829" cy="42847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a:srcRect t="275" b="11005"/>
          <a:stretch>
            <a:fillRect/>
          </a:stretch>
        </p:blipFill>
        <p:spPr>
          <a:xfrm>
            <a:off x="0" y="0"/>
            <a:ext cx="9144000" cy="51435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8827" y="102394"/>
            <a:ext cx="821531" cy="42862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2E2E"/>
        </a:solidFill>
        <a:effectLst/>
      </p:bgPr>
    </p:bg>
    <p:spTree>
      <p:nvGrpSpPr>
        <p:cNvPr id="1" name=""/>
        <p:cNvGrpSpPr/>
        <p:nvPr/>
      </p:nvGrpSpPr>
      <p:grpSpPr>
        <a:xfrm>
          <a:off x="0" y="0"/>
          <a:ext cx="0" cy="0"/>
          <a:chOff x="0" y="0"/>
          <a:chExt cx="0" cy="0"/>
        </a:xfrm>
      </p:grpSpPr>
      <p:sp>
        <p:nvSpPr>
          <p:cNvPr id="2" name="文本框 1"/>
          <p:cNvSpPr txBox="1"/>
          <p:nvPr/>
        </p:nvSpPr>
        <p:spPr>
          <a:xfrm>
            <a:off x="3238500" y="2228851"/>
            <a:ext cx="2667000" cy="176970"/>
          </a:xfrm>
          <a:prstGeom prst="rect">
            <a:avLst/>
          </a:prstGeom>
          <a:noFill/>
        </p:spPr>
        <p:txBody>
          <a:bodyPr wrap="square" lIns="68547" tIns="34289" rIns="68547" bIns="34289" rtlCol="0">
            <a:spAutoFit/>
          </a:bodyPr>
          <a:lstStyle/>
          <a:p>
            <a:pPr marL="0" marR="0" lvl="0" indent="0" algn="l" defTabSz="685165" rtl="0" eaLnBrk="1" fontAlgn="auto" latinLnBrk="0" hangingPunct="1">
              <a:lnSpc>
                <a:spcPct val="100000"/>
              </a:lnSpc>
              <a:spcBef>
                <a:spcPts val="0"/>
              </a:spcBef>
              <a:spcAft>
                <a:spcPts val="0"/>
              </a:spcAft>
              <a:buClrTx/>
              <a:buSzTx/>
              <a:buFontTx/>
              <a:buNone/>
              <a:defRPr/>
            </a:pPr>
            <a:r>
              <a:rPr kumimoji="0" lang="zh-CN" altLang="en-US" sz="2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2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2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endParaRPr kumimoji="0" lang="zh-CN" altLang="en-US" sz="2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165"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endParaRPr kumimoji="0" lang="en-US" altLang="zh-CN" sz="5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 name="图片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15"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6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8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165"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130"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9.png"/><Relationship Id="rId1" Type="http://schemas.openxmlformats.org/officeDocument/2006/relationships/tags" Target="../tags/tag14.xm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3" Type="http://schemas.openxmlformats.org/officeDocument/2006/relationships/notesSlide" Target="../notesSlides/notesSlide4.xml"/><Relationship Id="rId12" Type="http://schemas.openxmlformats.org/officeDocument/2006/relationships/slideLayout" Target="../slideLayouts/slideLayout4.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17.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1" Type="http://schemas.openxmlformats.org/officeDocument/2006/relationships/notesSlide" Target="../notesSlides/notesSlide7.xml"/><Relationship Id="rId10" Type="http://schemas.openxmlformats.org/officeDocument/2006/relationships/slideLayout" Target="../slideLayouts/slideLayout4.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tags" Target="../tags/tag56.xml"/><Relationship Id="rId1" Type="http://schemas.openxmlformats.org/officeDocument/2006/relationships/tags" Target="../tags/tag55.xml"/></Relationships>
</file>

<file path=ppt/slides/_rels/slide1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3" Type="http://schemas.openxmlformats.org/officeDocument/2006/relationships/notesSlide" Target="../notesSlides/notesSlide9.xml"/><Relationship Id="rId22" Type="http://schemas.openxmlformats.org/officeDocument/2006/relationships/slideLayout" Target="../slideLayouts/slideLayout4.xml"/><Relationship Id="rId21" Type="http://schemas.openxmlformats.org/officeDocument/2006/relationships/tags" Target="../tags/tag77.xml"/><Relationship Id="rId20" Type="http://schemas.openxmlformats.org/officeDocument/2006/relationships/tags" Target="../tags/tag76.xml"/><Relationship Id="rId2" Type="http://schemas.openxmlformats.org/officeDocument/2006/relationships/tags" Target="../tags/tag58.xml"/><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media/image10.png"/><Relationship Id="rId3" Type="http://schemas.openxmlformats.org/officeDocument/2006/relationships/tags" Target="../tags/tag80.xml"/><Relationship Id="rId2" Type="http://schemas.openxmlformats.org/officeDocument/2006/relationships/tags" Target="../tags/tag79.xml"/><Relationship Id="rId11" Type="http://schemas.openxmlformats.org/officeDocument/2006/relationships/slideLayout" Target="../slideLayouts/slideLayout4.xml"/><Relationship Id="rId10" Type="http://schemas.openxmlformats.org/officeDocument/2006/relationships/tags" Target="../tags/tag86.xml"/><Relationship Id="rId1" Type="http://schemas.openxmlformats.org/officeDocument/2006/relationships/tags" Target="../tags/tag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4.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12.png"/><Relationship Id="rId1" Type="http://schemas.openxmlformats.org/officeDocument/2006/relationships/tags" Target="../tags/tag113.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image" Target="../media/image15.png"/><Relationship Id="rId5" Type="http://schemas.openxmlformats.org/officeDocument/2006/relationships/tags" Target="../tags/tag128.xml"/><Relationship Id="rId4" Type="http://schemas.openxmlformats.org/officeDocument/2006/relationships/image" Target="../media/image14.png"/><Relationship Id="rId3" Type="http://schemas.openxmlformats.org/officeDocument/2006/relationships/tags" Target="../tags/tag127.xml"/><Relationship Id="rId2" Type="http://schemas.openxmlformats.org/officeDocument/2006/relationships/image" Target="../media/image13.png"/><Relationship Id="rId1" Type="http://schemas.openxmlformats.org/officeDocument/2006/relationships/tags" Target="../tags/tag126.xml"/></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4.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17.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16.png"/><Relationship Id="rId1" Type="http://schemas.openxmlformats.org/officeDocument/2006/relationships/tags" Target="../tags/tag1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notesSlide" Target="../notesSlides/notesSlide17.xml"/><Relationship Id="rId11" Type="http://schemas.openxmlformats.org/officeDocument/2006/relationships/slideLayout" Target="../slideLayouts/slideLayout4.xml"/><Relationship Id="rId10" Type="http://schemas.openxmlformats.org/officeDocument/2006/relationships/tags" Target="../tags/tag145.xml"/><Relationship Id="rId1" Type="http://schemas.openxmlformats.org/officeDocument/2006/relationships/tags" Target="../tags/tag1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46.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22.png"/><Relationship Id="rId5" Type="http://schemas.openxmlformats.org/officeDocument/2006/relationships/tags" Target="../tags/tag149.xml"/><Relationship Id="rId46" Type="http://schemas.openxmlformats.org/officeDocument/2006/relationships/notesSlide" Target="../notesSlides/notesSlide18.xml"/><Relationship Id="rId45" Type="http://schemas.openxmlformats.org/officeDocument/2006/relationships/slideLayout" Target="../slideLayouts/slideLayout1.xml"/><Relationship Id="rId44" Type="http://schemas.openxmlformats.org/officeDocument/2006/relationships/tags" Target="../tags/tag180.xml"/><Relationship Id="rId43" Type="http://schemas.openxmlformats.org/officeDocument/2006/relationships/tags" Target="../tags/tag179.xml"/><Relationship Id="rId42" Type="http://schemas.openxmlformats.org/officeDocument/2006/relationships/tags" Target="../tags/tag178.xml"/><Relationship Id="rId41" Type="http://schemas.openxmlformats.org/officeDocument/2006/relationships/tags" Target="../tags/tag177.xml"/><Relationship Id="rId40" Type="http://schemas.openxmlformats.org/officeDocument/2006/relationships/tags" Target="../tags/tag176.xml"/><Relationship Id="rId4" Type="http://schemas.openxmlformats.org/officeDocument/2006/relationships/tags" Target="../tags/tag148.xml"/><Relationship Id="rId39" Type="http://schemas.openxmlformats.org/officeDocument/2006/relationships/tags" Target="../tags/tag175.xml"/><Relationship Id="rId38" Type="http://schemas.openxmlformats.org/officeDocument/2006/relationships/tags" Target="../tags/tag174.xml"/><Relationship Id="rId37" Type="http://schemas.openxmlformats.org/officeDocument/2006/relationships/tags" Target="../tags/tag173.xml"/><Relationship Id="rId36" Type="http://schemas.openxmlformats.org/officeDocument/2006/relationships/tags" Target="../tags/tag172.xml"/><Relationship Id="rId35" Type="http://schemas.openxmlformats.org/officeDocument/2006/relationships/image" Target="../media/image29.png"/><Relationship Id="rId34" Type="http://schemas.openxmlformats.org/officeDocument/2006/relationships/tags" Target="../tags/tag171.xml"/><Relationship Id="rId33" Type="http://schemas.openxmlformats.org/officeDocument/2006/relationships/image" Target="../media/image28.png"/><Relationship Id="rId32" Type="http://schemas.openxmlformats.org/officeDocument/2006/relationships/tags" Target="../tags/tag170.xml"/><Relationship Id="rId31" Type="http://schemas.openxmlformats.org/officeDocument/2006/relationships/tags" Target="../tags/tag169.xml"/><Relationship Id="rId30" Type="http://schemas.openxmlformats.org/officeDocument/2006/relationships/tags" Target="../tags/tag168.xml"/><Relationship Id="rId3" Type="http://schemas.openxmlformats.org/officeDocument/2006/relationships/image" Target="../media/image21.png"/><Relationship Id="rId29" Type="http://schemas.openxmlformats.org/officeDocument/2006/relationships/tags" Target="../tags/tag167.xml"/><Relationship Id="rId28" Type="http://schemas.openxmlformats.org/officeDocument/2006/relationships/tags" Target="../tags/tag166.xml"/><Relationship Id="rId27" Type="http://schemas.openxmlformats.org/officeDocument/2006/relationships/tags" Target="../tags/tag165.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image" Target="../media/image27.png"/><Relationship Id="rId23" Type="http://schemas.openxmlformats.org/officeDocument/2006/relationships/tags" Target="../tags/tag162.xml"/><Relationship Id="rId22" Type="http://schemas.openxmlformats.org/officeDocument/2006/relationships/image" Target="../media/image26.png"/><Relationship Id="rId21" Type="http://schemas.openxmlformats.org/officeDocument/2006/relationships/tags" Target="../tags/tag161.xml"/><Relationship Id="rId20" Type="http://schemas.openxmlformats.org/officeDocument/2006/relationships/image" Target="../media/image25.png"/><Relationship Id="rId2" Type="http://schemas.openxmlformats.org/officeDocument/2006/relationships/tags" Target="../tags/tag147.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image" Target="../media/image24.png"/><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image" Target="../media/image23.png"/><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6.xml"/></Relationships>
</file>

<file path=ppt/slides/_rels/slide47.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9" Type="http://schemas.openxmlformats.org/officeDocument/2006/relationships/notesSlide" Target="../notesSlides/notesSlide19.xml"/><Relationship Id="rId58" Type="http://schemas.openxmlformats.org/officeDocument/2006/relationships/slideLayout" Target="../slideLayouts/slideLayout1.xml"/><Relationship Id="rId57" Type="http://schemas.openxmlformats.org/officeDocument/2006/relationships/tags" Target="../tags/tag237.xml"/><Relationship Id="rId56" Type="http://schemas.openxmlformats.org/officeDocument/2006/relationships/tags" Target="../tags/tag236.xml"/><Relationship Id="rId55" Type="http://schemas.openxmlformats.org/officeDocument/2006/relationships/tags" Target="../tags/tag235.xml"/><Relationship Id="rId54" Type="http://schemas.openxmlformats.org/officeDocument/2006/relationships/tags" Target="../tags/tag234.xml"/><Relationship Id="rId53" Type="http://schemas.openxmlformats.org/officeDocument/2006/relationships/tags" Target="../tags/tag233.xml"/><Relationship Id="rId52" Type="http://schemas.openxmlformats.org/officeDocument/2006/relationships/tags" Target="../tags/tag232.xml"/><Relationship Id="rId51" Type="http://schemas.openxmlformats.org/officeDocument/2006/relationships/tags" Target="../tags/tag231.xml"/><Relationship Id="rId50" Type="http://schemas.openxmlformats.org/officeDocument/2006/relationships/tags" Target="../tags/tag230.xml"/><Relationship Id="rId5" Type="http://schemas.openxmlformats.org/officeDocument/2006/relationships/tags" Target="../tags/tag185.xml"/><Relationship Id="rId49" Type="http://schemas.openxmlformats.org/officeDocument/2006/relationships/tags" Target="../tags/tag229.xml"/><Relationship Id="rId48" Type="http://schemas.openxmlformats.org/officeDocument/2006/relationships/tags" Target="../tags/tag228.xml"/><Relationship Id="rId47" Type="http://schemas.openxmlformats.org/officeDocument/2006/relationships/tags" Target="../tags/tag227.xml"/><Relationship Id="rId46" Type="http://schemas.openxmlformats.org/officeDocument/2006/relationships/tags" Target="../tags/tag226.xml"/><Relationship Id="rId45" Type="http://schemas.openxmlformats.org/officeDocument/2006/relationships/tags" Target="../tags/tag225.xml"/><Relationship Id="rId44" Type="http://schemas.openxmlformats.org/officeDocument/2006/relationships/tags" Target="../tags/tag224.xml"/><Relationship Id="rId43" Type="http://schemas.openxmlformats.org/officeDocument/2006/relationships/tags" Target="../tags/tag223.xml"/><Relationship Id="rId42" Type="http://schemas.openxmlformats.org/officeDocument/2006/relationships/tags" Target="../tags/tag222.xml"/><Relationship Id="rId41" Type="http://schemas.openxmlformats.org/officeDocument/2006/relationships/tags" Target="../tags/tag221.xml"/><Relationship Id="rId40" Type="http://schemas.openxmlformats.org/officeDocument/2006/relationships/tags" Target="../tags/tag220.xml"/><Relationship Id="rId4" Type="http://schemas.openxmlformats.org/officeDocument/2006/relationships/tags" Target="../tags/tag184.xml"/><Relationship Id="rId39" Type="http://schemas.openxmlformats.org/officeDocument/2006/relationships/tags" Target="../tags/tag219.xml"/><Relationship Id="rId38" Type="http://schemas.openxmlformats.org/officeDocument/2006/relationships/tags" Target="../tags/tag218.xml"/><Relationship Id="rId37" Type="http://schemas.openxmlformats.org/officeDocument/2006/relationships/tags" Target="../tags/tag217.xml"/><Relationship Id="rId36" Type="http://schemas.openxmlformats.org/officeDocument/2006/relationships/tags" Target="../tags/tag216.xml"/><Relationship Id="rId35" Type="http://schemas.openxmlformats.org/officeDocument/2006/relationships/tags" Target="../tags/tag215.xml"/><Relationship Id="rId34" Type="http://schemas.openxmlformats.org/officeDocument/2006/relationships/tags" Target="../tags/tag214.xml"/><Relationship Id="rId33" Type="http://schemas.openxmlformats.org/officeDocument/2006/relationships/tags" Target="../tags/tag213.xml"/><Relationship Id="rId32" Type="http://schemas.openxmlformats.org/officeDocument/2006/relationships/tags" Target="../tags/tag212.xml"/><Relationship Id="rId31" Type="http://schemas.openxmlformats.org/officeDocument/2006/relationships/tags" Target="../tags/tag211.xml"/><Relationship Id="rId30" Type="http://schemas.openxmlformats.org/officeDocument/2006/relationships/tags" Target="../tags/tag210.xml"/><Relationship Id="rId3" Type="http://schemas.openxmlformats.org/officeDocument/2006/relationships/tags" Target="../tags/tag183.xml"/><Relationship Id="rId29" Type="http://schemas.openxmlformats.org/officeDocument/2006/relationships/tags" Target="../tags/tag209.xml"/><Relationship Id="rId28" Type="http://schemas.openxmlformats.org/officeDocument/2006/relationships/tags" Target="../tags/tag208.xml"/><Relationship Id="rId27" Type="http://schemas.openxmlformats.org/officeDocument/2006/relationships/tags" Target="../tags/tag207.xml"/><Relationship Id="rId26" Type="http://schemas.openxmlformats.org/officeDocument/2006/relationships/tags" Target="../tags/tag206.xml"/><Relationship Id="rId25" Type="http://schemas.openxmlformats.org/officeDocument/2006/relationships/tags" Target="../tags/tag205.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tags" Target="../tags/tag247.xml"/><Relationship Id="rId1" Type="http://schemas.openxmlformats.org/officeDocument/2006/relationships/tags" Target="../tags/tag2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pn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8" Type="http://schemas.openxmlformats.org/officeDocument/2006/relationships/slideLayout" Target="../slideLayouts/slideLayout3.xml"/><Relationship Id="rId17" Type="http://schemas.openxmlformats.org/officeDocument/2006/relationships/image" Target="../media/image1.png"/><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tags" Target="../tags/tag2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40.pn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46.jpeg"/><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4.jpeg"/><Relationship Id="rId1"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56.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0.png"/><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xml"/><Relationship Id="rId2" Type="http://schemas.openxmlformats.org/officeDocument/2006/relationships/image" Target="../media/image6.png"/><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1.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5.png"/><Relationship Id="rId1"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3.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image" Target="../media/image55.png"/><Relationship Id="rId2" Type="http://schemas.openxmlformats.org/officeDocument/2006/relationships/image" Target="../media/image65.png"/><Relationship Id="rId1" Type="http://schemas.openxmlformats.org/officeDocument/2006/relationships/image" Target="../media/image64.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3.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75.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75.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81.png"/></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image" Target="../media/image74.png"/></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image" Target="../media/image83.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85.pn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6.jpe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image" Target="../media/image19.jpe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3.xml"/><Relationship Id="rId2" Type="http://schemas.openxmlformats.org/officeDocument/2006/relationships/image" Target="../media/image9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3.xml"/><Relationship Id="rId4" Type="http://schemas.openxmlformats.org/officeDocument/2006/relationships/image" Target="../media/image8.png"/><Relationship Id="rId3" Type="http://schemas.openxmlformats.org/officeDocument/2006/relationships/tags" Target="../tags/tag12.xml"/><Relationship Id="rId2" Type="http://schemas.openxmlformats.org/officeDocument/2006/relationships/image" Target="../media/image7.png"/><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4.png"/></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hyperlink" Target="https://etax.chinatax.gov.cn/" TargetMode="External"/><Relationship Id="rId1"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96.jpe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7.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8.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9.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0.png"/></Relationships>
</file>

<file path=ppt/slides/_rels/slide9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s>
</file>

<file path=ppt/slides/_rels/slide98.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4" Type="http://schemas.openxmlformats.org/officeDocument/2006/relationships/slideLayout" Target="../slideLayouts/slideLayout4.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tags" Target="../tags/tag267.xml"/></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image" Target="../media/image101.png"/><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76" y="-134410"/>
            <a:ext cx="9144000" cy="52779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4050" b="1" dirty="0">
              <a:solidFill>
                <a:srgbClr val="FFFF00"/>
              </a:solidFill>
              <a:latin typeface="微软雅黑" panose="020B0503020204020204" pitchFamily="34" charset="-122"/>
              <a:ea typeface="微软雅黑" panose="020B0503020204020204" pitchFamily="34" charset="-122"/>
            </a:endParaRPr>
          </a:p>
          <a:p>
            <a:pPr algn="ctr">
              <a:defRPr/>
            </a:pPr>
            <a:endParaRPr lang="en-US" altLang="zh-CN" sz="4050" b="1" dirty="0">
              <a:solidFill>
                <a:srgbClr val="FFFF00"/>
              </a:solidFill>
              <a:latin typeface="微软雅黑" panose="020B0503020204020204" pitchFamily="34" charset="-122"/>
              <a:ea typeface="微软雅黑" panose="020B0503020204020204" pitchFamily="34" charset="-122"/>
            </a:endParaRPr>
          </a:p>
        </p:txBody>
      </p:sp>
      <p:sp>
        <p:nvSpPr>
          <p:cNvPr id="17410" name="矩形 47"/>
          <p:cNvSpPr>
            <a:spLocks noChangeArrowheads="1"/>
          </p:cNvSpPr>
          <p:nvPr/>
        </p:nvSpPr>
        <p:spPr bwMode="auto">
          <a:xfrm>
            <a:off x="1630680" y="1058704"/>
            <a:ext cx="5882640" cy="193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zh-CN" altLang="en-US" sz="4050" b="1" dirty="0">
                <a:solidFill>
                  <a:srgbClr val="FFFFFF"/>
                </a:solidFill>
                <a:latin typeface="微软雅黑" panose="020B0503020204020204" pitchFamily="34" charset="-122"/>
                <a:ea typeface="微软雅黑" panose="020B0503020204020204" pitchFamily="34" charset="-122"/>
              </a:rPr>
              <a:t>个人所得税年度汇算</a:t>
            </a:r>
            <a:endParaRPr lang="en-US" altLang="zh-CN" sz="4050" b="1" dirty="0">
              <a:solidFill>
                <a:srgbClr val="FFFFFF"/>
              </a:solidFill>
              <a:latin typeface="微软雅黑" panose="020B0503020204020204" pitchFamily="34" charset="-122"/>
              <a:ea typeface="微软雅黑" panose="020B0503020204020204" pitchFamily="34" charset="-122"/>
            </a:endParaRPr>
          </a:p>
          <a:p>
            <a:pPr algn="ctr">
              <a:lnSpc>
                <a:spcPct val="150000"/>
              </a:lnSpc>
            </a:pPr>
            <a:r>
              <a:rPr lang="zh-CN" altLang="en-US" sz="4050" b="1" dirty="0">
                <a:solidFill>
                  <a:srgbClr val="FFFFFF"/>
                </a:solidFill>
                <a:latin typeface="微软雅黑" panose="020B0503020204020204" pitchFamily="34" charset="-122"/>
                <a:ea typeface="微软雅黑" panose="020B0503020204020204" pitchFamily="34" charset="-122"/>
              </a:rPr>
              <a:t>业务解析与实操</a:t>
            </a:r>
            <a:endParaRPr lang="zh-CN" altLang="en-US" sz="4050" b="1" dirty="0">
              <a:solidFill>
                <a:srgbClr val="FFFFFF"/>
              </a:solidFill>
              <a:latin typeface="微软雅黑" panose="020B0503020204020204" pitchFamily="34" charset="-122"/>
              <a:ea typeface="微软雅黑" panose="020B0503020204020204" pitchFamily="34" charset="-122"/>
            </a:endParaRPr>
          </a:p>
        </p:txBody>
      </p:sp>
      <p:sp>
        <p:nvSpPr>
          <p:cNvPr id="17411" name="矩形 1"/>
          <p:cNvSpPr>
            <a:spLocks noChangeArrowheads="1"/>
          </p:cNvSpPr>
          <p:nvPr/>
        </p:nvSpPr>
        <p:spPr bwMode="auto">
          <a:xfrm>
            <a:off x="2350532" y="3309912"/>
            <a:ext cx="45720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200000"/>
              </a:lnSpc>
            </a:pPr>
            <a:r>
              <a:rPr lang="zh-CN" altLang="en-US" b="1" dirty="0">
                <a:solidFill>
                  <a:schemeClr val="bg1"/>
                </a:solidFill>
                <a:latin typeface="微软雅黑" panose="020B0503020204020204" pitchFamily="34" charset="-122"/>
                <a:ea typeface="微软雅黑" panose="020B0503020204020204" pitchFamily="34" charset="-122"/>
                <a:cs typeface="楷体_GB2312"/>
              </a:rPr>
              <a:t>主讲</a:t>
            </a:r>
            <a:r>
              <a:rPr lang="zh-CN" altLang="en-US" b="1" dirty="0" smtClean="0">
                <a:solidFill>
                  <a:schemeClr val="bg1"/>
                </a:solidFill>
                <a:latin typeface="微软雅黑" panose="020B0503020204020204" pitchFamily="34" charset="-122"/>
                <a:ea typeface="微软雅黑" panose="020B0503020204020204" pitchFamily="34" charset="-122"/>
                <a:cs typeface="楷体_GB2312"/>
              </a:rPr>
              <a:t>：秦剑荣</a:t>
            </a:r>
            <a:endParaRPr lang="en-US" altLang="zh-CN" b="1" dirty="0">
              <a:solidFill>
                <a:schemeClr val="bg1"/>
              </a:solidFill>
              <a:latin typeface="微软雅黑" panose="020B0503020204020204" pitchFamily="34" charset="-122"/>
              <a:ea typeface="微软雅黑" panose="020B0503020204020204" pitchFamily="34" charset="-122"/>
              <a:cs typeface="楷体_GB2312"/>
            </a:endParaRPr>
          </a:p>
          <a:p>
            <a:pPr algn="ctr">
              <a:lnSpc>
                <a:spcPct val="200000"/>
              </a:lnSpc>
            </a:pPr>
            <a:endParaRPr lang="zh-CN" altLang="en-US" b="1" dirty="0">
              <a:solidFill>
                <a:schemeClr val="bg1"/>
              </a:solidFill>
              <a:latin typeface="微软雅黑" panose="020B0503020204020204" pitchFamily="34" charset="-122"/>
              <a:ea typeface="微软雅黑" panose="020B0503020204020204" pitchFamily="34" charset="-122"/>
              <a:cs typeface="楷体_GB2312"/>
            </a:endParaRPr>
          </a:p>
        </p:txBody>
      </p:sp>
      <p:sp>
        <p:nvSpPr>
          <p:cNvPr id="7" name="矩形 47"/>
          <p:cNvSpPr>
            <a:spLocks noChangeArrowheads="1"/>
          </p:cNvSpPr>
          <p:nvPr/>
        </p:nvSpPr>
        <p:spPr bwMode="auto">
          <a:xfrm>
            <a:off x="1494949" y="4158248"/>
            <a:ext cx="6283166" cy="71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pPr>
            <a:r>
              <a:rPr lang="en-US" altLang="zh-CN" sz="1400" b="1" dirty="0" smtClean="0">
                <a:solidFill>
                  <a:schemeClr val="bg1"/>
                </a:solidFill>
                <a:latin typeface="微软雅黑" panose="020B0503020204020204" pitchFamily="34" charset="-122"/>
                <a:ea typeface="微软雅黑" panose="020B0503020204020204" pitchFamily="34" charset="-122"/>
                <a:cs typeface="楷体_GB2312"/>
                <a:sym typeface="+mn-ea"/>
              </a:rPr>
              <a:t>2021</a:t>
            </a:r>
            <a:r>
              <a:rPr lang="zh-CN" altLang="en-US" sz="1400" b="1" dirty="0" smtClean="0">
                <a:solidFill>
                  <a:schemeClr val="bg1"/>
                </a:solidFill>
                <a:latin typeface="微软雅黑" panose="020B0503020204020204" pitchFamily="34" charset="-122"/>
                <a:ea typeface="微软雅黑" panose="020B0503020204020204" pitchFamily="34" charset="-122"/>
                <a:cs typeface="楷体_GB2312"/>
                <a:sym typeface="+mn-ea"/>
              </a:rPr>
              <a:t>年</a:t>
            </a:r>
            <a:r>
              <a:rPr lang="en-US" altLang="zh-CN" sz="1400" b="1" dirty="0" smtClean="0">
                <a:solidFill>
                  <a:schemeClr val="bg1"/>
                </a:solidFill>
                <a:latin typeface="微软雅黑" panose="020B0503020204020204" pitchFamily="34" charset="-122"/>
                <a:ea typeface="微软雅黑" panose="020B0503020204020204" pitchFamily="34" charset="-122"/>
                <a:cs typeface="楷体_GB2312"/>
                <a:sym typeface="+mn-ea"/>
              </a:rPr>
              <a:t>5</a:t>
            </a:r>
            <a:r>
              <a:rPr lang="zh-CN" altLang="en-US" sz="1400" b="1" dirty="0" smtClean="0">
                <a:solidFill>
                  <a:schemeClr val="bg1"/>
                </a:solidFill>
                <a:latin typeface="微软雅黑" panose="020B0503020204020204" pitchFamily="34" charset="-122"/>
                <a:ea typeface="微软雅黑" panose="020B0503020204020204" pitchFamily="34" charset="-122"/>
                <a:cs typeface="楷体_GB2312"/>
                <a:sym typeface="+mn-ea"/>
              </a:rPr>
              <a:t>月</a:t>
            </a:r>
            <a:r>
              <a:rPr lang="en-US" altLang="zh-CN" sz="1400" b="1" dirty="0" smtClean="0">
                <a:solidFill>
                  <a:schemeClr val="bg1"/>
                </a:solidFill>
                <a:latin typeface="微软雅黑" panose="020B0503020204020204" pitchFamily="34" charset="-122"/>
                <a:ea typeface="微软雅黑" panose="020B0503020204020204" pitchFamily="34" charset="-122"/>
                <a:cs typeface="楷体_GB2312"/>
                <a:sym typeface="+mn-ea"/>
              </a:rPr>
              <a:t>25</a:t>
            </a:r>
            <a:r>
              <a:rPr lang="zh-CN" altLang="en-US" sz="1400" b="1" dirty="0" smtClean="0">
                <a:solidFill>
                  <a:schemeClr val="bg1"/>
                </a:solidFill>
                <a:latin typeface="微软雅黑" panose="020B0503020204020204" pitchFamily="34" charset="-122"/>
                <a:ea typeface="微软雅黑" panose="020B0503020204020204" pitchFamily="34" charset="-122"/>
                <a:cs typeface="楷体_GB2312"/>
                <a:sym typeface="+mn-ea"/>
              </a:rPr>
              <a:t>日</a:t>
            </a:r>
            <a:endParaRPr lang="en-US" altLang="zh-CN" sz="1400" b="1" dirty="0" smtClean="0">
              <a:solidFill>
                <a:schemeClr val="bg1"/>
              </a:solidFill>
              <a:latin typeface="微软雅黑" panose="020B0503020204020204" pitchFamily="34" charset="-122"/>
              <a:ea typeface="微软雅黑" panose="020B0503020204020204" pitchFamily="34" charset="-122"/>
              <a:cs typeface="楷体_GB2312"/>
              <a:sym typeface="+mn-ea"/>
            </a:endParaRPr>
          </a:p>
          <a:p>
            <a:pPr algn="ctr">
              <a:lnSpc>
                <a:spcPct val="150000"/>
              </a:lnSpc>
            </a:pPr>
            <a:endParaRPr lang="zh-CN" altLang="en-US" sz="1400" b="1" dirty="0">
              <a:solidFill>
                <a:schemeClr val="bg1"/>
              </a:solidFill>
              <a:latin typeface="微软雅黑" panose="020B0503020204020204" pitchFamily="34" charset="-122"/>
              <a:ea typeface="微软雅黑" panose="020B0503020204020204" pitchFamily="34" charset="-122"/>
              <a:cs typeface="楷体_GB231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4"/>
          <p:cNvSpPr txBox="1">
            <a:spLocks noGrp="1"/>
          </p:cNvSpPr>
          <p:nvPr>
            <p:custDataLst>
              <p:tags r:id="rId1"/>
            </p:custDataLst>
          </p:nvPr>
        </p:nvSpPr>
        <p:spPr>
          <a:xfrm>
            <a:off x="502444" y="1182529"/>
            <a:ext cx="4735912" cy="300082"/>
          </a:xfrm>
          <a:prstGeom prst="rect">
            <a:avLst/>
          </a:prstGeom>
          <a:noFill/>
        </p:spPr>
        <p:txBody>
          <a:bodyPr vert="horz" wrap="none" lIns="68580" tIns="34290" rIns="68580" bIns="34290" rtlCol="0" anchor="t">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buNone/>
            </a:pPr>
            <a:r>
              <a:rPr lang="zh-CN" altLang="en-US" sz="1500" b="1" spc="0" dirty="0">
                <a:solidFill>
                  <a:schemeClr val="bg1"/>
                </a:solidFill>
                <a:latin typeface="+mn-ea"/>
                <a:sym typeface="+mn-ea"/>
              </a:rPr>
              <a:t>2.纳税人未与单位确认请其代为办理的，单位不得代办</a:t>
            </a:r>
            <a:endParaRPr lang="zh-CN" altLang="en-US" sz="1500" b="1" spc="0" dirty="0">
              <a:solidFill>
                <a:schemeClr val="bg1"/>
              </a:solidFill>
              <a:latin typeface="+mn-ea"/>
              <a:sym typeface="+mn-ea"/>
            </a:endParaRPr>
          </a:p>
        </p:txBody>
      </p:sp>
      <p:pic>
        <p:nvPicPr>
          <p:cNvPr id="3" name="图片 2"/>
          <p:cNvPicPr>
            <a:picLocks noChangeAspect="1"/>
          </p:cNvPicPr>
          <p:nvPr/>
        </p:nvPicPr>
        <p:blipFill>
          <a:blip r:embed="rId2"/>
          <a:stretch>
            <a:fillRect/>
          </a:stretch>
        </p:blipFill>
        <p:spPr>
          <a:xfrm>
            <a:off x="3078481" y="2095500"/>
            <a:ext cx="3818096" cy="2010728"/>
          </a:xfrm>
          <a:prstGeom prst="rect">
            <a:avLst/>
          </a:prstGeom>
        </p:spPr>
      </p:pic>
      <p:sp>
        <p:nvSpPr>
          <p:cNvPr id="4" name="标题 3"/>
          <p:cNvSpPr>
            <a:spLocks noGrp="1"/>
          </p:cNvSpPr>
          <p:nvPr>
            <p:ph type="title" idx="4294967295"/>
            <p:custDataLst>
              <p:tags r:id="rId3"/>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mn-ea"/>
                <a:cs typeface="Times New Roman" panose="02020603050405020304" pitchFamily="18" charset="0"/>
                <a:sym typeface="+mn-ea"/>
              </a:rPr>
              <a:t>2020年度汇算的范围和内容有哪些新变化？</a:t>
            </a:r>
            <a:endParaRPr lang="zh-CN" altLang="en-US" sz="1800" dirty="0">
              <a:solidFill>
                <a:schemeClr val="bg1"/>
              </a:solidFill>
              <a:latin typeface="+mn-ea"/>
              <a:cs typeface="Times New Roman" panose="02020603050405020304" pitchFamily="18" charset="0"/>
              <a:sym typeface="+mn-ea"/>
            </a:endParaRPr>
          </a:p>
        </p:txBody>
      </p:sp>
      <p:sp>
        <p:nvSpPr>
          <p:cNvPr id="5" name="文本框 4"/>
          <p:cNvSpPr txBox="1"/>
          <p:nvPr/>
        </p:nvSpPr>
        <p:spPr>
          <a:xfrm>
            <a:off x="354807" y="2325529"/>
            <a:ext cx="2544604" cy="1477328"/>
          </a:xfrm>
          <a:prstGeom prst="rect">
            <a:avLst/>
          </a:prstGeom>
          <a:noFill/>
        </p:spPr>
        <p:txBody>
          <a:bodyPr wrap="square" rtlCol="0" anchor="t">
            <a:spAutoFit/>
          </a:bodyPr>
          <a:lstStyle/>
          <a:p>
            <a:pPr indent="342900">
              <a:lnSpc>
                <a:spcPct val="150000"/>
              </a:lnSpc>
            </a:pPr>
            <a:r>
              <a:rPr lang="zh-CN" altLang="en-US" sz="1500" dirty="0">
                <a:solidFill>
                  <a:schemeClr val="bg1"/>
                </a:solidFill>
                <a:sym typeface="+mn-ea"/>
              </a:rPr>
              <a:t>税务总局公告2021年第2号规定：纳税人未与单位确认请其代为办理年度汇算的，单位不得代办。</a:t>
            </a:r>
            <a:endParaRPr lang="zh-CN" altLang="en-US" sz="1500" dirty="0">
              <a:solidFill>
                <a:schemeClr val="bg1"/>
              </a:solidFill>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502200" y="356401"/>
            <a:ext cx="4821555"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特别提醒：关注基本减除费用新变化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4" name="组合 3"/>
          <p:cNvGrpSpPr/>
          <p:nvPr/>
        </p:nvGrpSpPr>
        <p:grpSpPr>
          <a:xfrm>
            <a:off x="385252" y="710293"/>
            <a:ext cx="8075180" cy="4232230"/>
            <a:chOff x="720100" y="840110"/>
            <a:chExt cx="7204720" cy="4423413"/>
          </a:xfrm>
        </p:grpSpPr>
        <p:sp>
          <p:nvSpPr>
            <p:cNvPr id="5" name="等腰三角形 4"/>
            <p:cNvSpPr/>
            <p:nvPr/>
          </p:nvSpPr>
          <p:spPr>
            <a:xfrm>
              <a:off x="6933565" y="4848225"/>
              <a:ext cx="546735" cy="41529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6" name="组合 5"/>
            <p:cNvGrpSpPr/>
            <p:nvPr/>
          </p:nvGrpSpPr>
          <p:grpSpPr>
            <a:xfrm>
              <a:off x="720100" y="840110"/>
              <a:ext cx="7204720" cy="4423413"/>
              <a:chOff x="5769913" y="3331993"/>
              <a:chExt cx="5824530" cy="2023648"/>
            </a:xfrm>
          </p:grpSpPr>
          <p:grpSp>
            <p:nvGrpSpPr>
              <p:cNvPr id="7" name="组合 6"/>
              <p:cNvGrpSpPr/>
              <p:nvPr/>
            </p:nvGrpSpPr>
            <p:grpSpPr>
              <a:xfrm>
                <a:off x="5769913" y="3331993"/>
                <a:ext cx="234827" cy="215710"/>
                <a:chOff x="5602710" y="3035129"/>
                <a:chExt cx="234827" cy="215710"/>
              </a:xfrm>
            </p:grpSpPr>
            <p:cxnSp>
              <p:nvCxnSpPr>
                <p:cNvPr id="13" name="直接连接符 12"/>
                <p:cNvCxnSpPr/>
                <p:nvPr/>
              </p:nvCxnSpPr>
              <p:spPr>
                <a:xfrm flipV="1">
                  <a:off x="5720123" y="3035129"/>
                  <a:ext cx="0" cy="215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602710" y="3142984"/>
                  <a:ext cx="2348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887326" y="3439849"/>
                <a:ext cx="5707117" cy="1915792"/>
                <a:chOff x="5887326" y="3439849"/>
                <a:chExt cx="5707117" cy="1915792"/>
              </a:xfrm>
            </p:grpSpPr>
            <p:cxnSp>
              <p:nvCxnSpPr>
                <p:cNvPr id="9" name="直接连接符 8"/>
                <p:cNvCxnSpPr/>
                <p:nvPr/>
              </p:nvCxnSpPr>
              <p:spPr>
                <a:xfrm>
                  <a:off x="6090780" y="3439849"/>
                  <a:ext cx="55036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887326" y="5355641"/>
                  <a:ext cx="5707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887326" y="3629413"/>
                  <a:ext cx="0" cy="17262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1594443" y="3439849"/>
                  <a:ext cx="0" cy="19157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 name="矩形 1"/>
          <p:cNvSpPr/>
          <p:nvPr>
            <p:custDataLst>
              <p:tags r:id="rId2"/>
            </p:custDataLst>
          </p:nvPr>
        </p:nvSpPr>
        <p:spPr>
          <a:xfrm>
            <a:off x="542382" y="938460"/>
            <a:ext cx="7413994" cy="3707169"/>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350" b="1" dirty="0">
                <a:solidFill>
                  <a:srgbClr val="FFFF00"/>
                </a:solidFill>
                <a:latin typeface="微软雅黑" panose="020B0503020204020204" pitchFamily="34" charset="-122"/>
                <a:ea typeface="微软雅黑" panose="020B0503020204020204" pitchFamily="34" charset="-122"/>
              </a:rPr>
              <a:t>关于扣缴义务人为在两处（含）以上任职受雇单位取得工资薪金收入的纳税人</a:t>
            </a:r>
            <a:endParaRPr lang="zh-CN" altLang="en-US" sz="1350" b="1" dirty="0">
              <a:solidFill>
                <a:srgbClr val="FFFF00"/>
              </a:solidFill>
              <a:latin typeface="微软雅黑" panose="020B0503020204020204" pitchFamily="34" charset="-122"/>
              <a:ea typeface="微软雅黑" panose="020B0503020204020204" pitchFamily="34" charset="-122"/>
            </a:endParaRPr>
          </a:p>
          <a:p>
            <a:pPr algn="ctr">
              <a:lnSpc>
                <a:spcPct val="120000"/>
              </a:lnSpc>
            </a:pPr>
            <a:r>
              <a:rPr lang="zh-CN" altLang="en-US" sz="1350" b="1" dirty="0">
                <a:solidFill>
                  <a:srgbClr val="FFFF00"/>
                </a:solidFill>
                <a:latin typeface="微软雅黑" panose="020B0503020204020204" pitchFamily="34" charset="-122"/>
                <a:ea typeface="微软雅黑" panose="020B0503020204020204" pitchFamily="34" charset="-122"/>
              </a:rPr>
              <a:t>应选择一处扣除基本减除费用的温馨提示</a:t>
            </a:r>
            <a:endParaRPr lang="en-US" altLang="zh-CN" sz="1350" b="1" dirty="0">
              <a:solidFill>
                <a:srgbClr val="FFFF00"/>
              </a:solidFill>
              <a:latin typeface="微软雅黑" panose="020B0503020204020204" pitchFamily="34" charset="-122"/>
              <a:ea typeface="微软雅黑" panose="020B0503020204020204" pitchFamily="34" charset="-122"/>
            </a:endParaRPr>
          </a:p>
          <a:p>
            <a:pPr>
              <a:lnSpc>
                <a:spcPct val="150000"/>
              </a:lnSpc>
            </a:pPr>
            <a:r>
              <a:rPr lang="zh-CN" altLang="en-US" sz="1350" dirty="0" smtClean="0">
                <a:solidFill>
                  <a:schemeClr val="bg1"/>
                </a:solidFill>
                <a:latin typeface="微软雅黑" panose="020B0503020204020204" pitchFamily="34" charset="-122"/>
                <a:ea typeface="微软雅黑" panose="020B0503020204020204" pitchFamily="34" charset="-122"/>
              </a:rPr>
              <a:t>尊敬</a:t>
            </a:r>
            <a:r>
              <a:rPr lang="zh-CN" altLang="en-US" sz="1350" dirty="0">
                <a:solidFill>
                  <a:schemeClr val="bg1"/>
                </a:solidFill>
                <a:latin typeface="微软雅黑" panose="020B0503020204020204" pitchFamily="34" charset="-122"/>
                <a:ea typeface="微软雅黑" panose="020B0503020204020204" pitchFamily="34" charset="-122"/>
              </a:rPr>
              <a:t>的扣缴义务人：</a:t>
            </a:r>
            <a:endParaRPr lang="zh-CN" altLang="en-US" sz="135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       您好！为进一步做好个人所得税综合所得年度汇算工作，减轻单位和员工在年度汇算期间的办税负担</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税务部门已向纳税人发送了提示提醒：在两个以上任职受雇单位每月同时扣除</a:t>
            </a:r>
            <a:r>
              <a:rPr lang="en-US" altLang="zh-CN" sz="1350" dirty="0">
                <a:solidFill>
                  <a:schemeClr val="bg1"/>
                </a:solidFill>
                <a:latin typeface="微软雅黑" panose="020B0503020204020204" pitchFamily="34" charset="-122"/>
                <a:ea typeface="微软雅黑" panose="020B0503020204020204" pitchFamily="34" charset="-122"/>
              </a:rPr>
              <a:t>5000</a:t>
            </a:r>
            <a:r>
              <a:rPr lang="zh-CN" altLang="en-US" sz="1350" dirty="0">
                <a:solidFill>
                  <a:schemeClr val="bg1"/>
                </a:solidFill>
                <a:latin typeface="微软雅黑" panose="020B0503020204020204" pitchFamily="34" charset="-122"/>
                <a:ea typeface="微软雅黑" panose="020B0503020204020204" pitchFamily="34" charset="-122"/>
              </a:rPr>
              <a:t>元减除费用的纳税人，可以选择在一处任职受雇单位享受扣除，并告知其他单位不再扣除。因此，如果有员工咨询或选择不在您单位扣除每月</a:t>
            </a:r>
            <a:r>
              <a:rPr lang="en-US" altLang="zh-CN" sz="1350" dirty="0">
                <a:solidFill>
                  <a:schemeClr val="bg1"/>
                </a:solidFill>
                <a:latin typeface="微软雅黑" panose="020B0503020204020204" pitchFamily="34" charset="-122"/>
                <a:ea typeface="微软雅黑" panose="020B0503020204020204" pitchFamily="34" charset="-122"/>
              </a:rPr>
              <a:t>5000</a:t>
            </a:r>
            <a:r>
              <a:rPr lang="zh-CN" altLang="en-US" sz="1350" dirty="0">
                <a:solidFill>
                  <a:schemeClr val="bg1"/>
                </a:solidFill>
                <a:latin typeface="微软雅黑" panose="020B0503020204020204" pitchFamily="34" charset="-122"/>
                <a:ea typeface="微软雅黑" panose="020B0503020204020204" pitchFamily="34" charset="-122"/>
              </a:rPr>
              <a:t>元减除费用，您可以从员工“任职受雇从业信息”中“是否扣除减除费用”栏次选择“否”，妥为办理相关事宜。同时，如果您单位（集团）</a:t>
            </a:r>
            <a:r>
              <a:rPr lang="en-US" altLang="zh-CN" sz="1350" dirty="0">
                <a:solidFill>
                  <a:schemeClr val="bg1"/>
                </a:solidFill>
                <a:latin typeface="微软雅黑" panose="020B0503020204020204" pitchFamily="34" charset="-122"/>
                <a:ea typeface="微软雅黑" panose="020B0503020204020204" pitchFamily="34" charset="-122"/>
              </a:rPr>
              <a:t>2020</a:t>
            </a:r>
            <a:r>
              <a:rPr lang="zh-CN" altLang="en-US" sz="1350" dirty="0">
                <a:solidFill>
                  <a:schemeClr val="bg1"/>
                </a:solidFill>
                <a:latin typeface="微软雅黑" panose="020B0503020204020204" pitchFamily="34" charset="-122"/>
                <a:ea typeface="微软雅黑" panose="020B0503020204020204" pitchFamily="34" charset="-122"/>
              </a:rPr>
              <a:t>年度存在不同部门（公司）同时为一个员工扣除每月</a:t>
            </a:r>
            <a:r>
              <a:rPr lang="en-US" altLang="zh-CN" sz="1350" dirty="0">
                <a:solidFill>
                  <a:schemeClr val="bg1"/>
                </a:solidFill>
                <a:latin typeface="微软雅黑" panose="020B0503020204020204" pitchFamily="34" charset="-122"/>
                <a:ea typeface="微软雅黑" panose="020B0503020204020204" pitchFamily="34" charset="-122"/>
              </a:rPr>
              <a:t>5000</a:t>
            </a:r>
            <a:r>
              <a:rPr lang="zh-CN" altLang="en-US" sz="1350" dirty="0">
                <a:solidFill>
                  <a:schemeClr val="bg1"/>
                </a:solidFill>
                <a:latin typeface="微软雅黑" panose="020B0503020204020204" pitchFamily="34" charset="-122"/>
                <a:ea typeface="微软雅黑" panose="020B0503020204020204" pitchFamily="34" charset="-122"/>
              </a:rPr>
              <a:t>元减除费用的情况，您也可以主动联系该员工确认在一个单位扣除，其他单位不再扣除，并在</a:t>
            </a:r>
            <a:r>
              <a:rPr lang="en-US" altLang="zh-CN" sz="1350" dirty="0">
                <a:solidFill>
                  <a:schemeClr val="bg1"/>
                </a:solidFill>
                <a:latin typeface="微软雅黑" panose="020B0503020204020204" pitchFamily="34" charset="-122"/>
                <a:ea typeface="微软雅黑" panose="020B0503020204020204" pitchFamily="34" charset="-122"/>
              </a:rPr>
              <a:t>2021</a:t>
            </a:r>
            <a:r>
              <a:rPr lang="zh-CN" altLang="en-US" sz="1350" dirty="0">
                <a:solidFill>
                  <a:schemeClr val="bg1"/>
                </a:solidFill>
                <a:latin typeface="微软雅黑" panose="020B0503020204020204" pitchFamily="34" charset="-122"/>
                <a:ea typeface="微软雅黑" panose="020B0503020204020204" pitchFamily="34" charset="-122"/>
              </a:rPr>
              <a:t>年</a:t>
            </a:r>
            <a:r>
              <a:rPr lang="en-US" altLang="zh-CN" sz="1350" dirty="0">
                <a:solidFill>
                  <a:schemeClr val="bg1"/>
                </a:solidFill>
                <a:latin typeface="微软雅黑" panose="020B0503020204020204" pitchFamily="34" charset="-122"/>
                <a:ea typeface="微软雅黑" panose="020B0503020204020204" pitchFamily="34" charset="-122"/>
              </a:rPr>
              <a:t>1</a:t>
            </a:r>
            <a:r>
              <a:rPr lang="zh-CN" altLang="en-US" sz="1350" dirty="0">
                <a:solidFill>
                  <a:schemeClr val="bg1"/>
                </a:solidFill>
                <a:latin typeface="微软雅黑" panose="020B0503020204020204" pitchFamily="34" charset="-122"/>
                <a:ea typeface="微软雅黑" panose="020B0503020204020204" pitchFamily="34" charset="-122"/>
              </a:rPr>
              <a:t>月</a:t>
            </a:r>
            <a:r>
              <a:rPr lang="en-US" altLang="zh-CN" sz="1350" dirty="0">
                <a:solidFill>
                  <a:schemeClr val="bg1"/>
                </a:solidFill>
                <a:latin typeface="微软雅黑" panose="020B0503020204020204" pitchFamily="34" charset="-122"/>
                <a:ea typeface="微软雅黑" panose="020B0503020204020204" pitchFamily="34" charset="-122"/>
              </a:rPr>
              <a:t>20</a:t>
            </a:r>
            <a:r>
              <a:rPr lang="zh-CN" altLang="en-US" sz="1350" dirty="0">
                <a:solidFill>
                  <a:schemeClr val="bg1"/>
                </a:solidFill>
                <a:latin typeface="微软雅黑" panose="020B0503020204020204" pitchFamily="34" charset="-122"/>
                <a:ea typeface="微软雅黑" panose="020B0503020204020204" pitchFamily="34" charset="-122"/>
              </a:rPr>
              <a:t>日前办理完毕。感谢您的理解与支持！ </a:t>
            </a:r>
            <a:endParaRPr lang="zh-CN" altLang="en-US" sz="135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                                                          国家税务</a:t>
            </a:r>
            <a:r>
              <a:rPr lang="zh-CN" altLang="en-US" sz="1350" dirty="0" smtClean="0">
                <a:solidFill>
                  <a:schemeClr val="bg1"/>
                </a:solidFill>
                <a:latin typeface="微软雅黑" panose="020B0503020204020204" pitchFamily="34" charset="-122"/>
                <a:ea typeface="微软雅黑" panose="020B0503020204020204" pitchFamily="34" charset="-122"/>
              </a:rPr>
              <a:t>总局</a:t>
            </a:r>
            <a:r>
              <a:rPr lang="en-US" altLang="zh-CN" sz="1350" dirty="0" smtClean="0">
                <a:solidFill>
                  <a:schemeClr val="bg1"/>
                </a:solidFill>
                <a:latin typeface="微软雅黑" panose="020B0503020204020204" pitchFamily="34" charset="-122"/>
                <a:ea typeface="微软雅黑" panose="020B0503020204020204" pitchFamily="34" charset="-122"/>
              </a:rPr>
              <a:t>XX</a:t>
            </a:r>
            <a:r>
              <a:rPr lang="zh-CN" altLang="en-US" sz="1350" dirty="0" smtClean="0">
                <a:solidFill>
                  <a:schemeClr val="bg1"/>
                </a:solidFill>
                <a:latin typeface="微软雅黑" panose="020B0503020204020204" pitchFamily="34" charset="-122"/>
                <a:ea typeface="微软雅黑" panose="020B0503020204020204" pitchFamily="34" charset="-122"/>
              </a:rPr>
              <a:t>省</a:t>
            </a:r>
            <a:r>
              <a:rPr lang="zh-CN" altLang="en-US" sz="1350" dirty="0">
                <a:solidFill>
                  <a:schemeClr val="bg1"/>
                </a:solidFill>
                <a:latin typeface="微软雅黑" panose="020B0503020204020204" pitchFamily="34" charset="-122"/>
                <a:ea typeface="微软雅黑" panose="020B0503020204020204" pitchFamily="34" charset="-122"/>
              </a:rPr>
              <a:t>税务局</a:t>
            </a:r>
            <a:r>
              <a:rPr lang="en-US" altLang="zh-CN" sz="1350" dirty="0">
                <a:solidFill>
                  <a:schemeClr val="bg1"/>
                </a:solidFill>
                <a:latin typeface="微软雅黑" panose="020B0503020204020204" pitchFamily="34" charset="-122"/>
                <a:ea typeface="微软雅黑" panose="020B0503020204020204" pitchFamily="34" charset="-122"/>
              </a:rPr>
              <a:t>2021</a:t>
            </a:r>
            <a:r>
              <a:rPr lang="zh-CN" altLang="en-US" sz="1350" dirty="0">
                <a:solidFill>
                  <a:schemeClr val="bg1"/>
                </a:solidFill>
                <a:latin typeface="微软雅黑" panose="020B0503020204020204" pitchFamily="34" charset="-122"/>
                <a:ea typeface="微软雅黑" panose="020B0503020204020204" pitchFamily="34" charset="-122"/>
              </a:rPr>
              <a:t>年</a:t>
            </a:r>
            <a:r>
              <a:rPr lang="en-US" altLang="zh-CN" sz="1350" dirty="0">
                <a:solidFill>
                  <a:schemeClr val="bg1"/>
                </a:solidFill>
                <a:latin typeface="微软雅黑" panose="020B0503020204020204" pitchFamily="34" charset="-122"/>
                <a:ea typeface="微软雅黑" panose="020B0503020204020204" pitchFamily="34" charset="-122"/>
              </a:rPr>
              <a:t>1</a:t>
            </a:r>
            <a:r>
              <a:rPr lang="zh-CN" altLang="en-US" sz="1350" dirty="0">
                <a:solidFill>
                  <a:schemeClr val="bg1"/>
                </a:solidFill>
                <a:latin typeface="微软雅黑" panose="020B0503020204020204" pitchFamily="34" charset="-122"/>
                <a:ea typeface="微软雅黑" panose="020B0503020204020204" pitchFamily="34" charset="-122"/>
              </a:rPr>
              <a:t>月</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日</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14350" y="359410"/>
            <a:ext cx="7325995" cy="2061210"/>
          </a:xfrm>
          <a:prstGeom prst="rect">
            <a:avLst/>
          </a:prstGeom>
          <a:noFill/>
        </p:spPr>
        <p:txBody>
          <a:bodyPr wrap="square" rtlCol="0">
            <a:spAutoFit/>
          </a:bodyPr>
          <a:p>
            <a:r>
              <a:rPr lang="zh-CN" altLang="en-US" sz="3200">
                <a:solidFill>
                  <a:schemeClr val="bg1"/>
                </a:solidFill>
              </a:rPr>
              <a:t>税友亿企赢吕梁服务中心，</a:t>
            </a:r>
            <a:endParaRPr lang="zh-CN" altLang="en-US" sz="3200">
              <a:solidFill>
                <a:schemeClr val="bg1"/>
              </a:solidFill>
            </a:endParaRPr>
          </a:p>
          <a:p>
            <a:r>
              <a:rPr lang="zh-CN" altLang="en-US" sz="3200">
                <a:solidFill>
                  <a:schemeClr val="bg1"/>
                </a:solidFill>
              </a:rPr>
              <a:t>电话</a:t>
            </a:r>
            <a:r>
              <a:rPr lang="en-US" altLang="zh-CN" sz="3200">
                <a:solidFill>
                  <a:schemeClr val="bg1"/>
                </a:solidFill>
              </a:rPr>
              <a:t>0358-3361166</a:t>
            </a:r>
            <a:endParaRPr lang="en-US" altLang="zh-CN" sz="3200">
              <a:solidFill>
                <a:schemeClr val="bg1"/>
              </a:solidFill>
            </a:endParaRPr>
          </a:p>
          <a:p>
            <a:r>
              <a:rPr lang="zh-CN" altLang="en-US" sz="3200">
                <a:solidFill>
                  <a:schemeClr val="bg1"/>
                </a:solidFill>
              </a:rPr>
              <a:t>方山客户</a:t>
            </a:r>
            <a:r>
              <a:rPr lang="zh-CN" altLang="en-US" sz="3200">
                <a:solidFill>
                  <a:schemeClr val="bg1"/>
                </a:solidFill>
              </a:rPr>
              <a:t>经理：</a:t>
            </a:r>
            <a:endParaRPr lang="zh-CN" altLang="en-US" sz="3200">
              <a:solidFill>
                <a:schemeClr val="bg1"/>
              </a:solidFill>
            </a:endParaRPr>
          </a:p>
          <a:p>
            <a:r>
              <a:rPr lang="zh-CN" altLang="en-US" sz="3200">
                <a:solidFill>
                  <a:schemeClr val="bg1"/>
                </a:solidFill>
              </a:rPr>
              <a:t>公旭勇：15034309404</a:t>
            </a:r>
            <a:endParaRPr lang="zh-CN" altLang="en-US" sz="3200">
              <a:solidFill>
                <a:schemeClr val="bg1"/>
              </a:solidFill>
            </a:endParaRPr>
          </a:p>
        </p:txBody>
      </p:sp>
      <p:sp>
        <p:nvSpPr>
          <p:cNvPr id="5" name="文本框 4"/>
          <p:cNvSpPr txBox="1"/>
          <p:nvPr/>
        </p:nvSpPr>
        <p:spPr>
          <a:xfrm>
            <a:off x="827405" y="2859405"/>
            <a:ext cx="3406775" cy="11988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sz="2400" b="1">
                <a:solidFill>
                  <a:schemeClr val="accent4"/>
                </a:solidFill>
                <a:effectLst/>
              </a:rPr>
              <a:t>扫描二维码，添加专属客户经理微信，问题一键解决。</a:t>
            </a:r>
            <a:endParaRPr lang="zh-CN" altLang="en-US" sz="2400" b="1">
              <a:solidFill>
                <a:schemeClr val="accent4"/>
              </a:solidFill>
              <a:effectLst/>
            </a:endParaRPr>
          </a:p>
        </p:txBody>
      </p:sp>
      <p:pic>
        <p:nvPicPr>
          <p:cNvPr id="4" name="图片 3"/>
          <p:cNvPicPr>
            <a:picLocks noChangeAspect="1"/>
          </p:cNvPicPr>
          <p:nvPr/>
        </p:nvPicPr>
        <p:blipFill>
          <a:blip r:embed="rId1"/>
          <a:stretch>
            <a:fillRect/>
          </a:stretch>
        </p:blipFill>
        <p:spPr>
          <a:xfrm>
            <a:off x="5507990" y="915670"/>
            <a:ext cx="2872740" cy="3804920"/>
          </a:xfrm>
          <a:prstGeom prst="rect">
            <a:avLst/>
          </a:prstGeom>
        </p:spPr>
      </p:pic>
    </p:spTree>
  </p:cSld>
  <p:clrMapOvr>
    <a:masterClrMapping/>
  </p:clrMapOvr>
  <p:transition spd="slow" advClick="0" advTm="0">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8"/>
          <p:cNvSpPr/>
          <p:nvPr/>
        </p:nvSpPr>
        <p:spPr>
          <a:xfrm>
            <a:off x="1613694" y="1208846"/>
            <a:ext cx="4314825" cy="2725809"/>
          </a:xfrm>
          <a:custGeom>
            <a:avLst/>
            <a:gdLst>
              <a:gd name="connsiteX0" fmla="*/ 0 w 5753100"/>
              <a:gd name="connsiteY0" fmla="*/ 3120048 h 3634412"/>
              <a:gd name="connsiteX1" fmla="*/ 84427 w 5753100"/>
              <a:gd name="connsiteY1" fmla="*/ 3120048 h 3634412"/>
              <a:gd name="connsiteX2" fmla="*/ 84427 w 5753100"/>
              <a:gd name="connsiteY2" fmla="*/ 3549985 h 3634412"/>
              <a:gd name="connsiteX3" fmla="*/ 5668673 w 5753100"/>
              <a:gd name="connsiteY3" fmla="*/ 3549985 h 3634412"/>
              <a:gd name="connsiteX4" fmla="*/ 5668673 w 5753100"/>
              <a:gd name="connsiteY4" fmla="*/ 3120048 h 3634412"/>
              <a:gd name="connsiteX5" fmla="*/ 5753100 w 5753100"/>
              <a:gd name="connsiteY5" fmla="*/ 3120048 h 3634412"/>
              <a:gd name="connsiteX6" fmla="*/ 5753100 w 5753100"/>
              <a:gd name="connsiteY6" fmla="*/ 3634412 h 3634412"/>
              <a:gd name="connsiteX7" fmla="*/ 0 w 5753100"/>
              <a:gd name="connsiteY7" fmla="*/ 3634412 h 3634412"/>
              <a:gd name="connsiteX8" fmla="*/ 0 w 5753100"/>
              <a:gd name="connsiteY8" fmla="*/ 0 h 3634412"/>
              <a:gd name="connsiteX9" fmla="*/ 5753100 w 5753100"/>
              <a:gd name="connsiteY9" fmla="*/ 0 h 3634412"/>
              <a:gd name="connsiteX10" fmla="*/ 5753100 w 5753100"/>
              <a:gd name="connsiteY10" fmla="*/ 1181185 h 3634412"/>
              <a:gd name="connsiteX11" fmla="*/ 5668673 w 5753100"/>
              <a:gd name="connsiteY11" fmla="*/ 1181185 h 3634412"/>
              <a:gd name="connsiteX12" fmla="*/ 5668673 w 5753100"/>
              <a:gd name="connsiteY12" fmla="*/ 84427 h 3634412"/>
              <a:gd name="connsiteX13" fmla="*/ 84427 w 5753100"/>
              <a:gd name="connsiteY13" fmla="*/ 84427 h 3634412"/>
              <a:gd name="connsiteX14" fmla="*/ 84427 w 5753100"/>
              <a:gd name="connsiteY14" fmla="*/ 1181185 h 3634412"/>
              <a:gd name="connsiteX15" fmla="*/ 0 w 5753100"/>
              <a:gd name="connsiteY15" fmla="*/ 1181185 h 363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3100" h="3634412">
                <a:moveTo>
                  <a:pt x="0" y="3120048"/>
                </a:moveTo>
                <a:lnTo>
                  <a:pt x="84427" y="3120048"/>
                </a:lnTo>
                <a:lnTo>
                  <a:pt x="84427" y="3549985"/>
                </a:lnTo>
                <a:lnTo>
                  <a:pt x="5668673" y="3549985"/>
                </a:lnTo>
                <a:lnTo>
                  <a:pt x="5668673" y="3120048"/>
                </a:lnTo>
                <a:lnTo>
                  <a:pt x="5753100" y="3120048"/>
                </a:lnTo>
                <a:lnTo>
                  <a:pt x="5753100" y="3634412"/>
                </a:lnTo>
                <a:lnTo>
                  <a:pt x="0" y="3634412"/>
                </a:lnTo>
                <a:close/>
                <a:moveTo>
                  <a:pt x="0" y="0"/>
                </a:moveTo>
                <a:lnTo>
                  <a:pt x="5753100" y="0"/>
                </a:lnTo>
                <a:lnTo>
                  <a:pt x="5753100" y="1181185"/>
                </a:lnTo>
                <a:lnTo>
                  <a:pt x="5668673" y="1181185"/>
                </a:lnTo>
                <a:lnTo>
                  <a:pt x="5668673" y="84427"/>
                </a:lnTo>
                <a:lnTo>
                  <a:pt x="84427" y="84427"/>
                </a:lnTo>
                <a:lnTo>
                  <a:pt x="84427" y="1181185"/>
                </a:lnTo>
                <a:lnTo>
                  <a:pt x="0" y="1181185"/>
                </a:lnTo>
                <a:close/>
              </a:path>
            </a:pathLst>
          </a:custGeom>
          <a:solidFill>
            <a:srgbClr val="FFB9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342900" fontAlgn="auto">
              <a:spcBef>
                <a:spcPts val="0"/>
              </a:spcBef>
              <a:spcAft>
                <a:spcPts val="0"/>
              </a:spcAft>
            </a:pPr>
            <a:endParaRPr lang="zh-CN" altLang="en-US" sz="1400">
              <a:solidFill>
                <a:srgbClr val="000000"/>
              </a:solidFill>
              <a:latin typeface="字魂36号-正文宋楷" panose="02000000000000000000" pitchFamily="2" charset="-122"/>
              <a:ea typeface="字魂36号-正文宋楷" panose="02000000000000000000" pitchFamily="2" charset="-122"/>
            </a:endParaRPr>
          </a:p>
        </p:txBody>
      </p:sp>
      <p:cxnSp>
        <p:nvCxnSpPr>
          <p:cNvPr id="6" name="直接连接符 5"/>
          <p:cNvCxnSpPr/>
          <p:nvPr/>
        </p:nvCxnSpPr>
        <p:spPr>
          <a:xfrm flipH="1">
            <a:off x="5928520" y="758429"/>
            <a:ext cx="1302860" cy="696813"/>
          </a:xfrm>
          <a:prstGeom prst="line">
            <a:avLst/>
          </a:prstGeom>
          <a:ln w="3175">
            <a:solidFill>
              <a:srgbClr val="FFB901">
                <a:alpha val="49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5928520" y="1123122"/>
            <a:ext cx="881579" cy="471499"/>
          </a:xfrm>
          <a:prstGeom prst="line">
            <a:avLst/>
          </a:prstGeom>
          <a:ln w="3175">
            <a:solidFill>
              <a:srgbClr val="FFB901">
                <a:alpha val="49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435597" y="3461731"/>
            <a:ext cx="1178097" cy="630086"/>
          </a:xfrm>
          <a:prstGeom prst="line">
            <a:avLst/>
          </a:prstGeom>
          <a:ln w="3175">
            <a:solidFill>
              <a:srgbClr val="FFB901">
                <a:alpha val="49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6512" y="3633899"/>
            <a:ext cx="1650206" cy="882585"/>
          </a:xfrm>
          <a:prstGeom prst="line">
            <a:avLst/>
          </a:prstGeom>
          <a:ln w="3175">
            <a:solidFill>
              <a:srgbClr val="FFB901">
                <a:alpha val="49000"/>
              </a:srgb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913375" y="2468392"/>
            <a:ext cx="3748094" cy="761747"/>
          </a:xfrm>
          <a:prstGeom prst="rect">
            <a:avLst/>
          </a:prstGeom>
          <a:noFill/>
        </p:spPr>
        <p:txBody>
          <a:bodyPr wrap="none" lIns="68579" tIns="34289" rIns="68579" bIns="34289" rtlCol="0">
            <a:spAutoFit/>
            <a:scene3d>
              <a:camera prst="orthographicFront"/>
              <a:lightRig rig="threePt" dir="t"/>
            </a:scene3d>
            <a:sp3d contourW="12700"/>
          </a:bodyPr>
          <a:lstStyle/>
          <a:p>
            <a:pPr defTabSz="342900" fontAlgn="auto">
              <a:spcBef>
                <a:spcPts val="0"/>
              </a:spcBef>
              <a:spcAft>
                <a:spcPts val="0"/>
              </a:spcAft>
            </a:pPr>
            <a:r>
              <a:rPr lang="en-US" altLang="zh-CN" sz="4500" b="1" dirty="0">
                <a:solidFill>
                  <a:srgbClr val="FFFFFF"/>
                </a:solidFill>
                <a:latin typeface="微软雅黑" panose="020B0503020204020204" pitchFamily="34" charset="-122"/>
                <a:ea typeface="微软雅黑" panose="020B0503020204020204" pitchFamily="34" charset="-122"/>
              </a:rPr>
              <a:t>THANK YOU</a:t>
            </a:r>
            <a:endParaRPr lang="en-US" altLang="zh-CN" sz="4500" b="1" dirty="0">
              <a:solidFill>
                <a:srgbClr val="FFFFFF"/>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333179" y="1663942"/>
            <a:ext cx="2908489" cy="900247"/>
          </a:xfrm>
          <a:prstGeom prst="rect">
            <a:avLst/>
          </a:prstGeom>
          <a:noFill/>
        </p:spPr>
        <p:txBody>
          <a:bodyPr wrap="none" lIns="68579" tIns="34289" rIns="68579" bIns="34289" rtlCol="0">
            <a:spAutoFit/>
            <a:scene3d>
              <a:camera prst="orthographicFront"/>
              <a:lightRig rig="threePt" dir="t"/>
            </a:scene3d>
            <a:sp3d contourW="12700"/>
          </a:bodyPr>
          <a:lstStyle/>
          <a:p>
            <a:pPr defTabSz="342900" fontAlgn="auto">
              <a:spcBef>
                <a:spcPts val="0"/>
              </a:spcBef>
              <a:spcAft>
                <a:spcPts val="0"/>
              </a:spcAft>
            </a:pPr>
            <a:r>
              <a:rPr lang="zh-CN" altLang="en-US" sz="5400" b="1" dirty="0">
                <a:solidFill>
                  <a:srgbClr val="FFB901"/>
                </a:solidFill>
                <a:latin typeface="微软雅黑" panose="020B0503020204020204" pitchFamily="34" charset="-122"/>
                <a:ea typeface="微软雅黑" panose="020B0503020204020204" pitchFamily="34" charset="-122"/>
              </a:rPr>
              <a:t>谢谢观看</a:t>
            </a:r>
            <a:endParaRPr lang="zh-CN" altLang="en-US" sz="5400" b="1" dirty="0">
              <a:solidFill>
                <a:srgbClr val="FFB90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1985363" y="3322276"/>
            <a:ext cx="3571875" cy="282575"/>
          </a:xfrm>
          <a:prstGeom prst="rect">
            <a:avLst/>
          </a:prstGeom>
          <a:noFill/>
        </p:spPr>
        <p:txBody>
          <a:bodyPr wrap="none" lIns="68579" tIns="34289" rIns="68579" bIns="34289" rtlCol="0">
            <a:spAutoFit/>
            <a:scene3d>
              <a:camera prst="orthographicFront"/>
              <a:lightRig rig="threePt" dir="t"/>
            </a:scene3d>
            <a:sp3d contourW="12700"/>
          </a:bodyPr>
          <a:lstStyle/>
          <a:p>
            <a:pPr algn="r" defTabSz="342900" fontAlgn="auto">
              <a:spcBef>
                <a:spcPts val="0"/>
              </a:spcBef>
              <a:spcAft>
                <a:spcPts val="0"/>
              </a:spcAft>
            </a:pPr>
            <a:r>
              <a:rPr lang="zh-CN" altLang="en-US" sz="1400" b="1" dirty="0">
                <a:solidFill>
                  <a:srgbClr val="FFFFFF"/>
                </a:solidFill>
                <a:latin typeface="微软雅黑" panose="020B0503020204020204" pitchFamily="34" charset="-122"/>
                <a:ea typeface="微软雅黑" panose="020B0503020204020204" pitchFamily="34" charset="-122"/>
              </a:rPr>
              <a:t>政策、软件相关资料更新于</a:t>
            </a:r>
            <a:r>
              <a:rPr lang="en-US" altLang="zh-CN" sz="1400" b="1" dirty="0">
                <a:solidFill>
                  <a:srgbClr val="FFFFFF"/>
                </a:solidFill>
                <a:latin typeface="微软雅黑" panose="020B0503020204020204" pitchFamily="34" charset="-122"/>
                <a:ea typeface="微软雅黑" panose="020B0503020204020204" pitchFamily="34" charset="-122"/>
              </a:rPr>
              <a:t>2021</a:t>
            </a:r>
            <a:r>
              <a:rPr lang="zh-CN" altLang="en-US" sz="1400" b="1" dirty="0">
                <a:solidFill>
                  <a:srgbClr val="FFFFFF"/>
                </a:solidFill>
                <a:latin typeface="微软雅黑" panose="020B0503020204020204" pitchFamily="34" charset="-122"/>
                <a:ea typeface="微软雅黑" panose="020B0503020204020204" pitchFamily="34" charset="-122"/>
              </a:rPr>
              <a:t>年</a:t>
            </a:r>
            <a:r>
              <a:rPr lang="en-US" altLang="zh-CN" sz="1400" b="1" dirty="0">
                <a:solidFill>
                  <a:srgbClr val="FFFFFF"/>
                </a:solidFill>
                <a:latin typeface="微软雅黑" panose="020B0503020204020204" pitchFamily="34" charset="-122"/>
                <a:ea typeface="微软雅黑" panose="020B0503020204020204" pitchFamily="34" charset="-122"/>
              </a:rPr>
              <a:t>4</a:t>
            </a:r>
            <a:r>
              <a:rPr lang="zh-CN" altLang="en-US" sz="1400" b="1" dirty="0">
                <a:solidFill>
                  <a:srgbClr val="FFFFFF"/>
                </a:solidFill>
                <a:latin typeface="微软雅黑" panose="020B0503020204020204" pitchFamily="34" charset="-122"/>
                <a:ea typeface="微软雅黑" panose="020B0503020204020204" pitchFamily="34" charset="-122"/>
              </a:rPr>
              <a:t>月</a:t>
            </a:r>
            <a:r>
              <a:rPr lang="en-US" altLang="zh-CN" sz="1400" b="1" dirty="0">
                <a:solidFill>
                  <a:srgbClr val="FFFFFF"/>
                </a:solidFill>
                <a:latin typeface="微软雅黑" panose="020B0503020204020204" pitchFamily="34" charset="-122"/>
                <a:ea typeface="微软雅黑" panose="020B0503020204020204" pitchFamily="34" charset="-122"/>
              </a:rPr>
              <a:t>30</a:t>
            </a:r>
            <a:r>
              <a:rPr lang="zh-CN" altLang="en-US" sz="1400" b="1" dirty="0">
                <a:solidFill>
                  <a:srgbClr val="FFFFFF"/>
                </a:solidFill>
                <a:latin typeface="微软雅黑" panose="020B0503020204020204" pitchFamily="34" charset="-122"/>
                <a:ea typeface="微软雅黑" panose="020B0503020204020204" pitchFamily="34" charset="-122"/>
              </a:rPr>
              <a:t>日</a:t>
            </a:r>
            <a:endParaRPr lang="en-US" altLang="zh-CN" sz="14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txBox="1">
            <a:spLocks noGrp="1"/>
          </p:cNvSpPr>
          <p:nvPr>
            <p:ph sz="quarter" idx="4294967295"/>
            <p:custDataLst>
              <p:tags r:id="rId1"/>
            </p:custDataLst>
          </p:nvPr>
        </p:nvSpPr>
        <p:spPr>
          <a:xfrm>
            <a:off x="506389" y="971275"/>
            <a:ext cx="3999813" cy="323165"/>
          </a:xfrm>
          <a:prstGeom prst="rect">
            <a:avLst/>
          </a:prstGeom>
          <a:noFill/>
        </p:spPr>
        <p:txBody>
          <a:bodyPr wrap="none" rtlCol="0" anchor="t">
            <a:spAutoFit/>
          </a:bodyPr>
          <a:lstStyle/>
          <a:p>
            <a:pPr marL="0">
              <a:lnSpc>
                <a:spcPct val="100000"/>
              </a:lnSpc>
              <a:buNone/>
            </a:pPr>
            <a:r>
              <a:rPr lang="zh-CN" altLang="en-US" sz="1500" b="1" dirty="0">
                <a:solidFill>
                  <a:schemeClr val="bg1"/>
                </a:solidFill>
                <a:sym typeface="+mn-ea"/>
              </a:rPr>
              <a:t>3.全日制学历教育的实习生可以要求单位代办</a:t>
            </a:r>
            <a:endParaRPr lang="zh-CN" altLang="en-US" sz="1500" b="1" dirty="0">
              <a:solidFill>
                <a:schemeClr val="bg1"/>
              </a:solidFill>
              <a:sym typeface="+mn-ea"/>
            </a:endParaRPr>
          </a:p>
        </p:txBody>
      </p:sp>
      <p:sp>
        <p:nvSpPr>
          <p:cNvPr id="4" name="标题 3"/>
          <p:cNvSpPr>
            <a:spLocks noGrp="1"/>
          </p:cNvSpPr>
          <p:nvPr>
            <p:ph type="title" idx="4294967295"/>
            <p:custDataLst>
              <p:tags r:id="rId2"/>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12" name="直接连接符 11"/>
          <p:cNvCxnSpPr/>
          <p:nvPr>
            <p:custDataLst>
              <p:tags r:id="rId3"/>
            </p:custDataLst>
          </p:nvPr>
        </p:nvCxnSpPr>
        <p:spPr>
          <a:xfrm>
            <a:off x="778150" y="4368597"/>
            <a:ext cx="5576021" cy="0"/>
          </a:xfrm>
          <a:prstGeom prst="line">
            <a:avLst/>
          </a:prstGeom>
          <a:solidFill>
            <a:srgbClr val="7030A0"/>
          </a:solidFill>
          <a:ln w="57150">
            <a:solidFill>
              <a:srgbClr val="7030A0"/>
            </a:solidFill>
            <a:prstDash val="sysDash"/>
          </a:ln>
        </p:spPr>
        <p:style>
          <a:lnRef idx="1">
            <a:srgbClr val="FFCA08"/>
          </a:lnRef>
          <a:fillRef idx="0">
            <a:srgbClr val="FFCA08"/>
          </a:fillRef>
          <a:effectRef idx="0">
            <a:srgbClr val="FFCA08"/>
          </a:effectRef>
          <a:fontRef idx="minor">
            <a:srgbClr val="5F5F5F"/>
          </a:fontRef>
        </p:style>
      </p:cxnSp>
      <p:cxnSp>
        <p:nvCxnSpPr>
          <p:cNvPr id="25" name="直接箭头连接符 24"/>
          <p:cNvCxnSpPr/>
          <p:nvPr>
            <p:custDataLst>
              <p:tags r:id="rId4"/>
            </p:custDataLst>
          </p:nvPr>
        </p:nvCxnSpPr>
        <p:spPr>
          <a:xfrm flipV="1">
            <a:off x="1829753" y="3584258"/>
            <a:ext cx="0" cy="871061"/>
          </a:xfrm>
          <a:prstGeom prst="straightConnector1">
            <a:avLst/>
          </a:prstGeom>
          <a:solidFill>
            <a:srgbClr val="7030A0"/>
          </a:solidFill>
          <a:ln w="19050">
            <a:solidFill>
              <a:srgbClr val="7030A0"/>
            </a:solidFill>
            <a:prstDash val="sysDash"/>
            <a:tailEnd type="triangle"/>
          </a:ln>
        </p:spPr>
        <p:style>
          <a:lnRef idx="1">
            <a:srgbClr val="FFCA08"/>
          </a:lnRef>
          <a:fillRef idx="0">
            <a:srgbClr val="FFCA08"/>
          </a:fillRef>
          <a:effectRef idx="0">
            <a:srgbClr val="FFCA08"/>
          </a:effectRef>
          <a:fontRef idx="minor">
            <a:srgbClr val="5F5F5F"/>
          </a:fontRef>
        </p:style>
      </p:cxnSp>
      <p:sp>
        <p:nvSpPr>
          <p:cNvPr id="27" name="矩形 26"/>
          <p:cNvSpPr/>
          <p:nvPr>
            <p:custDataLst>
              <p:tags r:id="rId5"/>
            </p:custDataLst>
          </p:nvPr>
        </p:nvSpPr>
        <p:spPr>
          <a:xfrm>
            <a:off x="1176304" y="2734671"/>
            <a:ext cx="1307189" cy="849758"/>
          </a:xfrm>
          <a:prstGeom prst="rect">
            <a:avLst/>
          </a:prstGeom>
          <a:solidFill>
            <a:srgbClr val="7030A0"/>
          </a:solidFill>
          <a:ln>
            <a:noFill/>
          </a:ln>
        </p:spPr>
        <p:style>
          <a:lnRef idx="2">
            <a:srgbClr val="FFCA08">
              <a:shade val="50000"/>
            </a:srgbClr>
          </a:lnRef>
          <a:fillRef idx="1">
            <a:srgbClr val="FFCA08"/>
          </a:fillRef>
          <a:effectRef idx="0">
            <a:srgbClr val="FFCA08"/>
          </a:effectRef>
          <a:fontRef idx="minor">
            <a:sysClr val="window" lastClr="FFFFFF"/>
          </a:fontRef>
        </p:style>
        <p:txBody>
          <a:bodyPr rtlCol="0" anchor="ctr">
            <a:normAutofit fontScale="92500"/>
          </a:bodyPr>
          <a:lstStyle/>
          <a:p>
            <a:pPr algn="ctr">
              <a:lnSpc>
                <a:spcPct val="120000"/>
              </a:lnSpc>
            </a:pPr>
            <a:r>
              <a:rPr lang="zh-CN" altLang="en-US" dirty="0">
                <a:solidFill>
                  <a:schemeClr val="bg1"/>
                </a:solidFill>
                <a:latin typeface="+mn-ea"/>
                <a:sym typeface="+mn-ea"/>
              </a:rPr>
              <a:t>支付工资薪金的</a:t>
            </a:r>
            <a:r>
              <a:rPr lang="zh-CN" altLang="en-US" b="1" spc="113" dirty="0">
                <a:solidFill>
                  <a:schemeClr val="bg1"/>
                </a:solidFill>
                <a:latin typeface="+mn-ea"/>
                <a:sym typeface="Arial" panose="020B0604020202020204" pitchFamily="34" charset="0"/>
              </a:rPr>
              <a:t>员工</a:t>
            </a:r>
            <a:endParaRPr lang="zh-CN" altLang="en-US" b="1" spc="113" dirty="0">
              <a:solidFill>
                <a:schemeClr val="bg1"/>
              </a:solidFill>
              <a:latin typeface="+mn-ea"/>
              <a:sym typeface="Arial" panose="020B0604020202020204" pitchFamily="34" charset="0"/>
            </a:endParaRPr>
          </a:p>
        </p:txBody>
      </p:sp>
      <p:cxnSp>
        <p:nvCxnSpPr>
          <p:cNvPr id="28" name="直接箭头连接符 27"/>
          <p:cNvCxnSpPr/>
          <p:nvPr>
            <p:custDataLst>
              <p:tags r:id="rId6"/>
            </p:custDataLst>
          </p:nvPr>
        </p:nvCxnSpPr>
        <p:spPr>
          <a:xfrm flipV="1">
            <a:off x="3562351" y="3584258"/>
            <a:ext cx="4286" cy="828675"/>
          </a:xfrm>
          <a:prstGeom prst="straightConnector1">
            <a:avLst/>
          </a:prstGeom>
          <a:solidFill>
            <a:srgbClr val="7030A0"/>
          </a:solidFill>
          <a:ln w="19050">
            <a:solidFill>
              <a:srgbClr val="7030A0"/>
            </a:solidFill>
            <a:prstDash val="sysDash"/>
            <a:tailEnd type="triangle"/>
          </a:ln>
        </p:spPr>
        <p:style>
          <a:lnRef idx="1">
            <a:srgbClr val="FFCA08"/>
          </a:lnRef>
          <a:fillRef idx="0">
            <a:srgbClr val="FFCA08"/>
          </a:fillRef>
          <a:effectRef idx="0">
            <a:srgbClr val="FFCA08"/>
          </a:effectRef>
          <a:fontRef idx="minor">
            <a:srgbClr val="5F5F5F"/>
          </a:fontRef>
        </p:style>
      </p:cxnSp>
      <p:sp>
        <p:nvSpPr>
          <p:cNvPr id="29" name="矩形 28"/>
          <p:cNvSpPr/>
          <p:nvPr>
            <p:custDataLst>
              <p:tags r:id="rId7"/>
            </p:custDataLst>
          </p:nvPr>
        </p:nvSpPr>
        <p:spPr>
          <a:xfrm>
            <a:off x="2912566" y="2734671"/>
            <a:ext cx="1307189" cy="849758"/>
          </a:xfrm>
          <a:prstGeom prst="rect">
            <a:avLst/>
          </a:prstGeom>
          <a:solidFill>
            <a:srgbClr val="7030A0"/>
          </a:solidFill>
          <a:ln>
            <a:noFill/>
          </a:ln>
        </p:spPr>
        <p:style>
          <a:lnRef idx="2">
            <a:srgbClr val="FFCA08">
              <a:shade val="50000"/>
            </a:srgbClr>
          </a:lnRef>
          <a:fillRef idx="1">
            <a:srgbClr val="FFCA08"/>
          </a:fillRef>
          <a:effectRef idx="0">
            <a:srgbClr val="FFCA08"/>
          </a:effectRef>
          <a:fontRef idx="minor">
            <a:sysClr val="window" lastClr="FFFFFF"/>
          </a:fontRef>
        </p:style>
        <p:txBody>
          <a:bodyPr rtlCol="0" anchor="ctr">
            <a:normAutofit fontScale="92500"/>
          </a:bodyPr>
          <a:lstStyle/>
          <a:p>
            <a:pPr algn="ctr">
              <a:lnSpc>
                <a:spcPct val="120000"/>
              </a:lnSpc>
            </a:pPr>
            <a:r>
              <a:rPr lang="zh-CN" altLang="en-US">
                <a:solidFill>
                  <a:schemeClr val="bg1"/>
                </a:solidFill>
                <a:latin typeface="+mn-ea"/>
                <a:sym typeface="+mn-ea"/>
              </a:rPr>
              <a:t>保险营销员、证券经纪人</a:t>
            </a:r>
            <a:endParaRPr lang="zh-CN" altLang="en-US" b="1" spc="113">
              <a:solidFill>
                <a:schemeClr val="bg1"/>
              </a:solidFill>
              <a:latin typeface="+mn-ea"/>
              <a:sym typeface="Arial" panose="020B0604020202020204" pitchFamily="34" charset="0"/>
            </a:endParaRPr>
          </a:p>
        </p:txBody>
      </p:sp>
      <p:cxnSp>
        <p:nvCxnSpPr>
          <p:cNvPr id="30" name="直接箭头连接符 29"/>
          <p:cNvCxnSpPr/>
          <p:nvPr>
            <p:custDataLst>
              <p:tags r:id="rId8"/>
            </p:custDataLst>
          </p:nvPr>
        </p:nvCxnSpPr>
        <p:spPr>
          <a:xfrm flipH="1" flipV="1">
            <a:off x="5303520" y="3584257"/>
            <a:ext cx="4763" cy="839153"/>
          </a:xfrm>
          <a:prstGeom prst="straightConnector1">
            <a:avLst/>
          </a:prstGeom>
          <a:solidFill>
            <a:srgbClr val="7030A0"/>
          </a:solidFill>
          <a:ln w="19050">
            <a:solidFill>
              <a:srgbClr val="7030A0"/>
            </a:solidFill>
            <a:prstDash val="sysDash"/>
            <a:tailEnd type="triangle"/>
          </a:ln>
        </p:spPr>
        <p:style>
          <a:lnRef idx="1">
            <a:srgbClr val="FFCA08"/>
          </a:lnRef>
          <a:fillRef idx="0">
            <a:srgbClr val="FFCA08"/>
          </a:fillRef>
          <a:effectRef idx="0">
            <a:srgbClr val="FFCA08"/>
          </a:effectRef>
          <a:fontRef idx="minor">
            <a:srgbClr val="5F5F5F"/>
          </a:fontRef>
        </p:style>
      </p:cxnSp>
      <p:sp>
        <p:nvSpPr>
          <p:cNvPr id="31" name="矩形 30"/>
          <p:cNvSpPr/>
          <p:nvPr>
            <p:custDataLst>
              <p:tags r:id="rId9"/>
            </p:custDataLst>
          </p:nvPr>
        </p:nvSpPr>
        <p:spPr>
          <a:xfrm>
            <a:off x="4649782" y="2734671"/>
            <a:ext cx="1307189" cy="849758"/>
          </a:xfrm>
          <a:prstGeom prst="rect">
            <a:avLst/>
          </a:prstGeom>
          <a:solidFill>
            <a:srgbClr val="7030A0"/>
          </a:solidFill>
          <a:ln>
            <a:noFill/>
          </a:ln>
        </p:spPr>
        <p:style>
          <a:lnRef idx="2">
            <a:srgbClr val="FFCA08">
              <a:shade val="50000"/>
            </a:srgbClr>
          </a:lnRef>
          <a:fillRef idx="1">
            <a:srgbClr val="FFCA08"/>
          </a:fillRef>
          <a:effectRef idx="0">
            <a:srgbClr val="FFCA08"/>
          </a:effectRef>
          <a:fontRef idx="minor">
            <a:sysClr val="window" lastClr="FFFFFF"/>
          </a:fontRef>
        </p:style>
        <p:txBody>
          <a:bodyPr rtlCol="0" anchor="ctr">
            <a:normAutofit fontScale="85000" lnSpcReduction="10000"/>
          </a:bodyPr>
          <a:lstStyle/>
          <a:p>
            <a:pPr algn="ctr">
              <a:lnSpc>
                <a:spcPct val="120000"/>
              </a:lnSpc>
            </a:pPr>
            <a:r>
              <a:rPr lang="zh-CN" altLang="en-US">
                <a:solidFill>
                  <a:schemeClr val="bg1"/>
                </a:solidFill>
                <a:latin typeface="+mn-ea"/>
                <a:sym typeface="+mn-ea"/>
              </a:rPr>
              <a:t>正在接受全日制学历教育的实习生</a:t>
            </a:r>
            <a:endParaRPr lang="zh-CN" altLang="en-US" b="1" spc="113">
              <a:solidFill>
                <a:schemeClr val="bg1"/>
              </a:solidFill>
              <a:latin typeface="+mn-ea"/>
              <a:sym typeface="Arial" panose="020B0604020202020204" pitchFamily="34" charset="0"/>
            </a:endParaRPr>
          </a:p>
        </p:txBody>
      </p:sp>
      <p:sp>
        <p:nvSpPr>
          <p:cNvPr id="2" name="文本框 1"/>
          <p:cNvSpPr txBox="1"/>
          <p:nvPr>
            <p:custDataLst>
              <p:tags r:id="rId10"/>
            </p:custDataLst>
          </p:nvPr>
        </p:nvSpPr>
        <p:spPr>
          <a:xfrm>
            <a:off x="2048827" y="4529138"/>
            <a:ext cx="3855543" cy="369332"/>
          </a:xfrm>
          <a:prstGeom prst="rect">
            <a:avLst/>
          </a:prstGeom>
          <a:noFill/>
        </p:spPr>
        <p:txBody>
          <a:bodyPr wrap="none" rtlCol="0" anchor="t">
            <a:spAutoFit/>
          </a:bodyPr>
          <a:lstStyle/>
          <a:p>
            <a:r>
              <a:rPr lang="zh-CN" altLang="en-US" b="1" dirty="0">
                <a:solidFill>
                  <a:schemeClr val="bg1"/>
                </a:solidFill>
                <a:sym typeface="+mn-ea"/>
              </a:rPr>
              <a:t>任职受雇单位</a:t>
            </a:r>
            <a:r>
              <a:rPr lang="en-US" altLang="zh-CN" b="1" dirty="0">
                <a:solidFill>
                  <a:schemeClr val="bg1"/>
                </a:solidFill>
                <a:sym typeface="+mn-ea"/>
              </a:rPr>
              <a:t>——</a:t>
            </a:r>
            <a:r>
              <a:rPr lang="zh-CN" altLang="en-US" b="1" dirty="0">
                <a:solidFill>
                  <a:schemeClr val="bg1"/>
                </a:solidFill>
                <a:sym typeface="+mn-ea"/>
              </a:rPr>
              <a:t>可以要求单位代办</a:t>
            </a:r>
            <a:endParaRPr lang="zh-CN" altLang="en-US" b="1" dirty="0">
              <a:solidFill>
                <a:schemeClr val="bg1"/>
              </a:solidFill>
              <a:sym typeface="+mn-ea"/>
            </a:endParaRPr>
          </a:p>
        </p:txBody>
      </p:sp>
      <p:sp>
        <p:nvSpPr>
          <p:cNvPr id="3" name="文本框 2"/>
          <p:cNvSpPr txBox="1"/>
          <p:nvPr/>
        </p:nvSpPr>
        <p:spPr>
          <a:xfrm>
            <a:off x="296228" y="1455420"/>
            <a:ext cx="6057900" cy="1131079"/>
          </a:xfrm>
          <a:prstGeom prst="rect">
            <a:avLst/>
          </a:prstGeom>
          <a:noFill/>
        </p:spPr>
        <p:txBody>
          <a:bodyPr wrap="square" rtlCol="0" anchor="t">
            <a:spAutoFit/>
          </a:bodyPr>
          <a:lstStyle/>
          <a:p>
            <a:pPr indent="342900">
              <a:lnSpc>
                <a:spcPct val="150000"/>
              </a:lnSpc>
            </a:pPr>
            <a:r>
              <a:rPr lang="zh-CN" altLang="en-US" sz="1500" dirty="0">
                <a:solidFill>
                  <a:schemeClr val="bg1"/>
                </a:solidFill>
                <a:sym typeface="+mn-ea"/>
              </a:rPr>
              <a:t>任职受雇单位除支付工资薪金的单位外，还包括按累计预扣法预扣预缴劳务报酬所得个人所得税的单位，主要是保险营销员、证券经纪人或正在接受全日制学历教育的实习生等情形。</a:t>
            </a:r>
            <a:endParaRPr lang="zh-CN" altLang="en-US" sz="1500" dirty="0">
              <a:solidFill>
                <a:schemeClr val="bg1"/>
              </a:solidFill>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17" name="组合 16"/>
          <p:cNvGrpSpPr/>
          <p:nvPr/>
        </p:nvGrpSpPr>
        <p:grpSpPr>
          <a:xfrm>
            <a:off x="179512" y="3244425"/>
            <a:ext cx="6984776" cy="1763256"/>
            <a:chOff x="963868" y="3813351"/>
            <a:chExt cx="7187133" cy="3313233"/>
          </a:xfrm>
        </p:grpSpPr>
        <p:sp>
          <p:nvSpPr>
            <p:cNvPr id="18" name="任意多边形 17"/>
            <p:cNvSpPr/>
            <p:nvPr/>
          </p:nvSpPr>
          <p:spPr>
            <a:xfrm>
              <a:off x="963868" y="5052905"/>
              <a:ext cx="1724596" cy="86229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altLang="en-US" sz="1400" kern="1200">
                  <a:latin typeface="微软雅黑" panose="020B0503020204020204" pitchFamily="34" charset="-122"/>
                  <a:ea typeface="微软雅黑" panose="020B0503020204020204" pitchFamily="34" charset="-122"/>
                </a:rPr>
                <a:t>个人自行申报地选择</a:t>
              </a:r>
              <a:endParaRPr lang="zh-CN" altLang="en-US" sz="1400" kern="1200">
                <a:latin typeface="微软雅黑" panose="020B0503020204020204" pitchFamily="34" charset="-122"/>
                <a:ea typeface="微软雅黑" panose="020B0503020204020204" pitchFamily="34" charset="-122"/>
              </a:endParaRPr>
            </a:p>
          </p:txBody>
        </p:sp>
        <p:sp>
          <p:nvSpPr>
            <p:cNvPr id="19" name="任意多边形 18"/>
            <p:cNvSpPr/>
            <p:nvPr/>
          </p:nvSpPr>
          <p:spPr>
            <a:xfrm rot="18770822">
              <a:off x="2526182" y="5084969"/>
              <a:ext cx="1014403" cy="54438"/>
            </a:xfrm>
            <a:custGeom>
              <a:avLst/>
              <a:gdLst>
                <a:gd name="connsiteX0" fmla="*/ 0 w 1014403"/>
                <a:gd name="connsiteY0" fmla="*/ 27219 h 54438"/>
                <a:gd name="connsiteX1" fmla="*/ 1014403 w 1014403"/>
                <a:gd name="connsiteY1" fmla="*/ 27219 h 54438"/>
              </a:gdLst>
              <a:ahLst/>
              <a:cxnLst>
                <a:cxn ang="0">
                  <a:pos x="connsiteX0" y="connsiteY0"/>
                </a:cxn>
                <a:cxn ang="0">
                  <a:pos x="connsiteX1" y="connsiteY1"/>
                </a:cxn>
              </a:cxnLst>
              <a:rect l="l" t="t" r="r" b="b"/>
              <a:pathLst>
                <a:path w="1014403" h="54438">
                  <a:moveTo>
                    <a:pt x="0" y="27219"/>
                  </a:moveTo>
                  <a:lnTo>
                    <a:pt x="1014403" y="27219"/>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0906" tIns="1394" rIns="370907" bIns="1394" numCol="1" spcCol="1270" anchor="ctr" anchorCtr="0">
              <a:noAutofit/>
            </a:bodyPr>
            <a:lstStyle/>
            <a:p>
              <a:pPr algn="ctr" defTabSz="400050">
                <a:spcAft>
                  <a:spcPct val="35000"/>
                </a:spcAft>
              </a:pPr>
              <a:endParaRPr lang="zh-CN" altLang="en-US" sz="1400" kern="1200">
                <a:latin typeface="微软雅黑" panose="020B0503020204020204" pitchFamily="34" charset="-122"/>
                <a:ea typeface="微软雅黑" panose="020B0503020204020204" pitchFamily="34" charset="-122"/>
              </a:endParaRPr>
            </a:p>
          </p:txBody>
        </p:sp>
        <p:sp>
          <p:nvSpPr>
            <p:cNvPr id="20" name="任意多边形 19"/>
            <p:cNvSpPr/>
            <p:nvPr/>
          </p:nvSpPr>
          <p:spPr>
            <a:xfrm>
              <a:off x="3378303" y="4309173"/>
              <a:ext cx="1724596" cy="86229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altLang="en-US" sz="1400" kern="1200" dirty="0">
                  <a:latin typeface="微软雅黑" panose="020B0503020204020204" pitchFamily="34" charset="-122"/>
                  <a:ea typeface="微软雅黑" panose="020B0503020204020204" pitchFamily="34" charset="-122"/>
                </a:rPr>
                <a:t>有任职受雇单位的</a:t>
              </a:r>
              <a:endParaRPr lang="zh-CN" altLang="en-US" sz="1400" kern="1200" dirty="0">
                <a:latin typeface="微软雅黑" panose="020B0503020204020204" pitchFamily="34" charset="-122"/>
                <a:ea typeface="微软雅黑" panose="020B0503020204020204" pitchFamily="34" charset="-122"/>
              </a:endParaRPr>
            </a:p>
          </p:txBody>
        </p:sp>
        <p:sp>
          <p:nvSpPr>
            <p:cNvPr id="21" name="任意多边形 20"/>
            <p:cNvSpPr/>
            <p:nvPr/>
          </p:nvSpPr>
          <p:spPr>
            <a:xfrm rot="19457599">
              <a:off x="5062511" y="4307255"/>
              <a:ext cx="770617" cy="178729"/>
            </a:xfrm>
            <a:custGeom>
              <a:avLst/>
              <a:gdLst>
                <a:gd name="connsiteX0" fmla="*/ 0 w 849538"/>
                <a:gd name="connsiteY0" fmla="*/ 27219 h 54438"/>
                <a:gd name="connsiteX1" fmla="*/ 849538 w 849538"/>
                <a:gd name="connsiteY1" fmla="*/ 27219 h 54438"/>
              </a:gdLst>
              <a:ahLst/>
              <a:cxnLst>
                <a:cxn ang="0">
                  <a:pos x="connsiteX0" y="connsiteY0"/>
                </a:cxn>
                <a:cxn ang="0">
                  <a:pos x="connsiteX1" y="connsiteY1"/>
                </a:cxn>
              </a:cxnLst>
              <a:rect l="l" t="t" r="r" b="b"/>
              <a:pathLst>
                <a:path w="849538" h="54438">
                  <a:moveTo>
                    <a:pt x="0" y="27219"/>
                  </a:moveTo>
                  <a:lnTo>
                    <a:pt x="849538" y="27219"/>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173" tIns="4486" rIns="312173" bIns="4485" numCol="1" spcCol="1270" anchor="ctr" anchorCtr="0">
              <a:noAutofit/>
            </a:bodyPr>
            <a:lstStyle/>
            <a:p>
              <a:pPr algn="ctr" defTabSz="400050">
                <a:spcAft>
                  <a:spcPct val="35000"/>
                </a:spcAft>
              </a:pPr>
              <a:endParaRPr lang="zh-CN" altLang="en-US" sz="1400" kern="1200">
                <a:latin typeface="微软雅黑" panose="020B0503020204020204" pitchFamily="34" charset="-122"/>
                <a:ea typeface="微软雅黑" panose="020B0503020204020204" pitchFamily="34" charset="-122"/>
              </a:endParaRPr>
            </a:p>
          </p:txBody>
        </p:sp>
        <p:sp>
          <p:nvSpPr>
            <p:cNvPr id="22" name="任意多边形 21"/>
            <p:cNvSpPr/>
            <p:nvPr/>
          </p:nvSpPr>
          <p:spPr>
            <a:xfrm>
              <a:off x="5792738" y="3813351"/>
              <a:ext cx="2358263" cy="86229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altLang="en-US" sz="1400" kern="1200" dirty="0">
                  <a:latin typeface="微软雅黑" panose="020B0503020204020204" pitchFamily="34" charset="-122"/>
                  <a:ea typeface="微软雅黑" panose="020B0503020204020204" pitchFamily="34" charset="-122"/>
                </a:rPr>
                <a:t>任职受雇单</a:t>
              </a:r>
              <a:r>
                <a:rPr lang="zh-CN" altLang="en-US" sz="1400" kern="1200" dirty="0" smtClean="0">
                  <a:latin typeface="微软雅黑" panose="020B0503020204020204" pitchFamily="34" charset="-122"/>
                  <a:ea typeface="微软雅黑" panose="020B0503020204020204" pitchFamily="34" charset="-122"/>
                </a:rPr>
                <a:t>位所</a:t>
              </a:r>
              <a:r>
                <a:rPr lang="zh-CN" altLang="en-US" sz="1400" kern="1200" dirty="0">
                  <a:latin typeface="微软雅黑" panose="020B0503020204020204" pitchFamily="34" charset="-122"/>
                  <a:ea typeface="微软雅黑" panose="020B0503020204020204" pitchFamily="34" charset="-122"/>
                </a:rPr>
                <a:t>在地</a:t>
              </a:r>
              <a:endParaRPr lang="zh-CN" altLang="en-US" sz="1400" kern="1200" dirty="0">
                <a:latin typeface="微软雅黑" panose="020B0503020204020204" pitchFamily="34" charset="-122"/>
                <a:ea typeface="微软雅黑" panose="020B0503020204020204" pitchFamily="34" charset="-122"/>
              </a:endParaRPr>
            </a:p>
          </p:txBody>
        </p:sp>
        <p:sp>
          <p:nvSpPr>
            <p:cNvPr id="23" name="任意多边形 22"/>
            <p:cNvSpPr/>
            <p:nvPr/>
          </p:nvSpPr>
          <p:spPr>
            <a:xfrm rot="2142401" flipV="1">
              <a:off x="5072924" y="5073356"/>
              <a:ext cx="749788" cy="73493"/>
            </a:xfrm>
            <a:custGeom>
              <a:avLst/>
              <a:gdLst>
                <a:gd name="connsiteX0" fmla="*/ 0 w 849538"/>
                <a:gd name="connsiteY0" fmla="*/ 27219 h 54438"/>
                <a:gd name="connsiteX1" fmla="*/ 849538 w 849538"/>
                <a:gd name="connsiteY1" fmla="*/ 27219 h 54438"/>
              </a:gdLst>
              <a:ahLst/>
              <a:cxnLst>
                <a:cxn ang="0">
                  <a:pos x="connsiteX0" y="connsiteY0"/>
                </a:cxn>
                <a:cxn ang="0">
                  <a:pos x="connsiteX1" y="connsiteY1"/>
                </a:cxn>
              </a:cxnLst>
              <a:rect l="l" t="t" r="r" b="b"/>
              <a:pathLst>
                <a:path w="849538" h="54438">
                  <a:moveTo>
                    <a:pt x="0" y="27219"/>
                  </a:moveTo>
                  <a:lnTo>
                    <a:pt x="849538" y="27219"/>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2173" tIns="4485" rIns="312173" bIns="4486" numCol="1" spcCol="1270" anchor="ctr" anchorCtr="0">
              <a:noAutofit/>
            </a:bodyPr>
            <a:lstStyle/>
            <a:p>
              <a:pPr algn="ctr" defTabSz="400050">
                <a:spcAft>
                  <a:spcPct val="35000"/>
                </a:spcAft>
              </a:pPr>
              <a:endParaRPr sz="1400" kern="1200">
                <a:latin typeface="微软雅黑" panose="020B0503020204020204" pitchFamily="34" charset="-122"/>
                <a:ea typeface="微软雅黑" panose="020B0503020204020204" pitchFamily="34" charset="-122"/>
              </a:endParaRPr>
            </a:p>
          </p:txBody>
        </p:sp>
        <p:sp>
          <p:nvSpPr>
            <p:cNvPr id="24" name="任意多边形 23"/>
            <p:cNvSpPr/>
            <p:nvPr/>
          </p:nvSpPr>
          <p:spPr>
            <a:xfrm>
              <a:off x="5792738" y="4804995"/>
              <a:ext cx="2358263" cy="86229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sz="1400" kern="1200" dirty="0">
                  <a:latin typeface="微软雅黑" panose="020B0503020204020204" pitchFamily="34" charset="-122"/>
                  <a:ea typeface="微软雅黑" panose="020B0503020204020204" pitchFamily="34" charset="-122"/>
                  <a:cs typeface="微软雅黑" panose="020B0503020204020204" pitchFamily="34" charset="-122"/>
                </a:rPr>
                <a:t>有</a:t>
              </a:r>
              <a:r>
                <a:rPr lang="en-US" altLang="zh-CN" sz="1400" kern="12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kern="1200" dirty="0">
                  <a:latin typeface="微软雅黑" panose="020B0503020204020204" pitchFamily="34" charset="-122"/>
                  <a:ea typeface="微软雅黑" panose="020B0503020204020204" pitchFamily="34" charset="-122"/>
                  <a:cs typeface="微软雅黑" panose="020B0503020204020204" pitchFamily="34" charset="-122"/>
                </a:rPr>
                <a:t>处</a:t>
              </a:r>
              <a:r>
                <a:rPr lang="zh-CN" altLang="en-US" sz="1400" kern="1200" dirty="0">
                  <a:latin typeface="微软雅黑" panose="020B0503020204020204" pitchFamily="34" charset="-122"/>
                  <a:ea typeface="微软雅黑" panose="020B0503020204020204" pitchFamily="34" charset="-122"/>
                  <a:sym typeface="+mn-ea"/>
                </a:rPr>
                <a:t>任职</a:t>
              </a:r>
              <a:r>
                <a:rPr lang="zh-CN" altLang="en-US" sz="1400" kern="1200" dirty="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1400" kern="1200" dirty="0" smtClean="0">
                  <a:latin typeface="微软雅黑" panose="020B0503020204020204" pitchFamily="34" charset="-122"/>
                  <a:ea typeface="微软雅黑" panose="020B0503020204020204" pitchFamily="34" charset="-122"/>
                  <a:cs typeface="微软雅黑" panose="020B0503020204020204" pitchFamily="34" charset="-122"/>
                </a:rPr>
                <a:t>，任</a:t>
              </a:r>
              <a:r>
                <a:rPr lang="zh-CN" altLang="en-US" sz="1400" kern="1200" dirty="0">
                  <a:latin typeface="微软雅黑" panose="020B0503020204020204" pitchFamily="34" charset="-122"/>
                  <a:ea typeface="微软雅黑" panose="020B0503020204020204" pitchFamily="34" charset="-122"/>
                  <a:cs typeface="微软雅黑" panose="020B0503020204020204" pitchFamily="34" charset="-122"/>
                </a:rPr>
                <a:t>选</a:t>
              </a:r>
              <a:r>
                <a:rPr lang="en-US" altLang="zh-CN" sz="1400" kern="12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kern="1200" dirty="0">
                  <a:latin typeface="微软雅黑" panose="020B0503020204020204" pitchFamily="34" charset="-122"/>
                  <a:ea typeface="微软雅黑" panose="020B0503020204020204" pitchFamily="34" charset="-122"/>
                  <a:cs typeface="微软雅黑" panose="020B0503020204020204" pitchFamily="34" charset="-122"/>
                </a:rPr>
                <a:t>处申报</a:t>
              </a:r>
              <a:endParaRPr lang="zh-CN" altLang="en-US" sz="1400" kern="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任意多边形 24"/>
            <p:cNvSpPr/>
            <p:nvPr/>
          </p:nvSpPr>
          <p:spPr>
            <a:xfrm rot="2829178">
              <a:off x="2526182" y="5828701"/>
              <a:ext cx="1014403" cy="54438"/>
            </a:xfrm>
            <a:custGeom>
              <a:avLst/>
              <a:gdLst>
                <a:gd name="connsiteX0" fmla="*/ 0 w 1014403"/>
                <a:gd name="connsiteY0" fmla="*/ 27219 h 54438"/>
                <a:gd name="connsiteX1" fmla="*/ 1014403 w 1014403"/>
                <a:gd name="connsiteY1" fmla="*/ 27219 h 54438"/>
              </a:gdLst>
              <a:ahLst/>
              <a:cxnLst>
                <a:cxn ang="0">
                  <a:pos x="connsiteX0" y="connsiteY0"/>
                </a:cxn>
                <a:cxn ang="0">
                  <a:pos x="connsiteX1" y="connsiteY1"/>
                </a:cxn>
              </a:cxnLst>
              <a:rect l="l" t="t" r="r" b="b"/>
              <a:pathLst>
                <a:path w="1014403" h="54438">
                  <a:moveTo>
                    <a:pt x="0" y="27219"/>
                  </a:moveTo>
                  <a:lnTo>
                    <a:pt x="1014403" y="27219"/>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0906" tIns="1394" rIns="370907" bIns="1394" numCol="1" spcCol="1270" anchor="ctr" anchorCtr="0">
              <a:noAutofit/>
            </a:bodyPr>
            <a:lstStyle/>
            <a:p>
              <a:pPr algn="ctr" defTabSz="400050">
                <a:spcAft>
                  <a:spcPct val="35000"/>
                </a:spcAft>
              </a:pPr>
              <a:endParaRPr lang="zh-CN" altLang="en-US" sz="1400" kern="1200">
                <a:latin typeface="微软雅黑" panose="020B0503020204020204" pitchFamily="34" charset="-122"/>
                <a:ea typeface="微软雅黑" panose="020B0503020204020204" pitchFamily="34" charset="-122"/>
              </a:endParaRPr>
            </a:p>
          </p:txBody>
        </p:sp>
        <p:sp>
          <p:nvSpPr>
            <p:cNvPr id="26" name="任意多边形 25"/>
            <p:cNvSpPr/>
            <p:nvPr/>
          </p:nvSpPr>
          <p:spPr>
            <a:xfrm>
              <a:off x="3378303" y="5796637"/>
              <a:ext cx="1724596" cy="86229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altLang="en-US" sz="1400" kern="1200">
                  <a:latin typeface="微软雅黑" panose="020B0503020204020204" pitchFamily="34" charset="-122"/>
                  <a:ea typeface="微软雅黑" panose="020B0503020204020204" pitchFamily="34" charset="-122"/>
                </a:rPr>
                <a:t>没有任职受雇单位的</a:t>
              </a:r>
              <a:endParaRPr lang="zh-CN" altLang="en-US" sz="1400" kern="1200">
                <a:latin typeface="微软雅黑" panose="020B0503020204020204" pitchFamily="34" charset="-122"/>
                <a:ea typeface="微软雅黑" panose="020B0503020204020204" pitchFamily="34" charset="-122"/>
              </a:endParaRPr>
            </a:p>
          </p:txBody>
        </p:sp>
        <p:sp>
          <p:nvSpPr>
            <p:cNvPr id="27" name="任意多边形 26"/>
            <p:cNvSpPr/>
            <p:nvPr/>
          </p:nvSpPr>
          <p:spPr>
            <a:xfrm>
              <a:off x="5102899" y="6200567"/>
              <a:ext cx="689838" cy="54438"/>
            </a:xfrm>
            <a:custGeom>
              <a:avLst/>
              <a:gdLst>
                <a:gd name="connsiteX0" fmla="*/ 0 w 689838"/>
                <a:gd name="connsiteY0" fmla="*/ 27219 h 54438"/>
                <a:gd name="connsiteX1" fmla="*/ 689838 w 689838"/>
                <a:gd name="connsiteY1" fmla="*/ 27219 h 54438"/>
              </a:gdLst>
              <a:ahLst/>
              <a:cxnLst>
                <a:cxn ang="0">
                  <a:pos x="connsiteX0" y="connsiteY0"/>
                </a:cxn>
                <a:cxn ang="0">
                  <a:pos x="connsiteX1" y="connsiteY1"/>
                </a:cxn>
              </a:cxnLst>
              <a:rect l="l" t="t" r="r" b="b"/>
              <a:pathLst>
                <a:path w="689838" h="54438">
                  <a:moveTo>
                    <a:pt x="0" y="27219"/>
                  </a:moveTo>
                  <a:lnTo>
                    <a:pt x="689838" y="27219"/>
                  </a:lnTo>
                </a:path>
              </a:pathLst>
            </a:custGeom>
            <a:noFill/>
            <a:ln>
              <a:solidFill>
                <a:schemeClr val="bg1"/>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5281" tIns="7480" rIns="255280" bIns="7481" numCol="1" spcCol="1270" anchor="ctr" anchorCtr="0">
              <a:noAutofit/>
            </a:bodyPr>
            <a:lstStyle/>
            <a:p>
              <a:pPr algn="ctr" defTabSz="400050">
                <a:spcAft>
                  <a:spcPct val="35000"/>
                </a:spcAft>
              </a:pPr>
              <a:endParaRPr lang="zh-CN" altLang="en-US" sz="1400" kern="1200">
                <a:latin typeface="微软雅黑" panose="020B0503020204020204" pitchFamily="34" charset="-122"/>
                <a:ea typeface="微软雅黑" panose="020B0503020204020204" pitchFamily="34" charset="-122"/>
              </a:endParaRPr>
            </a:p>
          </p:txBody>
        </p:sp>
        <p:sp>
          <p:nvSpPr>
            <p:cNvPr id="28" name="任意多边形 27"/>
            <p:cNvSpPr/>
            <p:nvPr/>
          </p:nvSpPr>
          <p:spPr>
            <a:xfrm>
              <a:off x="5792738" y="5796636"/>
              <a:ext cx="2358263" cy="1329948"/>
            </a:xfrm>
            <a:custGeom>
              <a:avLst/>
              <a:gdLst>
                <a:gd name="connsiteX0" fmla="*/ 0 w 1724596"/>
                <a:gd name="connsiteY0" fmla="*/ 86230 h 862298"/>
                <a:gd name="connsiteX1" fmla="*/ 86230 w 1724596"/>
                <a:gd name="connsiteY1" fmla="*/ 0 h 862298"/>
                <a:gd name="connsiteX2" fmla="*/ 1638366 w 1724596"/>
                <a:gd name="connsiteY2" fmla="*/ 0 h 862298"/>
                <a:gd name="connsiteX3" fmla="*/ 1724596 w 1724596"/>
                <a:gd name="connsiteY3" fmla="*/ 86230 h 862298"/>
                <a:gd name="connsiteX4" fmla="*/ 1724596 w 1724596"/>
                <a:gd name="connsiteY4" fmla="*/ 776068 h 862298"/>
                <a:gd name="connsiteX5" fmla="*/ 1638366 w 1724596"/>
                <a:gd name="connsiteY5" fmla="*/ 862298 h 862298"/>
                <a:gd name="connsiteX6" fmla="*/ 86230 w 1724596"/>
                <a:gd name="connsiteY6" fmla="*/ 862298 h 862298"/>
                <a:gd name="connsiteX7" fmla="*/ 0 w 1724596"/>
                <a:gd name="connsiteY7" fmla="*/ 776068 h 862298"/>
                <a:gd name="connsiteX8" fmla="*/ 0 w 1724596"/>
                <a:gd name="connsiteY8" fmla="*/ 86230 h 86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596" h="862298">
                  <a:moveTo>
                    <a:pt x="0" y="86230"/>
                  </a:moveTo>
                  <a:cubicBezTo>
                    <a:pt x="0" y="38606"/>
                    <a:pt x="38606" y="0"/>
                    <a:pt x="86230" y="0"/>
                  </a:cubicBezTo>
                  <a:lnTo>
                    <a:pt x="1638366" y="0"/>
                  </a:lnTo>
                  <a:cubicBezTo>
                    <a:pt x="1685990" y="0"/>
                    <a:pt x="1724596" y="38606"/>
                    <a:pt x="1724596" y="86230"/>
                  </a:cubicBezTo>
                  <a:lnTo>
                    <a:pt x="1724596" y="776068"/>
                  </a:lnTo>
                  <a:cubicBezTo>
                    <a:pt x="1724596" y="823692"/>
                    <a:pt x="1685990" y="862298"/>
                    <a:pt x="1638366" y="862298"/>
                  </a:cubicBezTo>
                  <a:lnTo>
                    <a:pt x="86230" y="862298"/>
                  </a:lnTo>
                  <a:cubicBezTo>
                    <a:pt x="38606" y="862298"/>
                    <a:pt x="0" y="823692"/>
                    <a:pt x="0" y="776068"/>
                  </a:cubicBezTo>
                  <a:lnTo>
                    <a:pt x="0" y="8623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4657" tIns="24657" rIns="24657" bIns="24657" numCol="1" spcCol="1270" anchor="ctr" anchorCtr="0">
              <a:noAutofit/>
            </a:bodyPr>
            <a:lstStyle/>
            <a:p>
              <a:pPr algn="ctr" defTabSz="400050">
                <a:spcAft>
                  <a:spcPct val="35000"/>
                </a:spcAft>
              </a:pPr>
              <a:r>
                <a:rPr lang="zh-CN" altLang="en-US" sz="1200" kern="1200" dirty="0">
                  <a:latin typeface="微软雅黑" panose="020B0503020204020204" pitchFamily="34" charset="-122"/>
                  <a:ea typeface="微软雅黑" panose="020B0503020204020204" pitchFamily="34" charset="-122"/>
                </a:rPr>
                <a:t>户籍所在地</a:t>
              </a:r>
              <a:endParaRPr lang="zh-CN" altLang="en-US" sz="1200" kern="1200" dirty="0">
                <a:latin typeface="微软雅黑" panose="020B0503020204020204" pitchFamily="34" charset="-122"/>
                <a:ea typeface="微软雅黑" panose="020B0503020204020204" pitchFamily="34" charset="-122"/>
              </a:endParaRPr>
            </a:p>
            <a:p>
              <a:pPr algn="ctr" defTabSz="400050">
                <a:spcAft>
                  <a:spcPct val="35000"/>
                </a:spcAft>
              </a:pPr>
              <a:r>
                <a:rPr lang="zh-CN" altLang="en-US" sz="1200" kern="1200" dirty="0">
                  <a:latin typeface="微软雅黑" panose="020B0503020204020204" pitchFamily="34" charset="-122"/>
                  <a:ea typeface="微软雅黑" panose="020B0503020204020204" pitchFamily="34" charset="-122"/>
                </a:rPr>
                <a:t>经常居住地</a:t>
              </a:r>
              <a:endParaRPr lang="zh-CN" altLang="en-US" sz="1200" kern="1200" dirty="0">
                <a:latin typeface="微软雅黑" panose="020B0503020204020204" pitchFamily="34" charset="-122"/>
                <a:ea typeface="微软雅黑" panose="020B0503020204020204" pitchFamily="34" charset="-122"/>
              </a:endParaRPr>
            </a:p>
            <a:p>
              <a:pPr algn="ctr" defTabSz="400050">
                <a:spcAft>
                  <a:spcPct val="35000"/>
                </a:spcAft>
              </a:pPr>
              <a:r>
                <a:rPr lang="zh-CN" altLang="en-US" sz="1200" kern="1200" dirty="0">
                  <a:solidFill>
                    <a:srgbClr val="7030A0"/>
                  </a:solidFill>
                  <a:latin typeface="微软雅黑" panose="020B0503020204020204" pitchFamily="34" charset="-122"/>
                  <a:ea typeface="微软雅黑" panose="020B0503020204020204" pitchFamily="34" charset="-122"/>
                </a:rPr>
                <a:t>主要收入来源地</a:t>
              </a:r>
              <a:endParaRPr lang="zh-CN" altLang="en-US" sz="1200" kern="1200" dirty="0">
                <a:solidFill>
                  <a:srgbClr val="7030A0"/>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686569" y="1490099"/>
            <a:ext cx="7629847" cy="1754326"/>
          </a:xfrm>
          <a:prstGeom prst="rect">
            <a:avLst/>
          </a:prstGeom>
          <a:noFill/>
          <a:ln>
            <a:noFill/>
          </a:ln>
        </p:spPr>
        <p:txBody>
          <a:bodyPr wrap="square" rtlCol="0" anchor="t">
            <a:spAutoFit/>
          </a:bodyPr>
          <a:lstStyle/>
          <a:p>
            <a:pPr indent="342900">
              <a:lnSpc>
                <a:spcPct val="150000"/>
              </a:lnSpc>
            </a:pPr>
            <a:r>
              <a:rPr lang="zh-CN" altLang="en-US" dirty="0">
                <a:solidFill>
                  <a:schemeClr val="bg1"/>
                </a:solidFill>
                <a:sym typeface="+mn-ea"/>
              </a:rPr>
              <a:t>纳税人没有任职受雇单位的，向其户籍所在地、经常居住地或者主要收入来源地的主管税务机关申报。</a:t>
            </a:r>
            <a:endParaRPr lang="zh-CN" altLang="en-US" dirty="0">
              <a:solidFill>
                <a:schemeClr val="bg1"/>
              </a:solidFill>
              <a:sym typeface="+mn-ea"/>
            </a:endParaRPr>
          </a:p>
          <a:p>
            <a:pPr indent="342900">
              <a:lnSpc>
                <a:spcPct val="150000"/>
              </a:lnSpc>
            </a:pPr>
            <a:r>
              <a:rPr lang="zh-CN" altLang="en-US" dirty="0">
                <a:solidFill>
                  <a:schemeClr val="bg1"/>
                </a:solidFill>
                <a:sym typeface="+mn-ea"/>
              </a:rPr>
              <a:t>主要收入来源地，是指纳税人纳税年度内取得的劳务报酬、稿酬及特许权使用费</a:t>
            </a:r>
            <a:r>
              <a:rPr lang="zh-CN" altLang="en-US" dirty="0">
                <a:solidFill>
                  <a:srgbClr val="FFFF00"/>
                </a:solidFill>
                <a:sym typeface="+mn-ea"/>
              </a:rPr>
              <a:t>三项所得</a:t>
            </a:r>
            <a:r>
              <a:rPr lang="zh-CN" altLang="en-US" b="1" dirty="0">
                <a:solidFill>
                  <a:srgbClr val="FFFF00"/>
                </a:solidFill>
                <a:sym typeface="+mn-ea"/>
              </a:rPr>
              <a:t>累计收入最大</a:t>
            </a:r>
            <a:r>
              <a:rPr lang="zh-CN" altLang="en-US" dirty="0">
                <a:solidFill>
                  <a:schemeClr val="bg1"/>
                </a:solidFill>
                <a:sym typeface="+mn-ea"/>
              </a:rPr>
              <a:t>的扣缴义务人所在地。</a:t>
            </a:r>
            <a:endParaRPr lang="zh-CN" altLang="en-US" dirty="0">
              <a:solidFill>
                <a:schemeClr val="bg1"/>
              </a:solidFill>
              <a:sym typeface="+mn-ea"/>
            </a:endParaRPr>
          </a:p>
        </p:txBody>
      </p:sp>
      <p:grpSp>
        <p:nvGrpSpPr>
          <p:cNvPr id="6" name="组合 5"/>
          <p:cNvGrpSpPr/>
          <p:nvPr/>
        </p:nvGrpSpPr>
        <p:grpSpPr>
          <a:xfrm>
            <a:off x="532210" y="1319284"/>
            <a:ext cx="7928222" cy="1828530"/>
            <a:chOff x="720100" y="840110"/>
            <a:chExt cx="7204720" cy="4423413"/>
          </a:xfrm>
        </p:grpSpPr>
        <p:sp>
          <p:nvSpPr>
            <p:cNvPr id="7" name="等腰三角形 6"/>
            <p:cNvSpPr/>
            <p:nvPr/>
          </p:nvSpPr>
          <p:spPr>
            <a:xfrm>
              <a:off x="6933565" y="4848225"/>
              <a:ext cx="546735" cy="41529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8" name="组合 7"/>
            <p:cNvGrpSpPr/>
            <p:nvPr/>
          </p:nvGrpSpPr>
          <p:grpSpPr>
            <a:xfrm>
              <a:off x="720100" y="840110"/>
              <a:ext cx="7204720" cy="4423413"/>
              <a:chOff x="5769913" y="3331993"/>
              <a:chExt cx="5824530" cy="2023648"/>
            </a:xfrm>
          </p:grpSpPr>
          <p:grpSp>
            <p:nvGrpSpPr>
              <p:cNvPr id="9" name="组合 8"/>
              <p:cNvGrpSpPr/>
              <p:nvPr/>
            </p:nvGrpSpPr>
            <p:grpSpPr>
              <a:xfrm>
                <a:off x="5769913" y="3331993"/>
                <a:ext cx="234827" cy="215710"/>
                <a:chOff x="5602710" y="3035129"/>
                <a:chExt cx="234827" cy="215710"/>
              </a:xfrm>
            </p:grpSpPr>
            <p:cxnSp>
              <p:nvCxnSpPr>
                <p:cNvPr id="15" name="直接连接符 14"/>
                <p:cNvCxnSpPr/>
                <p:nvPr/>
              </p:nvCxnSpPr>
              <p:spPr>
                <a:xfrm flipV="1">
                  <a:off x="5720123" y="3035129"/>
                  <a:ext cx="0" cy="215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602710" y="3142984"/>
                  <a:ext cx="2348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887326" y="3439849"/>
                <a:ext cx="5707117" cy="1915792"/>
                <a:chOff x="5887326" y="3439849"/>
                <a:chExt cx="5707117" cy="1915792"/>
              </a:xfrm>
            </p:grpSpPr>
            <p:cxnSp>
              <p:nvCxnSpPr>
                <p:cNvPr id="11" name="直接连接符 10"/>
                <p:cNvCxnSpPr/>
                <p:nvPr/>
              </p:nvCxnSpPr>
              <p:spPr>
                <a:xfrm>
                  <a:off x="6090780" y="3439849"/>
                  <a:ext cx="55036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87326" y="5355641"/>
                  <a:ext cx="5707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887326" y="3629413"/>
                  <a:ext cx="0" cy="17262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1594443" y="3439849"/>
                  <a:ext cx="0" cy="19157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9" name="内容占位符 4"/>
          <p:cNvSpPr txBox="1"/>
          <p:nvPr>
            <p:custDataLst>
              <p:tags r:id="rId2"/>
            </p:custDataLst>
          </p:nvPr>
        </p:nvSpPr>
        <p:spPr>
          <a:xfrm>
            <a:off x="506389" y="971275"/>
            <a:ext cx="2800447" cy="230832"/>
          </a:xfrm>
          <a:prstGeom prst="rect">
            <a:avLst/>
          </a:prstGeom>
          <a:noFill/>
        </p:spPr>
        <p:txBody>
          <a:bodyPr vert="horz" wrap="none" lIns="76200" tIns="0" rIns="61913" bIns="0" rtlCol="0" anchor="t">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buNone/>
            </a:pPr>
            <a:r>
              <a:rPr lang="zh-CN" altLang="en-US" sz="1500" b="1" spc="0" dirty="0">
                <a:solidFill>
                  <a:schemeClr val="bg1"/>
                </a:solidFill>
                <a:sym typeface="+mn-ea"/>
              </a:rPr>
              <a:t>4.增加“主要收入来源地”概念</a:t>
            </a:r>
            <a:endParaRPr lang="zh-CN" altLang="en-US" sz="1500" b="1" spc="0" dirty="0">
              <a:solidFill>
                <a:schemeClr val="bg1"/>
              </a:solidFill>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 name="文本框 1"/>
          <p:cNvSpPr txBox="1"/>
          <p:nvPr>
            <p:custDataLst>
              <p:tags r:id="rId2"/>
            </p:custDataLst>
          </p:nvPr>
        </p:nvSpPr>
        <p:spPr>
          <a:xfrm>
            <a:off x="847941" y="3502884"/>
            <a:ext cx="5642134" cy="600164"/>
          </a:xfrm>
          <a:prstGeom prst="rect">
            <a:avLst/>
          </a:prstGeom>
          <a:noFill/>
        </p:spPr>
        <p:txBody>
          <a:bodyPr wrap="square" rtlCol="0" anchor="t">
            <a:spAutoFit/>
            <a:scene3d>
              <a:camera prst="orthographicFront"/>
              <a:lightRig rig="threePt" dir="t"/>
            </a:scene3d>
          </a:bodyPr>
          <a:lstStyle/>
          <a:p>
            <a:r>
              <a:rPr lang="zh-CN" altLang="en-US" sz="3300" dirty="0">
                <a:ln w="9525">
                  <a:solidFill>
                    <a:schemeClr val="bg1"/>
                  </a:solidFill>
                  <a:prstDash val="solid"/>
                </a:ln>
                <a:solidFill>
                  <a:srgbClr val="FFFF00"/>
                </a:solidFill>
              </a:rPr>
              <a:t>非主观错误可“首违不罚”</a:t>
            </a:r>
            <a:endParaRPr lang="zh-CN" altLang="en-US" sz="3300" dirty="0">
              <a:ln w="9525">
                <a:solidFill>
                  <a:schemeClr val="bg1"/>
                </a:solidFill>
                <a:prstDash val="solid"/>
              </a:ln>
              <a:solidFill>
                <a:srgbClr val="FFFF00"/>
              </a:solidFill>
            </a:endParaRPr>
          </a:p>
        </p:txBody>
      </p:sp>
      <p:sp>
        <p:nvSpPr>
          <p:cNvPr id="3" name="文本框 2"/>
          <p:cNvSpPr txBox="1"/>
          <p:nvPr/>
        </p:nvSpPr>
        <p:spPr>
          <a:xfrm>
            <a:off x="688980" y="1597993"/>
            <a:ext cx="5533311" cy="1291379"/>
          </a:xfrm>
          <a:prstGeom prst="rect">
            <a:avLst/>
          </a:prstGeom>
          <a:noFill/>
        </p:spPr>
        <p:txBody>
          <a:bodyPr wrap="square" rtlCol="0" anchor="t">
            <a:spAutoFit/>
          </a:bodyPr>
          <a:lstStyle/>
          <a:p>
            <a:pPr indent="342900">
              <a:lnSpc>
                <a:spcPct val="150000"/>
              </a:lnSpc>
            </a:pPr>
            <a:r>
              <a:rPr lang="zh-CN" altLang="en-US" dirty="0">
                <a:solidFill>
                  <a:schemeClr val="bg1"/>
                </a:solidFill>
                <a:sym typeface="+mn-ea"/>
              </a:rPr>
              <a:t>纳税人因</a:t>
            </a:r>
            <a:r>
              <a:rPr lang="zh-CN" altLang="en-US" dirty="0">
                <a:solidFill>
                  <a:srgbClr val="FFFF00"/>
                </a:solidFill>
                <a:sym typeface="+mn-ea"/>
              </a:rPr>
              <a:t>申报信息填写错误</a:t>
            </a:r>
            <a:r>
              <a:rPr lang="zh-CN" altLang="en-US" dirty="0">
                <a:solidFill>
                  <a:schemeClr val="bg1"/>
                </a:solidFill>
                <a:sym typeface="+mn-ea"/>
              </a:rPr>
              <a:t>造成年度汇算多退或少缴税款的，纳税人</a:t>
            </a:r>
            <a:r>
              <a:rPr lang="zh-CN" altLang="en-US" dirty="0">
                <a:solidFill>
                  <a:srgbClr val="FFFF00"/>
                </a:solidFill>
                <a:sym typeface="+mn-ea"/>
              </a:rPr>
              <a:t>主动或经税务机关提醒后及时改正</a:t>
            </a:r>
            <a:r>
              <a:rPr lang="zh-CN" altLang="en-US" dirty="0">
                <a:solidFill>
                  <a:schemeClr val="bg1"/>
                </a:solidFill>
                <a:sym typeface="+mn-ea"/>
              </a:rPr>
              <a:t>的，税务机关可以按照“首违不罚”原则免予处罚。</a:t>
            </a:r>
            <a:endParaRPr lang="zh-CN" altLang="en-US" dirty="0">
              <a:solidFill>
                <a:schemeClr val="bg1"/>
              </a:solidFill>
              <a:sym typeface="+mn-ea"/>
            </a:endParaRPr>
          </a:p>
        </p:txBody>
      </p:sp>
      <p:grpSp>
        <p:nvGrpSpPr>
          <p:cNvPr id="6" name="组合 5"/>
          <p:cNvGrpSpPr/>
          <p:nvPr/>
        </p:nvGrpSpPr>
        <p:grpSpPr>
          <a:xfrm>
            <a:off x="532210" y="1319284"/>
            <a:ext cx="5731319" cy="1793193"/>
            <a:chOff x="720100" y="840110"/>
            <a:chExt cx="7204720" cy="4423413"/>
          </a:xfrm>
        </p:grpSpPr>
        <p:sp>
          <p:nvSpPr>
            <p:cNvPr id="7" name="等腰三角形 6"/>
            <p:cNvSpPr/>
            <p:nvPr/>
          </p:nvSpPr>
          <p:spPr>
            <a:xfrm>
              <a:off x="6933565" y="4848225"/>
              <a:ext cx="546735" cy="41529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8" name="组合 7"/>
            <p:cNvGrpSpPr/>
            <p:nvPr/>
          </p:nvGrpSpPr>
          <p:grpSpPr>
            <a:xfrm>
              <a:off x="720100" y="840110"/>
              <a:ext cx="7204720" cy="4423413"/>
              <a:chOff x="5769913" y="3331993"/>
              <a:chExt cx="5824530" cy="2023648"/>
            </a:xfrm>
          </p:grpSpPr>
          <p:grpSp>
            <p:nvGrpSpPr>
              <p:cNvPr id="9" name="组合 8"/>
              <p:cNvGrpSpPr/>
              <p:nvPr/>
            </p:nvGrpSpPr>
            <p:grpSpPr>
              <a:xfrm>
                <a:off x="5769913" y="3331993"/>
                <a:ext cx="234827" cy="215710"/>
                <a:chOff x="5602710" y="3035129"/>
                <a:chExt cx="234827" cy="215710"/>
              </a:xfrm>
            </p:grpSpPr>
            <p:cxnSp>
              <p:nvCxnSpPr>
                <p:cNvPr id="15" name="直接连接符 14"/>
                <p:cNvCxnSpPr/>
                <p:nvPr/>
              </p:nvCxnSpPr>
              <p:spPr>
                <a:xfrm flipV="1">
                  <a:off x="5720123" y="3035129"/>
                  <a:ext cx="0" cy="215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602710" y="3142984"/>
                  <a:ext cx="2348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887326" y="3439849"/>
                <a:ext cx="5707117" cy="1915792"/>
                <a:chOff x="5887326" y="3439849"/>
                <a:chExt cx="5707117" cy="1915792"/>
              </a:xfrm>
            </p:grpSpPr>
            <p:cxnSp>
              <p:nvCxnSpPr>
                <p:cNvPr id="11" name="直接连接符 10"/>
                <p:cNvCxnSpPr/>
                <p:nvPr/>
              </p:nvCxnSpPr>
              <p:spPr>
                <a:xfrm>
                  <a:off x="6090780" y="3439849"/>
                  <a:ext cx="55036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87326" y="5355641"/>
                  <a:ext cx="5707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887326" y="3629413"/>
                  <a:ext cx="0" cy="17262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11594443" y="3439849"/>
                  <a:ext cx="0" cy="19157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7" name="内容占位符 4"/>
          <p:cNvSpPr txBox="1"/>
          <p:nvPr>
            <p:custDataLst>
              <p:tags r:id="rId3"/>
            </p:custDataLst>
          </p:nvPr>
        </p:nvSpPr>
        <p:spPr>
          <a:xfrm>
            <a:off x="506389" y="971275"/>
            <a:ext cx="2992807" cy="230832"/>
          </a:xfrm>
          <a:prstGeom prst="rect">
            <a:avLst/>
          </a:prstGeom>
          <a:noFill/>
        </p:spPr>
        <p:txBody>
          <a:bodyPr vert="horz" wrap="none" lIns="76200" tIns="0" rIns="61913" bIns="0" rtlCol="0" anchor="t">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buNone/>
            </a:pPr>
            <a:r>
              <a:rPr lang="zh-CN" altLang="en-US" sz="1500" b="1" spc="0" dirty="0">
                <a:solidFill>
                  <a:schemeClr val="bg1"/>
                </a:solidFill>
                <a:sym typeface="+mn-ea"/>
              </a:rPr>
              <a:t>5.增加“首违不罚”原则免予处罚</a:t>
            </a:r>
            <a:endParaRPr lang="zh-CN" altLang="en-US" sz="1500" b="1" spc="0" dirty="0">
              <a:solidFill>
                <a:schemeClr val="bg1"/>
              </a:solidFill>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 name="矩形 1"/>
          <p:cNvSpPr/>
          <p:nvPr>
            <p:custDataLst>
              <p:tags r:id="rId2"/>
            </p:custDataLst>
          </p:nvPr>
        </p:nvSpPr>
        <p:spPr>
          <a:xfrm>
            <a:off x="947500" y="3359299"/>
            <a:ext cx="4201001" cy="1177766"/>
          </a:xfrm>
          <a:prstGeom prst="rect">
            <a:avLst/>
          </a:prstGeom>
        </p:spPr>
        <p:txBody>
          <a:bodyPr vert="horz" wrap="square" lIns="76200" tIns="28575" rIns="57150" bIns="28575" rtlCol="0" anchor="ctr" anchorCtr="0">
            <a:noAutofit/>
            <a:scene3d>
              <a:camera prst="orthographicFront"/>
              <a:lightRig rig="threePt" dir="t"/>
            </a:scene3d>
          </a:bodyPr>
          <a:lstStyle/>
          <a:p>
            <a:pPr lvl="0" algn="ctr">
              <a:lnSpc>
                <a:spcPct val="150000"/>
              </a:lnSpc>
              <a:buClrTx/>
              <a:buSzTx/>
              <a:buFontTx/>
            </a:pPr>
            <a:r>
              <a:rPr lang="zh-CN" altLang="en-US" b="1" spc="150" dirty="0">
                <a:solidFill>
                  <a:srgbClr val="FFFF00"/>
                </a:solidFill>
                <a:latin typeface="+mj-lt"/>
                <a:ea typeface="+mj-ea"/>
                <a:cs typeface="+mj-cs"/>
                <a:sym typeface="+mn-ea"/>
              </a:rPr>
              <a:t>相邻两个年度的汇算情况相互关联，</a:t>
            </a:r>
            <a:endParaRPr lang="zh-CN" altLang="en-US" b="1" spc="150" dirty="0">
              <a:solidFill>
                <a:srgbClr val="FFFF00"/>
              </a:solidFill>
              <a:latin typeface="+mj-lt"/>
              <a:ea typeface="+mj-ea"/>
              <a:cs typeface="+mj-cs"/>
              <a:sym typeface="+mn-ea"/>
            </a:endParaRPr>
          </a:p>
          <a:p>
            <a:pPr lvl="0" algn="ctr">
              <a:lnSpc>
                <a:spcPct val="150000"/>
              </a:lnSpc>
              <a:buClrTx/>
              <a:buSzTx/>
              <a:buFontTx/>
            </a:pPr>
            <a:r>
              <a:rPr lang="zh-CN" altLang="en-US" b="1" spc="150" dirty="0">
                <a:solidFill>
                  <a:srgbClr val="FFFF00"/>
                </a:solidFill>
                <a:latin typeface="+mj-lt"/>
                <a:ea typeface="+mj-ea"/>
                <a:cs typeface="+mj-cs"/>
                <a:sym typeface="+mn-ea"/>
              </a:rPr>
              <a:t>上年度未按规定退补税，</a:t>
            </a:r>
            <a:endParaRPr lang="zh-CN" altLang="en-US" b="1" spc="150" dirty="0">
              <a:solidFill>
                <a:srgbClr val="FFFF00"/>
              </a:solidFill>
              <a:latin typeface="+mj-lt"/>
              <a:ea typeface="+mj-ea"/>
              <a:cs typeface="+mj-cs"/>
              <a:sym typeface="+mn-ea"/>
            </a:endParaRPr>
          </a:p>
          <a:p>
            <a:pPr lvl="0" algn="ctr">
              <a:lnSpc>
                <a:spcPct val="150000"/>
              </a:lnSpc>
              <a:buClrTx/>
              <a:buSzTx/>
              <a:buFontTx/>
            </a:pPr>
            <a:r>
              <a:rPr lang="zh-CN" altLang="en-US" b="1" spc="150" dirty="0">
                <a:solidFill>
                  <a:srgbClr val="FFFF00"/>
                </a:solidFill>
                <a:latin typeface="+mj-lt"/>
                <a:ea typeface="+mj-ea"/>
                <a:cs typeface="+mj-cs"/>
                <a:sym typeface="+mn-ea"/>
              </a:rPr>
              <a:t>本年度将无法办理汇算清缴</a:t>
            </a:r>
            <a:endParaRPr lang="zh-CN" altLang="en-US" b="1" spc="150" dirty="0">
              <a:solidFill>
                <a:srgbClr val="FFFF00"/>
              </a:solidFill>
              <a:latin typeface="+mj-lt"/>
              <a:ea typeface="+mj-ea"/>
              <a:cs typeface="+mj-cs"/>
              <a:sym typeface="+mn-ea"/>
            </a:endParaRPr>
          </a:p>
        </p:txBody>
      </p:sp>
      <p:sp>
        <p:nvSpPr>
          <p:cNvPr id="6" name="文本框 5"/>
          <p:cNvSpPr txBox="1"/>
          <p:nvPr/>
        </p:nvSpPr>
        <p:spPr>
          <a:xfrm>
            <a:off x="647742" y="1520133"/>
            <a:ext cx="5863590" cy="1477328"/>
          </a:xfrm>
          <a:prstGeom prst="rect">
            <a:avLst/>
          </a:prstGeom>
          <a:noFill/>
        </p:spPr>
        <p:txBody>
          <a:bodyPr wrap="square" rtlCol="0" anchor="t">
            <a:spAutoFit/>
          </a:bodyPr>
          <a:lstStyle/>
          <a:p>
            <a:pPr indent="342900">
              <a:lnSpc>
                <a:spcPct val="150000"/>
              </a:lnSpc>
            </a:pPr>
            <a:r>
              <a:rPr lang="zh-CN" altLang="en-US" sz="1500" dirty="0">
                <a:solidFill>
                  <a:schemeClr val="bg1"/>
                </a:solidFill>
                <a:sym typeface="+mn-ea"/>
              </a:rPr>
              <a:t>申请2020年度汇算退税的纳税人，如存在应当办理2019年度汇算补税但未办理，或者经税务机关通知2019年度汇算申报存在疑点但拒不更正或说明情况的，需在办理2019年度汇算申报补税、更正申报或者说明有关情况后依法申请退税。</a:t>
            </a:r>
            <a:endParaRPr lang="zh-CN" altLang="en-US" sz="1500" dirty="0">
              <a:solidFill>
                <a:schemeClr val="bg1"/>
              </a:solidFill>
              <a:sym typeface="+mn-ea"/>
            </a:endParaRPr>
          </a:p>
        </p:txBody>
      </p:sp>
      <p:sp>
        <p:nvSpPr>
          <p:cNvPr id="7" name="内容占位符 4"/>
          <p:cNvSpPr txBox="1"/>
          <p:nvPr>
            <p:custDataLst>
              <p:tags r:id="rId3"/>
            </p:custDataLst>
          </p:nvPr>
        </p:nvSpPr>
        <p:spPr>
          <a:xfrm>
            <a:off x="506389" y="971275"/>
            <a:ext cx="2268250" cy="230832"/>
          </a:xfrm>
          <a:prstGeom prst="rect">
            <a:avLst/>
          </a:prstGeom>
          <a:noFill/>
        </p:spPr>
        <p:txBody>
          <a:bodyPr vert="horz" wrap="none" lIns="76200" tIns="0" rIns="61913" bIns="0" rtlCol="0" anchor="t">
            <a:sp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buNone/>
            </a:pPr>
            <a:r>
              <a:rPr lang="en-US" altLang="zh-CN" sz="1500" b="1" spc="0" dirty="0">
                <a:solidFill>
                  <a:schemeClr val="bg1"/>
                </a:solidFill>
                <a:sym typeface="+mn-ea"/>
              </a:rPr>
              <a:t>6.</a:t>
            </a:r>
            <a:r>
              <a:rPr lang="zh-CN" altLang="en-US" sz="1500" b="1" spc="0" dirty="0">
                <a:solidFill>
                  <a:schemeClr val="bg1"/>
                </a:solidFill>
                <a:sym typeface="+mn-ea"/>
              </a:rPr>
              <a:t>与</a:t>
            </a:r>
            <a:r>
              <a:rPr lang="en-US" altLang="zh-CN" sz="1500" b="1" spc="0" dirty="0">
                <a:solidFill>
                  <a:schemeClr val="bg1"/>
                </a:solidFill>
                <a:sym typeface="+mn-ea"/>
              </a:rPr>
              <a:t>2019</a:t>
            </a:r>
            <a:r>
              <a:rPr lang="zh-CN" altLang="en-US" sz="1500" b="1" spc="0" dirty="0">
                <a:solidFill>
                  <a:schemeClr val="bg1"/>
                </a:solidFill>
                <a:sym typeface="+mn-ea"/>
              </a:rPr>
              <a:t>年度汇算相关联</a:t>
            </a:r>
            <a:endParaRPr lang="zh-CN" altLang="en-US" sz="1500" b="1" spc="0" dirty="0">
              <a:solidFill>
                <a:schemeClr val="bg1"/>
              </a:solidFill>
              <a:sym typeface="+mn-ea"/>
            </a:endParaRPr>
          </a:p>
        </p:txBody>
      </p:sp>
      <p:grpSp>
        <p:nvGrpSpPr>
          <p:cNvPr id="8" name="组合 7"/>
          <p:cNvGrpSpPr/>
          <p:nvPr/>
        </p:nvGrpSpPr>
        <p:grpSpPr>
          <a:xfrm>
            <a:off x="532209" y="1319284"/>
            <a:ext cx="5979123" cy="1756731"/>
            <a:chOff x="720100" y="840110"/>
            <a:chExt cx="7204720" cy="4423413"/>
          </a:xfrm>
        </p:grpSpPr>
        <p:sp>
          <p:nvSpPr>
            <p:cNvPr id="9" name="等腰三角形 8"/>
            <p:cNvSpPr/>
            <p:nvPr/>
          </p:nvSpPr>
          <p:spPr>
            <a:xfrm>
              <a:off x="6933565" y="4848225"/>
              <a:ext cx="546735" cy="41529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10" name="组合 9"/>
            <p:cNvGrpSpPr/>
            <p:nvPr/>
          </p:nvGrpSpPr>
          <p:grpSpPr>
            <a:xfrm>
              <a:off x="720100" y="840110"/>
              <a:ext cx="7204720" cy="4423413"/>
              <a:chOff x="5769913" y="3331993"/>
              <a:chExt cx="5824530" cy="2023648"/>
            </a:xfrm>
          </p:grpSpPr>
          <p:grpSp>
            <p:nvGrpSpPr>
              <p:cNvPr id="11" name="组合 10"/>
              <p:cNvGrpSpPr/>
              <p:nvPr/>
            </p:nvGrpSpPr>
            <p:grpSpPr>
              <a:xfrm>
                <a:off x="5769913" y="3331993"/>
                <a:ext cx="234827" cy="215710"/>
                <a:chOff x="5602710" y="3035129"/>
                <a:chExt cx="234827" cy="215710"/>
              </a:xfrm>
            </p:grpSpPr>
            <p:cxnSp>
              <p:nvCxnSpPr>
                <p:cNvPr id="17" name="直接连接符 16"/>
                <p:cNvCxnSpPr/>
                <p:nvPr/>
              </p:nvCxnSpPr>
              <p:spPr>
                <a:xfrm flipV="1">
                  <a:off x="5720123" y="3035129"/>
                  <a:ext cx="0" cy="215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602710" y="3142984"/>
                  <a:ext cx="2348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887326" y="3439849"/>
                <a:ext cx="5707117" cy="1915792"/>
                <a:chOff x="5887326" y="3439849"/>
                <a:chExt cx="5707117" cy="1915792"/>
              </a:xfrm>
            </p:grpSpPr>
            <p:cxnSp>
              <p:nvCxnSpPr>
                <p:cNvPr id="13" name="直接连接符 12"/>
                <p:cNvCxnSpPr/>
                <p:nvPr/>
              </p:nvCxnSpPr>
              <p:spPr>
                <a:xfrm>
                  <a:off x="6090780" y="3439849"/>
                  <a:ext cx="55036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887326" y="5355641"/>
                  <a:ext cx="5707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887326" y="3629413"/>
                  <a:ext cx="0" cy="17262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1594443" y="3439849"/>
                  <a:ext cx="0" cy="19157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txBox="1">
            <a:spLocks noGrp="1"/>
          </p:cNvSpPr>
          <p:nvPr>
            <p:ph sz="quarter" idx="4294967295"/>
            <p:custDataLst>
              <p:tags r:id="rId1"/>
            </p:custDataLst>
          </p:nvPr>
        </p:nvSpPr>
        <p:spPr>
          <a:xfrm>
            <a:off x="504263" y="971550"/>
            <a:ext cx="1883849" cy="323165"/>
          </a:xfrm>
          <a:prstGeom prst="rect">
            <a:avLst/>
          </a:prstGeom>
          <a:noFill/>
        </p:spPr>
        <p:txBody>
          <a:bodyPr wrap="none" rtlCol="0" anchor="t">
            <a:spAutoFit/>
          </a:bodyPr>
          <a:lstStyle/>
          <a:p>
            <a:pPr marL="0">
              <a:lnSpc>
                <a:spcPct val="100000"/>
              </a:lnSpc>
              <a:buNone/>
            </a:pPr>
            <a:r>
              <a:rPr lang="zh-CN" altLang="en-US" sz="1500" b="1">
                <a:solidFill>
                  <a:schemeClr val="bg1"/>
                </a:solidFill>
                <a:sym typeface="+mn-ea"/>
              </a:rPr>
              <a:t>7.预填服务范围增加</a:t>
            </a:r>
            <a:endParaRPr lang="zh-CN" altLang="en-US" sz="1500" b="1">
              <a:solidFill>
                <a:schemeClr val="bg1"/>
              </a:solidFill>
              <a:sym typeface="+mn-ea"/>
            </a:endParaRPr>
          </a:p>
        </p:txBody>
      </p:sp>
      <p:sp>
        <p:nvSpPr>
          <p:cNvPr id="4" name="标题 3"/>
          <p:cNvSpPr>
            <a:spLocks noGrp="1"/>
          </p:cNvSpPr>
          <p:nvPr>
            <p:ph type="title" idx="4294967295"/>
            <p:custDataLst>
              <p:tags r:id="rId2"/>
            </p:custDataLst>
          </p:nvPr>
        </p:nvSpPr>
        <p:spPr>
          <a:xfrm>
            <a:off x="502200" y="35640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6" name="组合 5"/>
          <p:cNvGrpSpPr/>
          <p:nvPr/>
        </p:nvGrpSpPr>
        <p:grpSpPr>
          <a:xfrm>
            <a:off x="688228" y="1401549"/>
            <a:ext cx="5862068" cy="2174255"/>
            <a:chOff x="917637" y="2030096"/>
            <a:chExt cx="7816090" cy="2015627"/>
          </a:xfrm>
        </p:grpSpPr>
        <p:sp>
          <p:nvSpPr>
            <p:cNvPr id="7" name="任意多边形 6"/>
            <p:cNvSpPr/>
            <p:nvPr/>
          </p:nvSpPr>
          <p:spPr>
            <a:xfrm>
              <a:off x="917637" y="2030096"/>
              <a:ext cx="3652378" cy="486459"/>
            </a:xfrm>
            <a:custGeom>
              <a:avLst/>
              <a:gdLst>
                <a:gd name="connsiteX0" fmla="*/ 0 w 3652378"/>
                <a:gd name="connsiteY0" fmla="*/ 0 h 845148"/>
                <a:gd name="connsiteX1" fmla="*/ 3652378 w 3652378"/>
                <a:gd name="connsiteY1" fmla="*/ 0 h 845148"/>
                <a:gd name="connsiteX2" fmla="*/ 3652378 w 3652378"/>
                <a:gd name="connsiteY2" fmla="*/ 845148 h 845148"/>
                <a:gd name="connsiteX3" fmla="*/ 0 w 3652378"/>
                <a:gd name="connsiteY3" fmla="*/ 845148 h 845148"/>
                <a:gd name="connsiteX4" fmla="*/ 0 w 3652378"/>
                <a:gd name="connsiteY4" fmla="*/ 0 h 84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378" h="845148">
                  <a:moveTo>
                    <a:pt x="0" y="0"/>
                  </a:moveTo>
                  <a:lnTo>
                    <a:pt x="3652378" y="0"/>
                  </a:lnTo>
                  <a:lnTo>
                    <a:pt x="3652378" y="845148"/>
                  </a:lnTo>
                  <a:lnTo>
                    <a:pt x="0" y="845148"/>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algn="ctr" defTabSz="666750">
                <a:lnSpc>
                  <a:spcPct val="150000"/>
                </a:lnSpc>
                <a:spcAft>
                  <a:spcPct val="35000"/>
                </a:spcAft>
              </a:pPr>
              <a:r>
                <a:rPr lang="en-US" altLang="zh-CN" sz="1500">
                  <a:latin typeface="+mj-ea"/>
                  <a:ea typeface="+mj-ea"/>
                  <a:cs typeface="+mj-ea"/>
                </a:rPr>
                <a:t>2019</a:t>
              </a:r>
              <a:r>
                <a:rPr lang="zh-CN" altLang="zh-CN" sz="1500" dirty="0">
                  <a:latin typeface="+mj-ea"/>
                  <a:ea typeface="+mj-ea"/>
                  <a:cs typeface="+mj-ea"/>
                </a:rPr>
                <a:t>年</a:t>
              </a:r>
              <a:endParaRPr lang="zh-CN" altLang="zh-CN" sz="1500" dirty="0">
                <a:latin typeface="+mj-ea"/>
                <a:ea typeface="+mj-ea"/>
                <a:cs typeface="+mj-ea"/>
              </a:endParaRPr>
            </a:p>
          </p:txBody>
        </p:sp>
        <p:sp>
          <p:nvSpPr>
            <p:cNvPr id="8" name="任意多边形 7"/>
            <p:cNvSpPr/>
            <p:nvPr/>
          </p:nvSpPr>
          <p:spPr>
            <a:xfrm>
              <a:off x="917637" y="2538657"/>
              <a:ext cx="3652378" cy="1507066"/>
            </a:xfrm>
            <a:custGeom>
              <a:avLst/>
              <a:gdLst>
                <a:gd name="connsiteX0" fmla="*/ 0 w 3652378"/>
                <a:gd name="connsiteY0" fmla="*/ 0 h 1352269"/>
                <a:gd name="connsiteX1" fmla="*/ 3652378 w 3652378"/>
                <a:gd name="connsiteY1" fmla="*/ 0 h 1352269"/>
                <a:gd name="connsiteX2" fmla="*/ 3652378 w 3652378"/>
                <a:gd name="connsiteY2" fmla="*/ 1352269 h 1352269"/>
                <a:gd name="connsiteX3" fmla="*/ 0 w 3652378"/>
                <a:gd name="connsiteY3" fmla="*/ 1352269 h 1352269"/>
                <a:gd name="connsiteX4" fmla="*/ 0 w 3652378"/>
                <a:gd name="connsiteY4" fmla="*/ 0 h 135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378" h="1352269">
                  <a:moveTo>
                    <a:pt x="0" y="0"/>
                  </a:moveTo>
                  <a:lnTo>
                    <a:pt x="3652378" y="0"/>
                  </a:lnTo>
                  <a:lnTo>
                    <a:pt x="3652378" y="1352269"/>
                  </a:lnTo>
                  <a:lnTo>
                    <a:pt x="0" y="1352269"/>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71450" lvl="1" indent="-171450" defTabSz="666750">
                <a:lnSpc>
                  <a:spcPct val="150000"/>
                </a:lnSpc>
                <a:spcAft>
                  <a:spcPct val="15000"/>
                </a:spcAft>
                <a:buChar char="•"/>
              </a:pPr>
              <a:r>
                <a:rPr lang="zh-CN" altLang="en-US" sz="1500" dirty="0">
                  <a:latin typeface="+mj-ea"/>
                  <a:ea typeface="+mj-ea"/>
                </a:rPr>
                <a:t>工资薪金所得</a:t>
              </a:r>
              <a:endParaRPr lang="zh-CN" altLang="en-US" sz="1500" dirty="0">
                <a:latin typeface="+mj-ea"/>
                <a:ea typeface="+mj-ea"/>
              </a:endParaRPr>
            </a:p>
            <a:p>
              <a:pPr marL="171450" lvl="1" indent="-171450" defTabSz="666750">
                <a:lnSpc>
                  <a:spcPct val="150000"/>
                </a:lnSpc>
                <a:spcAft>
                  <a:spcPct val="15000"/>
                </a:spcAft>
                <a:buChar char="•"/>
              </a:pPr>
              <a:r>
                <a:rPr lang="zh-CN" altLang="en-US" sz="1500" dirty="0">
                  <a:latin typeface="+mj-ea"/>
                  <a:ea typeface="+mj-ea"/>
                  <a:sym typeface="+mn-ea"/>
                </a:rPr>
                <a:t>劳务报酬所得（保险经纪人、证券经纪人）</a:t>
              </a:r>
              <a:endParaRPr lang="zh-CN" altLang="en-US" sz="1500" dirty="0">
                <a:latin typeface="+mj-ea"/>
                <a:ea typeface="+mj-ea"/>
              </a:endParaRPr>
            </a:p>
          </p:txBody>
        </p:sp>
        <p:sp>
          <p:nvSpPr>
            <p:cNvPr id="9" name="任意多边形 8"/>
            <p:cNvSpPr/>
            <p:nvPr/>
          </p:nvSpPr>
          <p:spPr>
            <a:xfrm>
              <a:off x="5081349" y="2030096"/>
              <a:ext cx="3652378" cy="486459"/>
            </a:xfrm>
            <a:custGeom>
              <a:avLst/>
              <a:gdLst>
                <a:gd name="connsiteX0" fmla="*/ 0 w 3652378"/>
                <a:gd name="connsiteY0" fmla="*/ 0 h 845148"/>
                <a:gd name="connsiteX1" fmla="*/ 3652378 w 3652378"/>
                <a:gd name="connsiteY1" fmla="*/ 0 h 845148"/>
                <a:gd name="connsiteX2" fmla="*/ 3652378 w 3652378"/>
                <a:gd name="connsiteY2" fmla="*/ 845148 h 845148"/>
                <a:gd name="connsiteX3" fmla="*/ 0 w 3652378"/>
                <a:gd name="connsiteY3" fmla="*/ 845148 h 845148"/>
                <a:gd name="connsiteX4" fmla="*/ 0 w 3652378"/>
                <a:gd name="connsiteY4" fmla="*/ 0 h 84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378" h="845148">
                  <a:moveTo>
                    <a:pt x="0" y="0"/>
                  </a:moveTo>
                  <a:lnTo>
                    <a:pt x="3652378" y="0"/>
                  </a:lnTo>
                  <a:lnTo>
                    <a:pt x="3652378" y="845148"/>
                  </a:lnTo>
                  <a:lnTo>
                    <a:pt x="0" y="845148"/>
                  </a:lnTo>
                  <a:lnTo>
                    <a:pt x="0"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algn="ctr" defTabSz="666750">
                <a:lnSpc>
                  <a:spcPct val="150000"/>
                </a:lnSpc>
                <a:spcAft>
                  <a:spcPct val="35000"/>
                </a:spcAft>
              </a:pPr>
              <a:r>
                <a:rPr lang="en-US" altLang="zh-CN" sz="1500">
                  <a:latin typeface="+mj-ea"/>
                  <a:ea typeface="+mj-ea"/>
                  <a:cs typeface="+mj-ea"/>
                </a:rPr>
                <a:t>2020</a:t>
              </a:r>
              <a:r>
                <a:rPr lang="zh-CN" altLang="en-US" sz="1500">
                  <a:latin typeface="+mj-ea"/>
                  <a:ea typeface="+mj-ea"/>
                  <a:cs typeface="+mj-ea"/>
                </a:rPr>
                <a:t>年</a:t>
              </a:r>
              <a:endParaRPr lang="zh-CN" altLang="en-US" sz="1500">
                <a:latin typeface="+mj-ea"/>
                <a:ea typeface="+mj-ea"/>
                <a:cs typeface="+mj-ea"/>
              </a:endParaRPr>
            </a:p>
          </p:txBody>
        </p:sp>
        <p:sp>
          <p:nvSpPr>
            <p:cNvPr id="10" name="任意多边形 9"/>
            <p:cNvSpPr/>
            <p:nvPr/>
          </p:nvSpPr>
          <p:spPr>
            <a:xfrm>
              <a:off x="5081349" y="2538657"/>
              <a:ext cx="3652378" cy="1507066"/>
            </a:xfrm>
            <a:custGeom>
              <a:avLst/>
              <a:gdLst>
                <a:gd name="connsiteX0" fmla="*/ 0 w 3652378"/>
                <a:gd name="connsiteY0" fmla="*/ 0 h 1352269"/>
                <a:gd name="connsiteX1" fmla="*/ 3652378 w 3652378"/>
                <a:gd name="connsiteY1" fmla="*/ 0 h 1352269"/>
                <a:gd name="connsiteX2" fmla="*/ 3652378 w 3652378"/>
                <a:gd name="connsiteY2" fmla="*/ 1352269 h 1352269"/>
                <a:gd name="connsiteX3" fmla="*/ 0 w 3652378"/>
                <a:gd name="connsiteY3" fmla="*/ 1352269 h 1352269"/>
                <a:gd name="connsiteX4" fmla="*/ 0 w 3652378"/>
                <a:gd name="connsiteY4" fmla="*/ 0 h 135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378" h="1352269">
                  <a:moveTo>
                    <a:pt x="0" y="0"/>
                  </a:moveTo>
                  <a:lnTo>
                    <a:pt x="3652378" y="0"/>
                  </a:lnTo>
                  <a:lnTo>
                    <a:pt x="3652378" y="1352269"/>
                  </a:lnTo>
                  <a:lnTo>
                    <a:pt x="0" y="1352269"/>
                  </a:lnTo>
                  <a:lnTo>
                    <a:pt x="0" y="0"/>
                  </a:ln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71450" lvl="1" indent="-171450" defTabSz="666750">
                <a:lnSpc>
                  <a:spcPct val="150000"/>
                </a:lnSpc>
                <a:spcAft>
                  <a:spcPct val="15000"/>
                </a:spcAft>
                <a:buChar char="•"/>
              </a:pPr>
              <a:r>
                <a:rPr lang="zh-CN" altLang="en-US" sz="1500" b="1" dirty="0">
                  <a:latin typeface="+mj-ea"/>
                  <a:ea typeface="+mj-ea"/>
                  <a:sym typeface="+mn-ea"/>
                </a:rPr>
                <a:t>工资薪金</a:t>
              </a:r>
              <a:endParaRPr lang="zh-CN" altLang="en-US" sz="1500" b="1" dirty="0">
                <a:latin typeface="+mj-ea"/>
                <a:ea typeface="+mj-ea"/>
                <a:sym typeface="+mn-ea"/>
              </a:endParaRPr>
            </a:p>
            <a:p>
              <a:pPr marL="171450" lvl="1" indent="-171450" defTabSz="666750">
                <a:lnSpc>
                  <a:spcPct val="150000"/>
                </a:lnSpc>
                <a:spcAft>
                  <a:spcPct val="15000"/>
                </a:spcAft>
                <a:buChar char="•"/>
              </a:pPr>
              <a:r>
                <a:rPr lang="zh-CN" altLang="en-US" sz="1500" b="1" dirty="0">
                  <a:latin typeface="+mj-ea"/>
                  <a:ea typeface="+mj-ea"/>
                  <a:sym typeface="+mn-ea"/>
                </a:rPr>
                <a:t>所有劳务报酬</a:t>
              </a:r>
              <a:endParaRPr lang="zh-CN" altLang="en-US" sz="1500" b="1" dirty="0">
                <a:latin typeface="+mj-ea"/>
                <a:ea typeface="+mj-ea"/>
                <a:sym typeface="+mn-ea"/>
              </a:endParaRPr>
            </a:p>
            <a:p>
              <a:pPr marL="171450" lvl="1" indent="-171450" defTabSz="666750">
                <a:lnSpc>
                  <a:spcPct val="150000"/>
                </a:lnSpc>
                <a:spcAft>
                  <a:spcPct val="15000"/>
                </a:spcAft>
                <a:buChar char="•"/>
              </a:pPr>
              <a:r>
                <a:rPr lang="zh-CN" altLang="en-US" sz="1500" b="1" dirty="0">
                  <a:latin typeface="+mj-ea"/>
                  <a:ea typeface="+mj-ea"/>
                  <a:sym typeface="+mn-ea"/>
                </a:rPr>
                <a:t>稿酬所得</a:t>
              </a:r>
              <a:endParaRPr lang="zh-CN" altLang="en-US" sz="1500" b="1" dirty="0">
                <a:latin typeface="+mj-ea"/>
                <a:ea typeface="+mj-ea"/>
                <a:sym typeface="+mn-ea"/>
              </a:endParaRPr>
            </a:p>
            <a:p>
              <a:pPr marL="171450" lvl="1" indent="-171450" defTabSz="666750">
                <a:lnSpc>
                  <a:spcPct val="150000"/>
                </a:lnSpc>
                <a:spcAft>
                  <a:spcPct val="15000"/>
                </a:spcAft>
                <a:buChar char="•"/>
              </a:pPr>
              <a:r>
                <a:rPr lang="zh-CN" altLang="en-US" sz="1500" b="1" dirty="0">
                  <a:latin typeface="+mj-ea"/>
                  <a:ea typeface="+mj-ea"/>
                  <a:sym typeface="+mn-ea"/>
                </a:rPr>
                <a:t>特许权使用费</a:t>
              </a:r>
              <a:endParaRPr lang="zh-CN" altLang="en-US" sz="1500" b="1" dirty="0">
                <a:latin typeface="+mj-ea"/>
                <a:ea typeface="+mj-ea"/>
                <a:sym typeface="+mn-ea"/>
              </a:endParaRPr>
            </a:p>
          </p:txBody>
        </p:sp>
      </p:grpSp>
      <p:sp>
        <p:nvSpPr>
          <p:cNvPr id="3" name="文本框 2"/>
          <p:cNvSpPr txBox="1"/>
          <p:nvPr>
            <p:custDataLst>
              <p:tags r:id="rId3"/>
            </p:custDataLst>
          </p:nvPr>
        </p:nvSpPr>
        <p:spPr>
          <a:xfrm>
            <a:off x="688228" y="3691863"/>
            <a:ext cx="5862068" cy="1292662"/>
          </a:xfrm>
          <a:prstGeom prst="rect">
            <a:avLst/>
          </a:prstGeom>
          <a:noFill/>
        </p:spPr>
        <p:txBody>
          <a:bodyPr wrap="square" rtlCol="0" anchor="t">
            <a:spAutoFit/>
          </a:bodyPr>
          <a:lstStyle/>
          <a:p>
            <a:pPr indent="342900" fontAlgn="auto">
              <a:lnSpc>
                <a:spcPct val="130000"/>
              </a:lnSpc>
            </a:pPr>
            <a:r>
              <a:rPr lang="zh-CN" altLang="en-US" sz="1500" dirty="0">
                <a:solidFill>
                  <a:schemeClr val="bg1"/>
                </a:solidFill>
                <a:sym typeface="+mn-ea"/>
              </a:rPr>
              <a:t>年度汇算开始后，税务机关将通过网上税务局，根据一定规则为纳税人提供申报表预填服务，如果纳税人对预填的收入、已预缴税款等结果没有异议，系统就会自动计算出应补或应退税款，纳税人就可以知道自己是否需要办理年度汇算了。</a:t>
            </a:r>
            <a:endParaRPr lang="zh-CN" altLang="en-US" sz="1500" dirty="0">
              <a:solidFill>
                <a:schemeClr val="bg1"/>
              </a:solidFill>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txBox="1">
            <a:spLocks noGrp="1"/>
          </p:cNvSpPr>
          <p:nvPr>
            <p:ph sz="quarter" idx="4294967295"/>
            <p:custDataLst>
              <p:tags r:id="rId1"/>
            </p:custDataLst>
          </p:nvPr>
        </p:nvSpPr>
        <p:spPr>
          <a:xfrm>
            <a:off x="574860" y="1364456"/>
            <a:ext cx="2888456" cy="784830"/>
          </a:xfrm>
          <a:prstGeom prst="rect">
            <a:avLst/>
          </a:prstGeom>
          <a:noFill/>
        </p:spPr>
        <p:txBody>
          <a:bodyPr wrap="square" rtlCol="0" anchor="t">
            <a:spAutoFit/>
          </a:bodyPr>
          <a:lstStyle/>
          <a:p>
            <a:pPr marL="0">
              <a:lnSpc>
                <a:spcPct val="150000"/>
              </a:lnSpc>
              <a:buNone/>
            </a:pPr>
            <a:r>
              <a:rPr lang="zh-CN" altLang="en-US" sz="1500" b="1" dirty="0">
                <a:solidFill>
                  <a:schemeClr val="bg1"/>
                </a:solidFill>
                <a:sym typeface="+mn-ea"/>
              </a:rPr>
              <a:t>8.邮寄申报并补税的纳税人可以及时关注申报进度并缴纳税款</a:t>
            </a:r>
            <a:endParaRPr lang="zh-CN" altLang="en-US" sz="1500" b="1" dirty="0">
              <a:solidFill>
                <a:schemeClr val="bg1"/>
              </a:solidFill>
              <a:sym typeface="+mn-ea"/>
            </a:endParaRPr>
          </a:p>
        </p:txBody>
      </p:sp>
      <p:sp>
        <p:nvSpPr>
          <p:cNvPr id="4" name="标题 3"/>
          <p:cNvSpPr>
            <a:spLocks noGrp="1"/>
          </p:cNvSpPr>
          <p:nvPr>
            <p:ph type="title" idx="4294967295"/>
            <p:custDataLst>
              <p:tags r:id="rId2"/>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文本框 2"/>
          <p:cNvSpPr txBox="1"/>
          <p:nvPr/>
        </p:nvSpPr>
        <p:spPr>
          <a:xfrm>
            <a:off x="754575" y="2327910"/>
            <a:ext cx="2887504" cy="1823576"/>
          </a:xfrm>
          <a:prstGeom prst="rect">
            <a:avLst/>
          </a:prstGeom>
          <a:noFill/>
        </p:spPr>
        <p:txBody>
          <a:bodyPr wrap="square" rtlCol="0" anchor="t">
            <a:spAutoFit/>
          </a:bodyPr>
          <a:lstStyle/>
          <a:p>
            <a:pPr indent="342900">
              <a:lnSpc>
                <a:spcPct val="150000"/>
              </a:lnSpc>
            </a:pPr>
            <a:r>
              <a:rPr lang="zh-CN" altLang="en-US" sz="1500">
                <a:solidFill>
                  <a:schemeClr val="bg1"/>
                </a:solidFill>
                <a:sym typeface="+mn-ea"/>
              </a:rPr>
              <a:t>邮寄申报并补税的纳税人，需要通过网上税务局或者主管税务机关（办税服务厅）及时关注申报进度并缴纳税款。</a:t>
            </a:r>
            <a:endParaRPr lang="zh-CN" altLang="en-US" sz="1500">
              <a:solidFill>
                <a:schemeClr val="bg1"/>
              </a:solidFill>
              <a:sym typeface="+mn-ea"/>
            </a:endParaRPr>
          </a:p>
          <a:p>
            <a:pPr indent="342900">
              <a:lnSpc>
                <a:spcPct val="150000"/>
              </a:lnSpc>
            </a:pPr>
            <a:r>
              <a:rPr lang="zh-CN" altLang="en-US" sz="1500">
                <a:solidFill>
                  <a:schemeClr val="bg1"/>
                </a:solidFill>
                <a:sym typeface="+mn-ea"/>
              </a:rPr>
              <a:t> </a:t>
            </a:r>
            <a:endParaRPr lang="zh-CN" altLang="en-US" sz="1500">
              <a:solidFill>
                <a:schemeClr val="bg1"/>
              </a:solidFill>
              <a:sym typeface="+mn-ea"/>
            </a:endParaRPr>
          </a:p>
        </p:txBody>
      </p:sp>
      <p:sp>
        <p:nvSpPr>
          <p:cNvPr id="6" name="文本框 5"/>
          <p:cNvSpPr txBox="1"/>
          <p:nvPr/>
        </p:nvSpPr>
        <p:spPr>
          <a:xfrm>
            <a:off x="3996691" y="2433638"/>
            <a:ext cx="2602706" cy="1477328"/>
          </a:xfrm>
          <a:prstGeom prst="rect">
            <a:avLst/>
          </a:prstGeom>
          <a:noFill/>
        </p:spPr>
        <p:txBody>
          <a:bodyPr wrap="square" rtlCol="0" anchor="t">
            <a:spAutoFit/>
          </a:bodyPr>
          <a:lstStyle/>
          <a:p>
            <a:pPr indent="342900">
              <a:lnSpc>
                <a:spcPct val="150000"/>
              </a:lnSpc>
            </a:pPr>
            <a:r>
              <a:rPr lang="zh-CN" altLang="en-US" sz="1500" dirty="0">
                <a:solidFill>
                  <a:schemeClr val="bg1"/>
                </a:solidFill>
                <a:sym typeface="+mn-ea"/>
              </a:rPr>
              <a:t>提升纳税人境外所得申报的便利性，将开放网上税务局（网页端）境外所得申报功能。</a:t>
            </a:r>
            <a:endParaRPr lang="zh-CN" altLang="en-US" sz="1500" dirty="0">
              <a:solidFill>
                <a:schemeClr val="bg1"/>
              </a:solidFill>
              <a:sym typeface="+mn-ea"/>
            </a:endParaRPr>
          </a:p>
        </p:txBody>
      </p:sp>
      <p:sp>
        <p:nvSpPr>
          <p:cNvPr id="7" name="文本框 6"/>
          <p:cNvSpPr txBox="1"/>
          <p:nvPr/>
        </p:nvSpPr>
        <p:spPr>
          <a:xfrm>
            <a:off x="4140042" y="1364457"/>
            <a:ext cx="2458879" cy="692497"/>
          </a:xfrm>
          <a:prstGeom prst="rect">
            <a:avLst/>
          </a:prstGeom>
          <a:noFill/>
        </p:spPr>
        <p:txBody>
          <a:bodyPr vert="horz" wrap="square" lIns="76200" tIns="0" rIns="61913" bIns="0" rtlCol="0" anchor="t">
            <a:spAutoFit/>
          </a:bodyPr>
          <a:lstStyle/>
          <a:p>
            <a:pPr indent="-171450">
              <a:lnSpc>
                <a:spcPct val="150000"/>
              </a:lnSpc>
              <a:spcBef>
                <a:spcPts val="0"/>
              </a:spcBef>
              <a:spcAft>
                <a:spcPts val="750"/>
              </a:spcAft>
            </a:pPr>
            <a:r>
              <a:rPr lang="zh-CN" altLang="en-US" sz="1500" b="1" dirty="0">
                <a:solidFill>
                  <a:schemeClr val="bg1"/>
                </a:solidFill>
                <a:sym typeface="+mn-ea"/>
              </a:rPr>
              <a:t>9.开放网上税务局（网页端）境外所得申报功能</a:t>
            </a:r>
            <a:endParaRPr lang="zh-CN" altLang="en-US" sz="1500" b="1" dirty="0">
              <a:solidFill>
                <a:schemeClr val="bg1"/>
              </a:solidFill>
              <a:sym typeface="+mn-ea"/>
            </a:endParaRPr>
          </a:p>
        </p:txBody>
      </p:sp>
      <p:cxnSp>
        <p:nvCxnSpPr>
          <p:cNvPr id="8" name="直接连接符 7"/>
          <p:cNvCxnSpPr/>
          <p:nvPr/>
        </p:nvCxnSpPr>
        <p:spPr>
          <a:xfrm>
            <a:off x="3840956" y="1307783"/>
            <a:ext cx="0" cy="292036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idx="4294967295"/>
            <p:custDataLst>
              <p:tags r:id="rId1"/>
            </p:custDataLst>
          </p:nvPr>
        </p:nvSpPr>
        <p:spPr>
          <a:xfrm>
            <a:off x="504195" y="930184"/>
            <a:ext cx="2992041" cy="279307"/>
          </a:xfrm>
          <a:prstGeom prst="rect">
            <a:avLst/>
          </a:prstGeom>
          <a:noFill/>
        </p:spPr>
        <p:txBody>
          <a:bodyPr wrap="square" rtlCol="0" anchor="t">
            <a:spAutoFit/>
          </a:bodyPr>
          <a:lstStyle/>
          <a:p>
            <a:pPr lvl="0" algn="l">
              <a:buClrTx/>
              <a:buSzTx/>
              <a:buFontTx/>
            </a:pPr>
            <a:r>
              <a:rPr lang="zh-CN" altLang="en-US" sz="1350" dirty="0">
                <a:solidFill>
                  <a:schemeClr val="bg1"/>
                </a:solidFill>
                <a:latin typeface="+mn-lt"/>
                <a:ea typeface="+mn-ea"/>
                <a:cs typeface="+mn-cs"/>
                <a:sym typeface="+mn-ea"/>
              </a:rPr>
              <a:t>综合所得年度汇算的申报功能优化</a:t>
            </a:r>
            <a:endParaRPr lang="zh-CN" altLang="en-US" sz="1350" dirty="0">
              <a:solidFill>
                <a:schemeClr val="bg1"/>
              </a:solidFill>
              <a:latin typeface="+mn-lt"/>
              <a:ea typeface="+mn-ea"/>
              <a:cs typeface="+mn-cs"/>
              <a:sym typeface="+mn-ea"/>
            </a:endParaRPr>
          </a:p>
        </p:txBody>
      </p:sp>
      <p:sp>
        <p:nvSpPr>
          <p:cNvPr id="40" name="矩形3"/>
          <p:cNvSpPr/>
          <p:nvPr>
            <p:custDataLst>
              <p:tags r:id="rId2"/>
            </p:custDataLst>
          </p:nvPr>
        </p:nvSpPr>
        <p:spPr>
          <a:xfrm>
            <a:off x="1405414" y="1652672"/>
            <a:ext cx="5285899" cy="6762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rgbClr val="FFFF00"/>
            </a:solidFill>
            <a:beve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67500" tIns="35100" rIns="67500" bIns="35100" numCol="1" spcCol="0" rtlCol="0" fromWordArt="0" anchor="b" anchorCtr="0" forceAA="0" compatLnSpc="1"/>
          <a:lstStyle/>
          <a:p>
            <a:pPr>
              <a:lnSpc>
                <a:spcPct val="120000"/>
              </a:lnSpc>
            </a:pPr>
            <a:r>
              <a:rPr lang="zh-CN" altLang="en-US" sz="1200" b="1" dirty="0">
                <a:solidFill>
                  <a:srgbClr val="FFFF00"/>
                </a:solidFill>
                <a:sym typeface="+mn-ea"/>
              </a:rPr>
              <a:t>增加和优化了申报过程中的提示提醒</a:t>
            </a:r>
            <a:endParaRPr lang="zh-CN" altLang="en-US" sz="1200" b="1" dirty="0">
              <a:solidFill>
                <a:srgbClr val="FFFF00"/>
              </a:solidFill>
              <a:sym typeface="+mn-ea"/>
            </a:endParaRPr>
          </a:p>
          <a:p>
            <a:pPr>
              <a:lnSpc>
                <a:spcPct val="120000"/>
              </a:lnSpc>
            </a:pPr>
            <a:r>
              <a:rPr lang="zh-CN" altLang="en-US" sz="1200" b="1" dirty="0">
                <a:solidFill>
                  <a:schemeClr val="bg1"/>
                </a:solidFill>
                <a:sym typeface="+mn-ea"/>
              </a:rPr>
              <a:t>在全面梳理纳税人申报易错易漏点的基础上，引导纳税人准确填报。比如，对于在经营所得和综合所得中重复扣除6万元减除费用的纳税人，将提醒其更正经营所得申报，在综合所得中依法准确享受扣除。</a:t>
            </a:r>
            <a:endParaRPr lang="zh-CN" altLang="en-US" sz="1200" b="1" spc="113" dirty="0">
              <a:solidFill>
                <a:schemeClr val="bg1"/>
              </a:solidFill>
              <a:latin typeface="Arial" panose="020B0604020202020204" pitchFamily="34" charset="0"/>
              <a:ea typeface="微软雅黑" panose="020B0503020204020204" pitchFamily="34" charset="-122"/>
              <a:sym typeface="+mn-ea"/>
            </a:endParaRPr>
          </a:p>
        </p:txBody>
      </p:sp>
      <p:sp>
        <p:nvSpPr>
          <p:cNvPr id="44" name="任意多边形 43"/>
          <p:cNvSpPr/>
          <p:nvPr>
            <p:custDataLst>
              <p:tags r:id="rId3"/>
            </p:custDataLst>
          </p:nvPr>
        </p:nvSpPr>
        <p:spPr>
          <a:xfrm rot="19743805">
            <a:off x="1062622" y="2942911"/>
            <a:ext cx="199123" cy="64560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FFFF00"/>
          </a:solidFill>
          <a:ln>
            <a:noFill/>
          </a:ln>
        </p:spPr>
        <p:style>
          <a:lnRef idx="2">
            <a:srgbClr val="1D6DC2">
              <a:shade val="50000"/>
            </a:srgbClr>
          </a:lnRef>
          <a:fillRef idx="1">
            <a:srgbClr val="1D6DC2"/>
          </a:fillRef>
          <a:effectRef idx="0">
            <a:srgbClr val="1D6DC2"/>
          </a:effectRef>
          <a:fontRef idx="minor">
            <a:srgbClr val="FFFFFF"/>
          </a:fontRef>
        </p:style>
        <p:txBody>
          <a:bodyPr lIns="67500" tIns="35100" rIns="67500" bIns="35100"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矩形2"/>
          <p:cNvSpPr/>
          <p:nvPr>
            <p:custDataLst>
              <p:tags r:id="rId4"/>
            </p:custDataLst>
          </p:nvPr>
        </p:nvSpPr>
        <p:spPr>
          <a:xfrm>
            <a:off x="1405414" y="2804160"/>
            <a:ext cx="5285899" cy="6762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rgbClr val="FFFF00"/>
            </a:solidFill>
            <a:beve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67500" tIns="35100" rIns="67500" bIns="35100" numCol="1" spcCol="0" rtlCol="0" fromWordArt="0" anchor="b" anchorCtr="0" forceAA="0" compatLnSpc="1"/>
          <a:lstStyle/>
          <a:p>
            <a:pPr>
              <a:lnSpc>
                <a:spcPct val="120000"/>
              </a:lnSpc>
            </a:pPr>
            <a:r>
              <a:rPr lang="zh-CN" altLang="en-US" sz="1400" b="1" dirty="0">
                <a:solidFill>
                  <a:srgbClr val="FFFF00"/>
                </a:solidFill>
                <a:sym typeface="+mn-ea"/>
              </a:rPr>
              <a:t>手机个人所得税app中关闭了“删除”功能</a:t>
            </a:r>
            <a:endParaRPr lang="zh-CN" altLang="en-US" sz="1400" b="1" dirty="0">
              <a:solidFill>
                <a:srgbClr val="FFFF00"/>
              </a:solidFill>
              <a:sym typeface="+mn-ea"/>
            </a:endParaRPr>
          </a:p>
          <a:p>
            <a:pPr>
              <a:lnSpc>
                <a:spcPct val="120000"/>
              </a:lnSpc>
            </a:pPr>
            <a:r>
              <a:rPr lang="zh-CN" altLang="en-US" sz="1400" b="1" dirty="0">
                <a:solidFill>
                  <a:schemeClr val="bg1"/>
                </a:solidFill>
                <a:sym typeface="+mn-ea"/>
              </a:rPr>
              <a:t>防止误操作删除已有的年度扣缴记录造成申报错误，如果纳税人对已申报记录存在疑问，可以通过异议申诉的方式解决</a:t>
            </a:r>
            <a:endParaRPr lang="zh-CN" altLang="en-US" sz="1400" b="1" spc="113" dirty="0">
              <a:solidFill>
                <a:schemeClr val="bg1"/>
              </a:solidFill>
              <a:latin typeface="Arial" panose="020B0604020202020204" pitchFamily="34" charset="0"/>
              <a:ea typeface="微软雅黑" panose="020B0503020204020204" pitchFamily="34" charset="-122"/>
              <a:sym typeface="+mn-ea"/>
            </a:endParaRPr>
          </a:p>
        </p:txBody>
      </p:sp>
      <p:sp>
        <p:nvSpPr>
          <p:cNvPr id="47" name="任意多边形 46"/>
          <p:cNvSpPr/>
          <p:nvPr>
            <p:custDataLst>
              <p:tags r:id="rId5"/>
            </p:custDataLst>
          </p:nvPr>
        </p:nvSpPr>
        <p:spPr>
          <a:xfrm rot="19743805">
            <a:off x="1062622" y="3869425"/>
            <a:ext cx="199123" cy="64560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FFFF00"/>
          </a:solidFill>
          <a:ln>
            <a:noFill/>
          </a:ln>
        </p:spPr>
        <p:style>
          <a:lnRef idx="2">
            <a:srgbClr val="1D6DC2">
              <a:shade val="50000"/>
            </a:srgbClr>
          </a:lnRef>
          <a:fillRef idx="1">
            <a:srgbClr val="1D6DC2"/>
          </a:fillRef>
          <a:effectRef idx="0">
            <a:srgbClr val="1D6DC2"/>
          </a:effectRef>
          <a:fontRef idx="minor">
            <a:srgbClr val="FFFFFF"/>
          </a:fontRef>
        </p:style>
        <p:txBody>
          <a:bodyPr lIns="67500" tIns="35100" rIns="67500" bIns="35100"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矩形1"/>
          <p:cNvSpPr/>
          <p:nvPr>
            <p:custDataLst>
              <p:tags r:id="rId6"/>
            </p:custDataLst>
          </p:nvPr>
        </p:nvSpPr>
        <p:spPr>
          <a:xfrm>
            <a:off x="1405414" y="3730943"/>
            <a:ext cx="5285423" cy="67627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9050" cap="sq">
            <a:solidFill>
              <a:srgbClr val="FFFF00"/>
            </a:solidFill>
            <a:beve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67500" tIns="35100" rIns="67500" bIns="35100" numCol="1" spcCol="0" rtlCol="0" fromWordArt="0" anchor="b" anchorCtr="0" forceAA="0" compatLnSpc="1"/>
          <a:lstStyle/>
          <a:p>
            <a:pPr>
              <a:lnSpc>
                <a:spcPct val="120000"/>
              </a:lnSpc>
            </a:pPr>
            <a:r>
              <a:rPr lang="zh-CN" altLang="en-US" sz="1400" b="1" dirty="0">
                <a:solidFill>
                  <a:srgbClr val="FFFF00"/>
                </a:solidFill>
                <a:sym typeface="+mn-ea"/>
              </a:rPr>
              <a:t>手机个人所得税app中设定了可撤销次数的上限</a:t>
            </a:r>
            <a:endParaRPr lang="zh-CN" altLang="en-US" sz="1400" b="1" dirty="0">
              <a:solidFill>
                <a:srgbClr val="FFFF00"/>
              </a:solidFill>
              <a:sym typeface="+mn-ea"/>
            </a:endParaRPr>
          </a:p>
          <a:p>
            <a:pPr>
              <a:lnSpc>
                <a:spcPct val="120000"/>
              </a:lnSpc>
            </a:pPr>
            <a:r>
              <a:rPr lang="zh-CN" altLang="en-US" sz="1400" b="1" dirty="0">
                <a:solidFill>
                  <a:schemeClr val="bg1"/>
                </a:solidFill>
                <a:sym typeface="+mn-ea"/>
              </a:rPr>
              <a:t>防止个别纳税人通过随意填报信息再撤销退税申请的方式干扰汇算正常秩序</a:t>
            </a:r>
            <a:endParaRPr lang="zh-CN" altLang="en-US" sz="1400" b="1" spc="113" dirty="0">
              <a:solidFill>
                <a:schemeClr val="bg1"/>
              </a:solidFill>
              <a:latin typeface="Arial" panose="020B0604020202020204" pitchFamily="34" charset="0"/>
              <a:ea typeface="微软雅黑" panose="020B0503020204020204" pitchFamily="34" charset="-122"/>
              <a:sym typeface="+mn-ea"/>
            </a:endParaRPr>
          </a:p>
        </p:txBody>
      </p:sp>
      <p:sp>
        <p:nvSpPr>
          <p:cNvPr id="50" name="任意多边形 49"/>
          <p:cNvSpPr/>
          <p:nvPr>
            <p:custDataLst>
              <p:tags r:id="rId7"/>
            </p:custDataLst>
          </p:nvPr>
        </p:nvSpPr>
        <p:spPr>
          <a:xfrm rot="19743805">
            <a:off x="1062622" y="1792561"/>
            <a:ext cx="199123" cy="645608"/>
          </a:xfrm>
          <a:custGeom>
            <a:avLst/>
            <a:gdLst>
              <a:gd name="connsiteX0" fmla="*/ 128434 w 128434"/>
              <a:gd name="connsiteY0" fmla="*/ 64576 h 416103"/>
              <a:gd name="connsiteX1" fmla="*/ 128434 w 128434"/>
              <a:gd name="connsiteY1" fmla="*/ 416103 h 416103"/>
              <a:gd name="connsiteX2" fmla="*/ 0 w 128434"/>
              <a:gd name="connsiteY2" fmla="*/ 339125 h 416103"/>
              <a:gd name="connsiteX3" fmla="*/ 0 w 128434"/>
              <a:gd name="connsiteY3" fmla="*/ 0 h 416103"/>
            </a:gdLst>
            <a:ahLst/>
            <a:cxnLst>
              <a:cxn ang="0">
                <a:pos x="connsiteX0" y="connsiteY0"/>
              </a:cxn>
              <a:cxn ang="0">
                <a:pos x="connsiteX1" y="connsiteY1"/>
              </a:cxn>
              <a:cxn ang="0">
                <a:pos x="connsiteX2" y="connsiteY2"/>
              </a:cxn>
              <a:cxn ang="0">
                <a:pos x="connsiteX3" y="connsiteY3"/>
              </a:cxn>
            </a:cxnLst>
            <a:rect l="l" t="t" r="r" b="b"/>
            <a:pathLst>
              <a:path w="128434" h="416103">
                <a:moveTo>
                  <a:pt x="128434" y="64576"/>
                </a:moveTo>
                <a:lnTo>
                  <a:pt x="128434" y="416103"/>
                </a:lnTo>
                <a:lnTo>
                  <a:pt x="0" y="339125"/>
                </a:lnTo>
                <a:lnTo>
                  <a:pt x="0" y="0"/>
                </a:lnTo>
                <a:close/>
              </a:path>
            </a:pathLst>
          </a:custGeom>
          <a:solidFill>
            <a:srgbClr val="FFFF00"/>
          </a:solidFill>
          <a:ln>
            <a:noFill/>
          </a:ln>
        </p:spPr>
        <p:style>
          <a:lnRef idx="2">
            <a:srgbClr val="1D6DC2">
              <a:shade val="50000"/>
            </a:srgbClr>
          </a:lnRef>
          <a:fillRef idx="1">
            <a:srgbClr val="1D6DC2"/>
          </a:fillRef>
          <a:effectRef idx="0">
            <a:srgbClr val="1D6DC2"/>
          </a:effectRef>
          <a:fontRef idx="minor">
            <a:srgbClr val="FFFFFF"/>
          </a:fontRef>
        </p:style>
        <p:txBody>
          <a:bodyPr lIns="67500" tIns="35100" rIns="67500" bIns="35100" rtlCol="0" anchor="ctr">
            <a:norm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标题 3"/>
          <p:cNvSpPr>
            <a:spLocks noGrp="1"/>
          </p:cNvSpPr>
          <p:nvPr>
            <p:custDataLst>
              <p:tags r:id="rId8"/>
            </p:custDataLst>
          </p:nvPr>
        </p:nvSpPr>
        <p:spPr>
          <a:xfrm>
            <a:off x="502444" y="330612"/>
            <a:ext cx="6096476"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92134" y="2856548"/>
            <a:ext cx="4983953" cy="468634"/>
          </a:xfrm>
        </p:spPr>
        <p:txBody>
          <a:bodyPr/>
          <a:lstStyle/>
          <a:p>
            <a:pPr algn="ctr"/>
            <a:r>
              <a:rPr lang="zh-CN" altLang="en-US" sz="3000" dirty="0"/>
              <a:t>年度汇算</a:t>
            </a:r>
            <a:r>
              <a:rPr lang="zh-CN" altLang="en-US" sz="3000" dirty="0" smtClean="0"/>
              <a:t>的准备</a:t>
            </a:r>
            <a:r>
              <a:rPr lang="zh-CN" altLang="en-US" sz="3000" dirty="0"/>
              <a:t>工作</a:t>
            </a:r>
            <a:endParaRPr lang="zh-CN" altLang="en-US" sz="30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7979" y="1218724"/>
            <a:ext cx="6199528" cy="2485983"/>
            <a:chOff x="2117926" y="4152377"/>
            <a:chExt cx="15907968" cy="8203938"/>
          </a:xfrm>
          <a:solidFill>
            <a:srgbClr val="7030A0"/>
          </a:solidFill>
        </p:grpSpPr>
        <p:sp>
          <p:nvSpPr>
            <p:cNvPr id="84" name="PA-A000320141231B81PPSH-2173"/>
            <p:cNvSpPr/>
            <p:nvPr>
              <p:custDataLst>
                <p:tags r:id="rId1"/>
              </p:custDataLst>
            </p:nvPr>
          </p:nvSpPr>
          <p:spPr bwMode="auto">
            <a:xfrm>
              <a:off x="2679074" y="4546176"/>
              <a:ext cx="1330015" cy="1999266"/>
            </a:xfrm>
            <a:custGeom>
              <a:avLst/>
              <a:gdLst>
                <a:gd name="T0" fmla="*/ 690912 w 1387475"/>
                <a:gd name="T1" fmla="*/ 1460893 h 1890713"/>
                <a:gd name="T2" fmla="*/ 273569 w 1387475"/>
                <a:gd name="T3" fmla="*/ 1342172 h 1890713"/>
                <a:gd name="T4" fmla="*/ 1125427 w 1387475"/>
                <a:gd name="T5" fmla="*/ 1107527 h 1890713"/>
                <a:gd name="T6" fmla="*/ 1132217 w 1387475"/>
                <a:gd name="T7" fmla="*/ 1123117 h 1890713"/>
                <a:gd name="T8" fmla="*/ 1000025 w 1387475"/>
                <a:gd name="T9" fmla="*/ 749763 h 1890713"/>
                <a:gd name="T10" fmla="*/ 1159374 w 1387475"/>
                <a:gd name="T11" fmla="*/ 788538 h 1890713"/>
                <a:gd name="T12" fmla="*/ 1296359 w 1387475"/>
                <a:gd name="T13" fmla="*/ 860090 h 1890713"/>
                <a:gd name="T14" fmla="*/ 1380227 w 1387475"/>
                <a:gd name="T15" fmla="*/ 938838 h 1890713"/>
                <a:gd name="T16" fmla="*/ 1395402 w 1387475"/>
                <a:gd name="T17" fmla="*/ 983609 h 1890713"/>
                <a:gd name="T18" fmla="*/ 1388613 w 1387475"/>
                <a:gd name="T19" fmla="*/ 1092736 h 1890713"/>
                <a:gd name="T20" fmla="*/ 1337095 w 1387475"/>
                <a:gd name="T21" fmla="*/ 1277414 h 1890713"/>
                <a:gd name="T22" fmla="*/ 1108654 w 1387475"/>
                <a:gd name="T23" fmla="*/ 1651167 h 1890713"/>
                <a:gd name="T24" fmla="*/ 234430 w 1387475"/>
                <a:gd name="T25" fmla="*/ 1588809 h 1890713"/>
                <a:gd name="T26" fmla="*/ 132192 w 1387475"/>
                <a:gd name="T27" fmla="*/ 1603999 h 1890713"/>
                <a:gd name="T28" fmla="*/ 75082 w 1387475"/>
                <a:gd name="T29" fmla="*/ 1526850 h 1890713"/>
                <a:gd name="T30" fmla="*/ 9585 w 1387475"/>
                <a:gd name="T31" fmla="*/ 1125115 h 1890713"/>
                <a:gd name="T32" fmla="*/ 1198 w 1387475"/>
                <a:gd name="T33" fmla="*/ 986407 h 1890713"/>
                <a:gd name="T34" fmla="*/ 15176 w 1387475"/>
                <a:gd name="T35" fmla="*/ 938039 h 1890713"/>
                <a:gd name="T36" fmla="*/ 60305 w 1387475"/>
                <a:gd name="T37" fmla="*/ 885673 h 1890713"/>
                <a:gd name="T38" fmla="*/ 179717 w 1387475"/>
                <a:gd name="T39" fmla="*/ 820917 h 1890713"/>
                <a:gd name="T40" fmla="*/ 333475 w 1387475"/>
                <a:gd name="T41" fmla="*/ 775746 h 1890713"/>
                <a:gd name="T42" fmla="*/ 492025 w 1387475"/>
                <a:gd name="T43" fmla="*/ 750962 h 1890713"/>
                <a:gd name="T44" fmla="*/ 748422 w 1387475"/>
                <a:gd name="T45" fmla="*/ 882076 h 1890713"/>
                <a:gd name="T46" fmla="*/ 930934 w 1387475"/>
                <a:gd name="T47" fmla="*/ 750163 h 1890713"/>
                <a:gd name="T48" fmla="*/ 763236 w 1387475"/>
                <a:gd name="T49" fmla="*/ 2000 h 1890713"/>
                <a:gd name="T50" fmla="*/ 882716 w 1387475"/>
                <a:gd name="T51" fmla="*/ 31207 h 1890713"/>
                <a:gd name="T52" fmla="*/ 976222 w 1387475"/>
                <a:gd name="T53" fmla="*/ 84818 h 1890713"/>
                <a:gd name="T54" fmla="*/ 983815 w 1387475"/>
                <a:gd name="T55" fmla="*/ 140830 h 1890713"/>
                <a:gd name="T56" fmla="*/ 937461 w 1387475"/>
                <a:gd name="T57" fmla="*/ 183639 h 1890713"/>
                <a:gd name="T58" fmla="*/ 861137 w 1387475"/>
                <a:gd name="T59" fmla="*/ 203243 h 1890713"/>
                <a:gd name="T60" fmla="*/ 748450 w 1387475"/>
                <a:gd name="T61" fmla="*/ 166435 h 1890713"/>
                <a:gd name="T62" fmla="*/ 909489 w 1387475"/>
                <a:gd name="T63" fmla="*/ 231649 h 1890713"/>
                <a:gd name="T64" fmla="*/ 958240 w 1387475"/>
                <a:gd name="T65" fmla="*/ 231649 h 1890713"/>
                <a:gd name="T66" fmla="*/ 981018 w 1387475"/>
                <a:gd name="T67" fmla="*/ 265256 h 1890713"/>
                <a:gd name="T68" fmla="*/ 989409 w 1387475"/>
                <a:gd name="T69" fmla="*/ 299663 h 1890713"/>
                <a:gd name="T70" fmla="*/ 1005793 w 1387475"/>
                <a:gd name="T71" fmla="*/ 334471 h 1890713"/>
                <a:gd name="T72" fmla="*/ 1011387 w 1387475"/>
                <a:gd name="T73" fmla="*/ 406487 h 1890713"/>
                <a:gd name="T74" fmla="*/ 1002596 w 1387475"/>
                <a:gd name="T75" fmla="*/ 470900 h 1890713"/>
                <a:gd name="T76" fmla="*/ 985413 w 1387475"/>
                <a:gd name="T77" fmla="*/ 493305 h 1890713"/>
                <a:gd name="T78" fmla="*/ 969029 w 1387475"/>
                <a:gd name="T79" fmla="*/ 462499 h 1890713"/>
                <a:gd name="T80" fmla="*/ 933466 w 1387475"/>
                <a:gd name="T81" fmla="*/ 585725 h 1890713"/>
                <a:gd name="T82" fmla="*/ 867131 w 1387475"/>
                <a:gd name="T83" fmla="*/ 678944 h 1890713"/>
                <a:gd name="T84" fmla="*/ 785613 w 1387475"/>
                <a:gd name="T85" fmla="*/ 737757 h 1890713"/>
                <a:gd name="T86" fmla="*/ 703695 w 1387475"/>
                <a:gd name="T87" fmla="*/ 758161 h 1890713"/>
                <a:gd name="T88" fmla="*/ 632567 w 1387475"/>
                <a:gd name="T89" fmla="*/ 736957 h 1890713"/>
                <a:gd name="T90" fmla="*/ 552247 w 1387475"/>
                <a:gd name="T91" fmla="*/ 676944 h 1890713"/>
                <a:gd name="T92" fmla="*/ 479121 w 1387475"/>
                <a:gd name="T93" fmla="*/ 586925 h 1890713"/>
                <a:gd name="T94" fmla="*/ 429170 w 1387475"/>
                <a:gd name="T95" fmla="*/ 473701 h 1890713"/>
                <a:gd name="T96" fmla="*/ 413186 w 1387475"/>
                <a:gd name="T97" fmla="*/ 497706 h 1890713"/>
                <a:gd name="T98" fmla="*/ 395604 w 1387475"/>
                <a:gd name="T99" fmla="*/ 469300 h 1890713"/>
                <a:gd name="T100" fmla="*/ 388411 w 1387475"/>
                <a:gd name="T101" fmla="*/ 400886 h 1890713"/>
                <a:gd name="T102" fmla="*/ 395604 w 1387475"/>
                <a:gd name="T103" fmla="*/ 332470 h 1890713"/>
                <a:gd name="T104" fmla="*/ 413186 w 1387475"/>
                <a:gd name="T105" fmla="*/ 304064 h 1890713"/>
                <a:gd name="T106" fmla="*/ 418780 w 1387475"/>
                <a:gd name="T107" fmla="*/ 231249 h 1890713"/>
                <a:gd name="T108" fmla="*/ 433966 w 1387475"/>
                <a:gd name="T109" fmla="*/ 153632 h 1890713"/>
                <a:gd name="T110" fmla="*/ 415983 w 1387475"/>
                <a:gd name="T111" fmla="*/ 121626 h 1890713"/>
                <a:gd name="T112" fmla="*/ 474725 w 1387475"/>
                <a:gd name="T113" fmla="*/ 72015 h 1890713"/>
                <a:gd name="T114" fmla="*/ 567432 w 1387475"/>
                <a:gd name="T115" fmla="*/ 28006 h 1890713"/>
                <a:gd name="T116" fmla="*/ 671328 w 1387475"/>
                <a:gd name="T117" fmla="*/ 3601 h 18907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7475" h="1890713">
                  <a:moveTo>
                    <a:pt x="1185185" y="1355117"/>
                  </a:moveTo>
                  <a:lnTo>
                    <a:pt x="1112995" y="1364242"/>
                  </a:lnTo>
                  <a:lnTo>
                    <a:pt x="719520" y="1412247"/>
                  </a:lnTo>
                  <a:lnTo>
                    <a:pt x="699687" y="1419785"/>
                  </a:lnTo>
                  <a:lnTo>
                    <a:pt x="661609" y="1434464"/>
                  </a:lnTo>
                  <a:lnTo>
                    <a:pt x="591006" y="1461839"/>
                  </a:lnTo>
                  <a:lnTo>
                    <a:pt x="656849" y="1453905"/>
                  </a:lnTo>
                  <a:lnTo>
                    <a:pt x="686201" y="1449937"/>
                  </a:lnTo>
                  <a:lnTo>
                    <a:pt x="1212950" y="1385269"/>
                  </a:lnTo>
                  <a:lnTo>
                    <a:pt x="1207397" y="1379318"/>
                  </a:lnTo>
                  <a:lnTo>
                    <a:pt x="1185185" y="1355117"/>
                  </a:lnTo>
                  <a:close/>
                  <a:moveTo>
                    <a:pt x="882939" y="1288862"/>
                  </a:moveTo>
                  <a:lnTo>
                    <a:pt x="692944" y="1297987"/>
                  </a:lnTo>
                  <a:lnTo>
                    <a:pt x="638207" y="1300764"/>
                  </a:lnTo>
                  <a:lnTo>
                    <a:pt x="608855" y="1302351"/>
                  </a:lnTo>
                  <a:lnTo>
                    <a:pt x="271704" y="1332106"/>
                  </a:lnTo>
                  <a:lnTo>
                    <a:pt x="253855" y="1342421"/>
                  </a:lnTo>
                  <a:lnTo>
                    <a:pt x="152313" y="1399948"/>
                  </a:lnTo>
                  <a:lnTo>
                    <a:pt x="688581" y="1318617"/>
                  </a:lnTo>
                  <a:lnTo>
                    <a:pt x="749665" y="1309492"/>
                  </a:lnTo>
                  <a:lnTo>
                    <a:pt x="761564" y="1307112"/>
                  </a:lnTo>
                  <a:lnTo>
                    <a:pt x="882939" y="1288862"/>
                  </a:lnTo>
                  <a:close/>
                  <a:moveTo>
                    <a:pt x="1118944" y="1098824"/>
                  </a:moveTo>
                  <a:lnTo>
                    <a:pt x="1117754" y="1099221"/>
                  </a:lnTo>
                  <a:lnTo>
                    <a:pt x="1116168" y="1100808"/>
                  </a:lnTo>
                  <a:lnTo>
                    <a:pt x="1115374" y="1102395"/>
                  </a:lnTo>
                  <a:lnTo>
                    <a:pt x="1114978" y="1103585"/>
                  </a:lnTo>
                  <a:lnTo>
                    <a:pt x="1115771" y="1105569"/>
                  </a:lnTo>
                  <a:lnTo>
                    <a:pt x="1116564" y="1107156"/>
                  </a:lnTo>
                  <a:lnTo>
                    <a:pt x="1118151" y="1109139"/>
                  </a:lnTo>
                  <a:lnTo>
                    <a:pt x="1119737" y="1110726"/>
                  </a:lnTo>
                  <a:lnTo>
                    <a:pt x="1124497" y="1114694"/>
                  </a:lnTo>
                  <a:lnTo>
                    <a:pt x="1123307" y="1106362"/>
                  </a:lnTo>
                  <a:lnTo>
                    <a:pt x="1122514" y="1102791"/>
                  </a:lnTo>
                  <a:lnTo>
                    <a:pt x="1121721" y="1100808"/>
                  </a:lnTo>
                  <a:lnTo>
                    <a:pt x="1120134" y="1099221"/>
                  </a:lnTo>
                  <a:lnTo>
                    <a:pt x="1118944" y="1098824"/>
                  </a:lnTo>
                  <a:close/>
                  <a:moveTo>
                    <a:pt x="953542" y="742950"/>
                  </a:moveTo>
                  <a:lnTo>
                    <a:pt x="973374" y="743347"/>
                  </a:lnTo>
                  <a:lnTo>
                    <a:pt x="993207" y="744140"/>
                  </a:lnTo>
                  <a:lnTo>
                    <a:pt x="1013436" y="746124"/>
                  </a:lnTo>
                  <a:lnTo>
                    <a:pt x="1033268" y="749298"/>
                  </a:lnTo>
                  <a:lnTo>
                    <a:pt x="1053497" y="752868"/>
                  </a:lnTo>
                  <a:lnTo>
                    <a:pt x="1072933" y="757629"/>
                  </a:lnTo>
                  <a:lnTo>
                    <a:pt x="1093162" y="762787"/>
                  </a:lnTo>
                  <a:lnTo>
                    <a:pt x="1112598" y="768738"/>
                  </a:lnTo>
                  <a:lnTo>
                    <a:pt x="1132430" y="775483"/>
                  </a:lnTo>
                  <a:lnTo>
                    <a:pt x="1151469" y="782624"/>
                  </a:lnTo>
                  <a:lnTo>
                    <a:pt x="1170509" y="790162"/>
                  </a:lnTo>
                  <a:lnTo>
                    <a:pt x="1188754" y="798097"/>
                  </a:lnTo>
                  <a:lnTo>
                    <a:pt x="1206603" y="806428"/>
                  </a:lnTo>
                  <a:lnTo>
                    <a:pt x="1224056" y="815553"/>
                  </a:lnTo>
                  <a:lnTo>
                    <a:pt x="1240715" y="824678"/>
                  </a:lnTo>
                  <a:lnTo>
                    <a:pt x="1257374" y="833803"/>
                  </a:lnTo>
                  <a:lnTo>
                    <a:pt x="1272844" y="843722"/>
                  </a:lnTo>
                  <a:lnTo>
                    <a:pt x="1287520" y="853640"/>
                  </a:lnTo>
                  <a:lnTo>
                    <a:pt x="1301402" y="863558"/>
                  </a:lnTo>
                  <a:lnTo>
                    <a:pt x="1314492" y="873477"/>
                  </a:lnTo>
                  <a:lnTo>
                    <a:pt x="1326391" y="883395"/>
                  </a:lnTo>
                  <a:lnTo>
                    <a:pt x="1337894" y="893314"/>
                  </a:lnTo>
                  <a:lnTo>
                    <a:pt x="1347810" y="903232"/>
                  </a:lnTo>
                  <a:lnTo>
                    <a:pt x="1356537" y="912754"/>
                  </a:lnTo>
                  <a:lnTo>
                    <a:pt x="1364866" y="922672"/>
                  </a:lnTo>
                  <a:lnTo>
                    <a:pt x="1370816" y="931797"/>
                  </a:lnTo>
                  <a:lnTo>
                    <a:pt x="1376369" y="940526"/>
                  </a:lnTo>
                  <a:lnTo>
                    <a:pt x="1378749" y="944890"/>
                  </a:lnTo>
                  <a:lnTo>
                    <a:pt x="1380732" y="948857"/>
                  </a:lnTo>
                  <a:lnTo>
                    <a:pt x="1381922" y="953221"/>
                  </a:lnTo>
                  <a:lnTo>
                    <a:pt x="1383112" y="957585"/>
                  </a:lnTo>
                  <a:lnTo>
                    <a:pt x="1383905" y="961156"/>
                  </a:lnTo>
                  <a:lnTo>
                    <a:pt x="1384302" y="965123"/>
                  </a:lnTo>
                  <a:lnTo>
                    <a:pt x="1385888" y="976232"/>
                  </a:lnTo>
                  <a:lnTo>
                    <a:pt x="1387078" y="988134"/>
                  </a:lnTo>
                  <a:lnTo>
                    <a:pt x="1387475" y="1000830"/>
                  </a:lnTo>
                  <a:lnTo>
                    <a:pt x="1387475" y="1013922"/>
                  </a:lnTo>
                  <a:lnTo>
                    <a:pt x="1386682" y="1027014"/>
                  </a:lnTo>
                  <a:lnTo>
                    <a:pt x="1385492" y="1040900"/>
                  </a:lnTo>
                  <a:lnTo>
                    <a:pt x="1383509" y="1055183"/>
                  </a:lnTo>
                  <a:lnTo>
                    <a:pt x="1381525" y="1069465"/>
                  </a:lnTo>
                  <a:lnTo>
                    <a:pt x="1379145" y="1084541"/>
                  </a:lnTo>
                  <a:lnTo>
                    <a:pt x="1375972" y="1100014"/>
                  </a:lnTo>
                  <a:lnTo>
                    <a:pt x="1372799" y="1115487"/>
                  </a:lnTo>
                  <a:lnTo>
                    <a:pt x="1369229" y="1131357"/>
                  </a:lnTo>
                  <a:lnTo>
                    <a:pt x="1365263" y="1148020"/>
                  </a:lnTo>
                  <a:lnTo>
                    <a:pt x="1360503" y="1164286"/>
                  </a:lnTo>
                  <a:lnTo>
                    <a:pt x="1350983" y="1198009"/>
                  </a:lnTo>
                  <a:lnTo>
                    <a:pt x="1339877" y="1232525"/>
                  </a:lnTo>
                  <a:lnTo>
                    <a:pt x="1327978" y="1267834"/>
                  </a:lnTo>
                  <a:lnTo>
                    <a:pt x="1315285" y="1303541"/>
                  </a:lnTo>
                  <a:lnTo>
                    <a:pt x="1302196" y="1339247"/>
                  </a:lnTo>
                  <a:lnTo>
                    <a:pt x="1288710" y="1374954"/>
                  </a:lnTo>
                  <a:lnTo>
                    <a:pt x="1274827" y="1411057"/>
                  </a:lnTo>
                  <a:lnTo>
                    <a:pt x="1246665" y="1482073"/>
                  </a:lnTo>
                  <a:lnTo>
                    <a:pt x="1212950" y="1581654"/>
                  </a:lnTo>
                  <a:lnTo>
                    <a:pt x="1106251" y="1559437"/>
                  </a:lnTo>
                  <a:lnTo>
                    <a:pt x="1101095" y="1638784"/>
                  </a:lnTo>
                  <a:lnTo>
                    <a:pt x="1092369" y="1729241"/>
                  </a:lnTo>
                  <a:lnTo>
                    <a:pt x="1085229" y="1803431"/>
                  </a:lnTo>
                  <a:lnTo>
                    <a:pt x="1076503" y="1890713"/>
                  </a:lnTo>
                  <a:lnTo>
                    <a:pt x="285190" y="1890713"/>
                  </a:lnTo>
                  <a:lnTo>
                    <a:pt x="274084" y="1780023"/>
                  </a:lnTo>
                  <a:lnTo>
                    <a:pt x="265358" y="1685203"/>
                  </a:lnTo>
                  <a:lnTo>
                    <a:pt x="255441" y="1570546"/>
                  </a:lnTo>
                  <a:lnTo>
                    <a:pt x="232832" y="1576893"/>
                  </a:lnTo>
                  <a:lnTo>
                    <a:pt x="209827" y="1582448"/>
                  </a:lnTo>
                  <a:lnTo>
                    <a:pt x="197927" y="1584828"/>
                  </a:lnTo>
                  <a:lnTo>
                    <a:pt x="186821" y="1587605"/>
                  </a:lnTo>
                  <a:lnTo>
                    <a:pt x="174922" y="1589192"/>
                  </a:lnTo>
                  <a:lnTo>
                    <a:pt x="163816" y="1590779"/>
                  </a:lnTo>
                  <a:lnTo>
                    <a:pt x="152313" y="1591573"/>
                  </a:lnTo>
                  <a:lnTo>
                    <a:pt x="142000" y="1591969"/>
                  </a:lnTo>
                  <a:lnTo>
                    <a:pt x="131291" y="1591969"/>
                  </a:lnTo>
                  <a:lnTo>
                    <a:pt x="121374" y="1591573"/>
                  </a:lnTo>
                  <a:lnTo>
                    <a:pt x="112251" y="1590382"/>
                  </a:lnTo>
                  <a:lnTo>
                    <a:pt x="103129" y="1588399"/>
                  </a:lnTo>
                  <a:lnTo>
                    <a:pt x="99162" y="1587209"/>
                  </a:lnTo>
                  <a:lnTo>
                    <a:pt x="95196" y="1585225"/>
                  </a:lnTo>
                  <a:lnTo>
                    <a:pt x="91229" y="1583638"/>
                  </a:lnTo>
                  <a:lnTo>
                    <a:pt x="87659" y="1581654"/>
                  </a:lnTo>
                  <a:lnTo>
                    <a:pt x="74570" y="1515399"/>
                  </a:lnTo>
                  <a:lnTo>
                    <a:pt x="59497" y="1433274"/>
                  </a:lnTo>
                  <a:lnTo>
                    <a:pt x="51564" y="1388046"/>
                  </a:lnTo>
                  <a:lnTo>
                    <a:pt x="43235" y="1341628"/>
                  </a:lnTo>
                  <a:lnTo>
                    <a:pt x="35698" y="1295209"/>
                  </a:lnTo>
                  <a:lnTo>
                    <a:pt x="28162" y="1247998"/>
                  </a:lnTo>
                  <a:lnTo>
                    <a:pt x="21022" y="1202373"/>
                  </a:lnTo>
                  <a:lnTo>
                    <a:pt x="14676" y="1157938"/>
                  </a:lnTo>
                  <a:lnTo>
                    <a:pt x="9520" y="1116677"/>
                  </a:lnTo>
                  <a:lnTo>
                    <a:pt x="5156" y="1078987"/>
                  </a:lnTo>
                  <a:lnTo>
                    <a:pt x="1983" y="1045264"/>
                  </a:lnTo>
                  <a:lnTo>
                    <a:pt x="793" y="1030188"/>
                  </a:lnTo>
                  <a:lnTo>
                    <a:pt x="0" y="1016699"/>
                  </a:lnTo>
                  <a:lnTo>
                    <a:pt x="0" y="1004797"/>
                  </a:lnTo>
                  <a:lnTo>
                    <a:pt x="0" y="994482"/>
                  </a:lnTo>
                  <a:lnTo>
                    <a:pt x="397" y="985754"/>
                  </a:lnTo>
                  <a:lnTo>
                    <a:pt x="1190" y="979009"/>
                  </a:lnTo>
                  <a:lnTo>
                    <a:pt x="1587" y="972661"/>
                  </a:lnTo>
                  <a:lnTo>
                    <a:pt x="2380" y="966314"/>
                  </a:lnTo>
                  <a:lnTo>
                    <a:pt x="3966" y="959966"/>
                  </a:lnTo>
                  <a:lnTo>
                    <a:pt x="5553" y="954015"/>
                  </a:lnTo>
                  <a:lnTo>
                    <a:pt x="7536" y="948064"/>
                  </a:lnTo>
                  <a:lnTo>
                    <a:pt x="9520" y="942113"/>
                  </a:lnTo>
                  <a:lnTo>
                    <a:pt x="12296" y="936558"/>
                  </a:lnTo>
                  <a:lnTo>
                    <a:pt x="15073" y="931004"/>
                  </a:lnTo>
                  <a:lnTo>
                    <a:pt x="18246" y="925053"/>
                  </a:lnTo>
                  <a:lnTo>
                    <a:pt x="21816" y="919498"/>
                  </a:lnTo>
                  <a:lnTo>
                    <a:pt x="25782" y="914341"/>
                  </a:lnTo>
                  <a:lnTo>
                    <a:pt x="29352" y="909183"/>
                  </a:lnTo>
                  <a:lnTo>
                    <a:pt x="34112" y="904026"/>
                  </a:lnTo>
                  <a:lnTo>
                    <a:pt x="38872" y="898471"/>
                  </a:lnTo>
                  <a:lnTo>
                    <a:pt x="48391" y="888950"/>
                  </a:lnTo>
                  <a:lnTo>
                    <a:pt x="59894" y="879031"/>
                  </a:lnTo>
                  <a:lnTo>
                    <a:pt x="71793" y="869906"/>
                  </a:lnTo>
                  <a:lnTo>
                    <a:pt x="84486" y="860781"/>
                  </a:lnTo>
                  <a:lnTo>
                    <a:pt x="98765" y="852450"/>
                  </a:lnTo>
                  <a:lnTo>
                    <a:pt x="113441" y="844118"/>
                  </a:lnTo>
                  <a:lnTo>
                    <a:pt x="128514" y="836183"/>
                  </a:lnTo>
                  <a:lnTo>
                    <a:pt x="144380" y="828645"/>
                  </a:lnTo>
                  <a:lnTo>
                    <a:pt x="161436" y="821504"/>
                  </a:lnTo>
                  <a:lnTo>
                    <a:pt x="178492" y="814760"/>
                  </a:lnTo>
                  <a:lnTo>
                    <a:pt x="196341" y="808015"/>
                  </a:lnTo>
                  <a:lnTo>
                    <a:pt x="214587" y="801667"/>
                  </a:lnTo>
                  <a:lnTo>
                    <a:pt x="233229" y="795716"/>
                  </a:lnTo>
                  <a:lnTo>
                    <a:pt x="252268" y="790162"/>
                  </a:lnTo>
                  <a:lnTo>
                    <a:pt x="271704" y="784608"/>
                  </a:lnTo>
                  <a:lnTo>
                    <a:pt x="291140" y="779450"/>
                  </a:lnTo>
                  <a:lnTo>
                    <a:pt x="310972" y="774689"/>
                  </a:lnTo>
                  <a:lnTo>
                    <a:pt x="331201" y="769928"/>
                  </a:lnTo>
                  <a:lnTo>
                    <a:pt x="351034" y="765564"/>
                  </a:lnTo>
                  <a:lnTo>
                    <a:pt x="371263" y="761994"/>
                  </a:lnTo>
                  <a:lnTo>
                    <a:pt x="391492" y="758026"/>
                  </a:lnTo>
                  <a:lnTo>
                    <a:pt x="431156" y="751282"/>
                  </a:lnTo>
                  <a:lnTo>
                    <a:pt x="470028" y="745727"/>
                  </a:lnTo>
                  <a:lnTo>
                    <a:pt x="474788" y="745330"/>
                  </a:lnTo>
                  <a:lnTo>
                    <a:pt x="479548" y="744934"/>
                  </a:lnTo>
                  <a:lnTo>
                    <a:pt x="488670" y="745330"/>
                  </a:lnTo>
                  <a:lnTo>
                    <a:pt x="616391" y="1197215"/>
                  </a:lnTo>
                  <a:lnTo>
                    <a:pt x="618771" y="1179759"/>
                  </a:lnTo>
                  <a:lnTo>
                    <a:pt x="663196" y="869509"/>
                  </a:lnTo>
                  <a:lnTo>
                    <a:pt x="650503" y="838961"/>
                  </a:lnTo>
                  <a:lnTo>
                    <a:pt x="675095" y="798493"/>
                  </a:lnTo>
                  <a:lnTo>
                    <a:pt x="731022" y="798097"/>
                  </a:lnTo>
                  <a:lnTo>
                    <a:pt x="754028" y="838961"/>
                  </a:lnTo>
                  <a:lnTo>
                    <a:pt x="743319" y="875461"/>
                  </a:lnTo>
                  <a:lnTo>
                    <a:pt x="782983" y="1202373"/>
                  </a:lnTo>
                  <a:lnTo>
                    <a:pt x="887302" y="760407"/>
                  </a:lnTo>
                  <a:lnTo>
                    <a:pt x="899201" y="754852"/>
                  </a:lnTo>
                  <a:lnTo>
                    <a:pt x="907927" y="750488"/>
                  </a:lnTo>
                  <a:lnTo>
                    <a:pt x="913481" y="747314"/>
                  </a:lnTo>
                  <a:lnTo>
                    <a:pt x="914671" y="746124"/>
                  </a:lnTo>
                  <a:lnTo>
                    <a:pt x="914671" y="745727"/>
                  </a:lnTo>
                  <a:lnTo>
                    <a:pt x="924587" y="744537"/>
                  </a:lnTo>
                  <a:lnTo>
                    <a:pt x="934106" y="743744"/>
                  </a:lnTo>
                  <a:lnTo>
                    <a:pt x="943626" y="743347"/>
                  </a:lnTo>
                  <a:lnTo>
                    <a:pt x="953542" y="742950"/>
                  </a:lnTo>
                  <a:close/>
                  <a:moveTo>
                    <a:pt x="713979" y="0"/>
                  </a:moveTo>
                  <a:lnTo>
                    <a:pt x="725091" y="0"/>
                  </a:lnTo>
                  <a:lnTo>
                    <a:pt x="736601" y="397"/>
                  </a:lnTo>
                  <a:lnTo>
                    <a:pt x="746919" y="794"/>
                  </a:lnTo>
                  <a:lnTo>
                    <a:pt x="758032" y="1985"/>
                  </a:lnTo>
                  <a:lnTo>
                    <a:pt x="768351" y="3177"/>
                  </a:lnTo>
                  <a:lnTo>
                    <a:pt x="778669" y="4368"/>
                  </a:lnTo>
                  <a:lnTo>
                    <a:pt x="788591" y="5956"/>
                  </a:lnTo>
                  <a:lnTo>
                    <a:pt x="808038" y="9530"/>
                  </a:lnTo>
                  <a:lnTo>
                    <a:pt x="826691" y="13898"/>
                  </a:lnTo>
                  <a:lnTo>
                    <a:pt x="844551" y="19060"/>
                  </a:lnTo>
                  <a:lnTo>
                    <a:pt x="860822" y="25016"/>
                  </a:lnTo>
                  <a:lnTo>
                    <a:pt x="876697" y="30973"/>
                  </a:lnTo>
                  <a:lnTo>
                    <a:pt x="891779" y="37723"/>
                  </a:lnTo>
                  <a:lnTo>
                    <a:pt x="906066" y="44076"/>
                  </a:lnTo>
                  <a:lnTo>
                    <a:pt x="919163" y="51224"/>
                  </a:lnTo>
                  <a:lnTo>
                    <a:pt x="930672" y="57974"/>
                  </a:lnTo>
                  <a:lnTo>
                    <a:pt x="942182" y="64725"/>
                  </a:lnTo>
                  <a:lnTo>
                    <a:pt x="952501" y="71475"/>
                  </a:lnTo>
                  <a:lnTo>
                    <a:pt x="961232" y="77829"/>
                  </a:lnTo>
                  <a:lnTo>
                    <a:pt x="969566" y="84182"/>
                  </a:lnTo>
                  <a:lnTo>
                    <a:pt x="976313" y="89344"/>
                  </a:lnTo>
                  <a:lnTo>
                    <a:pt x="987822" y="98874"/>
                  </a:lnTo>
                  <a:lnTo>
                    <a:pt x="994172" y="105227"/>
                  </a:lnTo>
                  <a:lnTo>
                    <a:pt x="996554" y="107213"/>
                  </a:lnTo>
                  <a:lnTo>
                    <a:pt x="993775" y="113566"/>
                  </a:lnTo>
                  <a:lnTo>
                    <a:pt x="989410" y="120317"/>
                  </a:lnTo>
                  <a:lnTo>
                    <a:pt x="984251" y="129450"/>
                  </a:lnTo>
                  <a:lnTo>
                    <a:pt x="977107" y="139774"/>
                  </a:lnTo>
                  <a:lnTo>
                    <a:pt x="973138" y="144936"/>
                  </a:lnTo>
                  <a:lnTo>
                    <a:pt x="968375" y="150495"/>
                  </a:lnTo>
                  <a:lnTo>
                    <a:pt x="963216" y="156054"/>
                  </a:lnTo>
                  <a:lnTo>
                    <a:pt x="957660" y="161613"/>
                  </a:lnTo>
                  <a:lnTo>
                    <a:pt x="951707" y="167173"/>
                  </a:lnTo>
                  <a:lnTo>
                    <a:pt x="945754" y="172732"/>
                  </a:lnTo>
                  <a:lnTo>
                    <a:pt x="938610" y="177497"/>
                  </a:lnTo>
                  <a:lnTo>
                    <a:pt x="931069" y="182262"/>
                  </a:lnTo>
                  <a:lnTo>
                    <a:pt x="923529" y="186630"/>
                  </a:lnTo>
                  <a:lnTo>
                    <a:pt x="915194" y="190601"/>
                  </a:lnTo>
                  <a:lnTo>
                    <a:pt x="906463" y="194174"/>
                  </a:lnTo>
                  <a:lnTo>
                    <a:pt x="896938" y="196954"/>
                  </a:lnTo>
                  <a:lnTo>
                    <a:pt x="887413" y="199733"/>
                  </a:lnTo>
                  <a:lnTo>
                    <a:pt x="877094" y="200925"/>
                  </a:lnTo>
                  <a:lnTo>
                    <a:pt x="866775" y="201719"/>
                  </a:lnTo>
                  <a:lnTo>
                    <a:pt x="855266" y="201719"/>
                  </a:lnTo>
                  <a:lnTo>
                    <a:pt x="843360" y="200925"/>
                  </a:lnTo>
                  <a:lnTo>
                    <a:pt x="831454" y="198939"/>
                  </a:lnTo>
                  <a:lnTo>
                    <a:pt x="818357" y="195763"/>
                  </a:lnTo>
                  <a:lnTo>
                    <a:pt x="805260" y="191792"/>
                  </a:lnTo>
                  <a:lnTo>
                    <a:pt x="791369" y="186233"/>
                  </a:lnTo>
                  <a:lnTo>
                    <a:pt x="777082" y="179879"/>
                  </a:lnTo>
                  <a:lnTo>
                    <a:pt x="760016" y="171938"/>
                  </a:lnTo>
                  <a:lnTo>
                    <a:pt x="743347" y="165187"/>
                  </a:lnTo>
                  <a:lnTo>
                    <a:pt x="778272" y="181468"/>
                  </a:lnTo>
                  <a:lnTo>
                    <a:pt x="812007" y="196954"/>
                  </a:lnTo>
                  <a:lnTo>
                    <a:pt x="828279" y="204101"/>
                  </a:lnTo>
                  <a:lnTo>
                    <a:pt x="844551" y="210852"/>
                  </a:lnTo>
                  <a:lnTo>
                    <a:pt x="860029" y="217205"/>
                  </a:lnTo>
                  <a:lnTo>
                    <a:pt x="875110" y="222367"/>
                  </a:lnTo>
                  <a:lnTo>
                    <a:pt x="889397" y="226735"/>
                  </a:lnTo>
                  <a:lnTo>
                    <a:pt x="903288" y="229912"/>
                  </a:lnTo>
                  <a:lnTo>
                    <a:pt x="910035" y="231103"/>
                  </a:lnTo>
                  <a:lnTo>
                    <a:pt x="916385" y="232294"/>
                  </a:lnTo>
                  <a:lnTo>
                    <a:pt x="922735" y="232691"/>
                  </a:lnTo>
                  <a:lnTo>
                    <a:pt x="929085" y="233089"/>
                  </a:lnTo>
                  <a:lnTo>
                    <a:pt x="935038" y="233089"/>
                  </a:lnTo>
                  <a:lnTo>
                    <a:pt x="940991" y="232294"/>
                  </a:lnTo>
                  <a:lnTo>
                    <a:pt x="946547" y="231103"/>
                  </a:lnTo>
                  <a:lnTo>
                    <a:pt x="951707" y="229912"/>
                  </a:lnTo>
                  <a:lnTo>
                    <a:pt x="956866" y="228324"/>
                  </a:lnTo>
                  <a:lnTo>
                    <a:pt x="961629" y="226338"/>
                  </a:lnTo>
                  <a:lnTo>
                    <a:pt x="966788" y="223161"/>
                  </a:lnTo>
                  <a:lnTo>
                    <a:pt x="970757" y="220382"/>
                  </a:lnTo>
                  <a:lnTo>
                    <a:pt x="972741" y="231500"/>
                  </a:lnTo>
                  <a:lnTo>
                    <a:pt x="973535" y="242619"/>
                  </a:lnTo>
                  <a:lnTo>
                    <a:pt x="973932" y="253340"/>
                  </a:lnTo>
                  <a:lnTo>
                    <a:pt x="974329" y="263267"/>
                  </a:lnTo>
                  <a:lnTo>
                    <a:pt x="974329" y="273591"/>
                  </a:lnTo>
                  <a:lnTo>
                    <a:pt x="973932" y="283121"/>
                  </a:lnTo>
                  <a:lnTo>
                    <a:pt x="973138" y="302181"/>
                  </a:lnTo>
                  <a:lnTo>
                    <a:pt x="974725" y="300196"/>
                  </a:lnTo>
                  <a:lnTo>
                    <a:pt x="976710" y="298210"/>
                  </a:lnTo>
                  <a:lnTo>
                    <a:pt x="978297" y="297416"/>
                  </a:lnTo>
                  <a:lnTo>
                    <a:pt x="980282" y="297019"/>
                  </a:lnTo>
                  <a:lnTo>
                    <a:pt x="982663" y="297416"/>
                  </a:lnTo>
                  <a:lnTo>
                    <a:pt x="985044" y="299005"/>
                  </a:lnTo>
                  <a:lnTo>
                    <a:pt x="987822" y="301784"/>
                  </a:lnTo>
                  <a:lnTo>
                    <a:pt x="989807" y="304564"/>
                  </a:lnTo>
                  <a:lnTo>
                    <a:pt x="991791" y="308932"/>
                  </a:lnTo>
                  <a:lnTo>
                    <a:pt x="994172" y="313697"/>
                  </a:lnTo>
                  <a:lnTo>
                    <a:pt x="995760" y="318859"/>
                  </a:lnTo>
                  <a:lnTo>
                    <a:pt x="997744" y="325212"/>
                  </a:lnTo>
                  <a:lnTo>
                    <a:pt x="998935" y="331963"/>
                  </a:lnTo>
                  <a:lnTo>
                    <a:pt x="1000919" y="339507"/>
                  </a:lnTo>
                  <a:lnTo>
                    <a:pt x="1002110" y="347846"/>
                  </a:lnTo>
                  <a:lnTo>
                    <a:pt x="1002904" y="356185"/>
                  </a:lnTo>
                  <a:lnTo>
                    <a:pt x="1003697" y="364523"/>
                  </a:lnTo>
                  <a:lnTo>
                    <a:pt x="1004094" y="373656"/>
                  </a:lnTo>
                  <a:lnTo>
                    <a:pt x="1004491" y="383584"/>
                  </a:lnTo>
                  <a:lnTo>
                    <a:pt x="1004888" y="393114"/>
                  </a:lnTo>
                  <a:lnTo>
                    <a:pt x="1004491" y="403438"/>
                  </a:lnTo>
                  <a:lnTo>
                    <a:pt x="1004094" y="412571"/>
                  </a:lnTo>
                  <a:lnTo>
                    <a:pt x="1003697" y="422101"/>
                  </a:lnTo>
                  <a:lnTo>
                    <a:pt x="1002904" y="430837"/>
                  </a:lnTo>
                  <a:lnTo>
                    <a:pt x="1002110" y="439175"/>
                  </a:lnTo>
                  <a:lnTo>
                    <a:pt x="1000919" y="447117"/>
                  </a:lnTo>
                  <a:lnTo>
                    <a:pt x="998935" y="454265"/>
                  </a:lnTo>
                  <a:lnTo>
                    <a:pt x="997744" y="461015"/>
                  </a:lnTo>
                  <a:lnTo>
                    <a:pt x="995760" y="467368"/>
                  </a:lnTo>
                  <a:lnTo>
                    <a:pt x="994172" y="472928"/>
                  </a:lnTo>
                  <a:lnTo>
                    <a:pt x="991791" y="478090"/>
                  </a:lnTo>
                  <a:lnTo>
                    <a:pt x="989807" y="481663"/>
                  </a:lnTo>
                  <a:lnTo>
                    <a:pt x="987822" y="485237"/>
                  </a:lnTo>
                  <a:lnTo>
                    <a:pt x="985044" y="487620"/>
                  </a:lnTo>
                  <a:lnTo>
                    <a:pt x="982663" y="488811"/>
                  </a:lnTo>
                  <a:lnTo>
                    <a:pt x="980282" y="489605"/>
                  </a:lnTo>
                  <a:lnTo>
                    <a:pt x="978694" y="489605"/>
                  </a:lnTo>
                  <a:lnTo>
                    <a:pt x="977504" y="488811"/>
                  </a:lnTo>
                  <a:lnTo>
                    <a:pt x="975122" y="487223"/>
                  </a:lnTo>
                  <a:lnTo>
                    <a:pt x="972741" y="484840"/>
                  </a:lnTo>
                  <a:lnTo>
                    <a:pt x="970360" y="481266"/>
                  </a:lnTo>
                  <a:lnTo>
                    <a:pt x="968375" y="476898"/>
                  </a:lnTo>
                  <a:lnTo>
                    <a:pt x="966391" y="471736"/>
                  </a:lnTo>
                  <a:lnTo>
                    <a:pt x="964010" y="465780"/>
                  </a:lnTo>
                  <a:lnTo>
                    <a:pt x="962422" y="459030"/>
                  </a:lnTo>
                  <a:lnTo>
                    <a:pt x="960438" y="476104"/>
                  </a:lnTo>
                  <a:lnTo>
                    <a:pt x="957263" y="491988"/>
                  </a:lnTo>
                  <a:lnTo>
                    <a:pt x="953691" y="507871"/>
                  </a:lnTo>
                  <a:lnTo>
                    <a:pt x="949325" y="523754"/>
                  </a:lnTo>
                  <a:lnTo>
                    <a:pt x="944563" y="538844"/>
                  </a:lnTo>
                  <a:lnTo>
                    <a:pt x="939404" y="553536"/>
                  </a:lnTo>
                  <a:lnTo>
                    <a:pt x="933451" y="567434"/>
                  </a:lnTo>
                  <a:lnTo>
                    <a:pt x="927101" y="581332"/>
                  </a:lnTo>
                  <a:lnTo>
                    <a:pt x="920354" y="594435"/>
                  </a:lnTo>
                  <a:lnTo>
                    <a:pt x="912813" y="607539"/>
                  </a:lnTo>
                  <a:lnTo>
                    <a:pt x="905272" y="619849"/>
                  </a:lnTo>
                  <a:lnTo>
                    <a:pt x="896938" y="631364"/>
                  </a:lnTo>
                  <a:lnTo>
                    <a:pt x="888604" y="642880"/>
                  </a:lnTo>
                  <a:lnTo>
                    <a:pt x="879872" y="653601"/>
                  </a:lnTo>
                  <a:lnTo>
                    <a:pt x="870347" y="663925"/>
                  </a:lnTo>
                  <a:lnTo>
                    <a:pt x="861219" y="673852"/>
                  </a:lnTo>
                  <a:lnTo>
                    <a:pt x="851694" y="682985"/>
                  </a:lnTo>
                  <a:lnTo>
                    <a:pt x="841772" y="691721"/>
                  </a:lnTo>
                  <a:lnTo>
                    <a:pt x="831851" y="700060"/>
                  </a:lnTo>
                  <a:lnTo>
                    <a:pt x="821532" y="707604"/>
                  </a:lnTo>
                  <a:lnTo>
                    <a:pt x="811610" y="714752"/>
                  </a:lnTo>
                  <a:lnTo>
                    <a:pt x="801291" y="721105"/>
                  </a:lnTo>
                  <a:lnTo>
                    <a:pt x="790972" y="727062"/>
                  </a:lnTo>
                  <a:lnTo>
                    <a:pt x="780257" y="732224"/>
                  </a:lnTo>
                  <a:lnTo>
                    <a:pt x="769938" y="736989"/>
                  </a:lnTo>
                  <a:lnTo>
                    <a:pt x="759619" y="741357"/>
                  </a:lnTo>
                  <a:lnTo>
                    <a:pt x="749301" y="744533"/>
                  </a:lnTo>
                  <a:lnTo>
                    <a:pt x="738585" y="747710"/>
                  </a:lnTo>
                  <a:lnTo>
                    <a:pt x="728663" y="750093"/>
                  </a:lnTo>
                  <a:lnTo>
                    <a:pt x="718344" y="751284"/>
                  </a:lnTo>
                  <a:lnTo>
                    <a:pt x="708819" y="752475"/>
                  </a:lnTo>
                  <a:lnTo>
                    <a:pt x="698897" y="752475"/>
                  </a:lnTo>
                  <a:lnTo>
                    <a:pt x="690960" y="752475"/>
                  </a:lnTo>
                  <a:lnTo>
                    <a:pt x="683022" y="751284"/>
                  </a:lnTo>
                  <a:lnTo>
                    <a:pt x="674688" y="749695"/>
                  </a:lnTo>
                  <a:lnTo>
                    <a:pt x="665560" y="747313"/>
                  </a:lnTo>
                  <a:lnTo>
                    <a:pt x="656432" y="744136"/>
                  </a:lnTo>
                  <a:lnTo>
                    <a:pt x="646907" y="740960"/>
                  </a:lnTo>
                  <a:lnTo>
                    <a:pt x="637779" y="736195"/>
                  </a:lnTo>
                  <a:lnTo>
                    <a:pt x="628254" y="731430"/>
                  </a:lnTo>
                  <a:lnTo>
                    <a:pt x="617935" y="725870"/>
                  </a:lnTo>
                  <a:lnTo>
                    <a:pt x="608410" y="719914"/>
                  </a:lnTo>
                  <a:lnTo>
                    <a:pt x="598091" y="713561"/>
                  </a:lnTo>
                  <a:lnTo>
                    <a:pt x="588169" y="706413"/>
                  </a:lnTo>
                  <a:lnTo>
                    <a:pt x="578247" y="698471"/>
                  </a:lnTo>
                  <a:lnTo>
                    <a:pt x="568325" y="690133"/>
                  </a:lnTo>
                  <a:lnTo>
                    <a:pt x="558007" y="681397"/>
                  </a:lnTo>
                  <a:lnTo>
                    <a:pt x="548482" y="671867"/>
                  </a:lnTo>
                  <a:lnTo>
                    <a:pt x="538560" y="662734"/>
                  </a:lnTo>
                  <a:lnTo>
                    <a:pt x="529035" y="652410"/>
                  </a:lnTo>
                  <a:lnTo>
                    <a:pt x="519510" y="641688"/>
                  </a:lnTo>
                  <a:lnTo>
                    <a:pt x="509985" y="630570"/>
                  </a:lnTo>
                  <a:lnTo>
                    <a:pt x="501254" y="619452"/>
                  </a:lnTo>
                  <a:lnTo>
                    <a:pt x="492522" y="607539"/>
                  </a:lnTo>
                  <a:lnTo>
                    <a:pt x="483791" y="595230"/>
                  </a:lnTo>
                  <a:lnTo>
                    <a:pt x="475854" y="582523"/>
                  </a:lnTo>
                  <a:lnTo>
                    <a:pt x="467916" y="569419"/>
                  </a:lnTo>
                  <a:lnTo>
                    <a:pt x="460772" y="556315"/>
                  </a:lnTo>
                  <a:lnTo>
                    <a:pt x="453629" y="542417"/>
                  </a:lnTo>
                  <a:lnTo>
                    <a:pt x="447279" y="528519"/>
                  </a:lnTo>
                  <a:lnTo>
                    <a:pt x="441325" y="514224"/>
                  </a:lnTo>
                  <a:lnTo>
                    <a:pt x="435769" y="499929"/>
                  </a:lnTo>
                  <a:lnTo>
                    <a:pt x="431007" y="485237"/>
                  </a:lnTo>
                  <a:lnTo>
                    <a:pt x="426244" y="470148"/>
                  </a:lnTo>
                  <a:lnTo>
                    <a:pt x="424657" y="474913"/>
                  </a:lnTo>
                  <a:lnTo>
                    <a:pt x="422672" y="480075"/>
                  </a:lnTo>
                  <a:lnTo>
                    <a:pt x="421085" y="484046"/>
                  </a:lnTo>
                  <a:lnTo>
                    <a:pt x="419101" y="487620"/>
                  </a:lnTo>
                  <a:lnTo>
                    <a:pt x="417116" y="490399"/>
                  </a:lnTo>
                  <a:lnTo>
                    <a:pt x="414735" y="492385"/>
                  </a:lnTo>
                  <a:lnTo>
                    <a:pt x="412354" y="493576"/>
                  </a:lnTo>
                  <a:lnTo>
                    <a:pt x="410369" y="493973"/>
                  </a:lnTo>
                  <a:lnTo>
                    <a:pt x="407591" y="493576"/>
                  </a:lnTo>
                  <a:lnTo>
                    <a:pt x="405210" y="491988"/>
                  </a:lnTo>
                  <a:lnTo>
                    <a:pt x="402829" y="490002"/>
                  </a:lnTo>
                  <a:lnTo>
                    <a:pt x="400447" y="486428"/>
                  </a:lnTo>
                  <a:lnTo>
                    <a:pt x="398463" y="482855"/>
                  </a:lnTo>
                  <a:lnTo>
                    <a:pt x="396082" y="477693"/>
                  </a:lnTo>
                  <a:lnTo>
                    <a:pt x="394494" y="472133"/>
                  </a:lnTo>
                  <a:lnTo>
                    <a:pt x="392907" y="465780"/>
                  </a:lnTo>
                  <a:lnTo>
                    <a:pt x="391319" y="459030"/>
                  </a:lnTo>
                  <a:lnTo>
                    <a:pt x="390129" y="451882"/>
                  </a:lnTo>
                  <a:lnTo>
                    <a:pt x="388541" y="443940"/>
                  </a:lnTo>
                  <a:lnTo>
                    <a:pt x="387351" y="435602"/>
                  </a:lnTo>
                  <a:lnTo>
                    <a:pt x="386557" y="426469"/>
                  </a:lnTo>
                  <a:lnTo>
                    <a:pt x="386160" y="417336"/>
                  </a:lnTo>
                  <a:lnTo>
                    <a:pt x="385763" y="407409"/>
                  </a:lnTo>
                  <a:lnTo>
                    <a:pt x="385763" y="397879"/>
                  </a:lnTo>
                  <a:lnTo>
                    <a:pt x="385763" y="388349"/>
                  </a:lnTo>
                  <a:lnTo>
                    <a:pt x="386160" y="378421"/>
                  </a:lnTo>
                  <a:lnTo>
                    <a:pt x="386557" y="369288"/>
                  </a:lnTo>
                  <a:lnTo>
                    <a:pt x="387351" y="360156"/>
                  </a:lnTo>
                  <a:lnTo>
                    <a:pt x="388541" y="351817"/>
                  </a:lnTo>
                  <a:lnTo>
                    <a:pt x="390129" y="344272"/>
                  </a:lnTo>
                  <a:lnTo>
                    <a:pt x="391319" y="336728"/>
                  </a:lnTo>
                  <a:lnTo>
                    <a:pt x="392907" y="329977"/>
                  </a:lnTo>
                  <a:lnTo>
                    <a:pt x="394494" y="323624"/>
                  </a:lnTo>
                  <a:lnTo>
                    <a:pt x="396082" y="318065"/>
                  </a:lnTo>
                  <a:lnTo>
                    <a:pt x="398463" y="313697"/>
                  </a:lnTo>
                  <a:lnTo>
                    <a:pt x="400447" y="309329"/>
                  </a:lnTo>
                  <a:lnTo>
                    <a:pt x="402829" y="305755"/>
                  </a:lnTo>
                  <a:lnTo>
                    <a:pt x="405210" y="303770"/>
                  </a:lnTo>
                  <a:lnTo>
                    <a:pt x="407591" y="302181"/>
                  </a:lnTo>
                  <a:lnTo>
                    <a:pt x="410369" y="301784"/>
                  </a:lnTo>
                  <a:lnTo>
                    <a:pt x="411560" y="302181"/>
                  </a:lnTo>
                  <a:lnTo>
                    <a:pt x="413147" y="302975"/>
                  </a:lnTo>
                  <a:lnTo>
                    <a:pt x="413544" y="289872"/>
                  </a:lnTo>
                  <a:lnTo>
                    <a:pt x="414338" y="277562"/>
                  </a:lnTo>
                  <a:lnTo>
                    <a:pt x="415925" y="266444"/>
                  </a:lnTo>
                  <a:lnTo>
                    <a:pt x="418307" y="255722"/>
                  </a:lnTo>
                  <a:lnTo>
                    <a:pt x="417116" y="242222"/>
                  </a:lnTo>
                  <a:lnTo>
                    <a:pt x="415925" y="229515"/>
                  </a:lnTo>
                  <a:lnTo>
                    <a:pt x="415925" y="217205"/>
                  </a:lnTo>
                  <a:lnTo>
                    <a:pt x="416322" y="206484"/>
                  </a:lnTo>
                  <a:lnTo>
                    <a:pt x="417910" y="195763"/>
                  </a:lnTo>
                  <a:lnTo>
                    <a:pt x="419497" y="185835"/>
                  </a:lnTo>
                  <a:lnTo>
                    <a:pt x="421482" y="176305"/>
                  </a:lnTo>
                  <a:lnTo>
                    <a:pt x="424260" y="167570"/>
                  </a:lnTo>
                  <a:lnTo>
                    <a:pt x="427435" y="159628"/>
                  </a:lnTo>
                  <a:lnTo>
                    <a:pt x="431007" y="152480"/>
                  </a:lnTo>
                  <a:lnTo>
                    <a:pt x="434975" y="145730"/>
                  </a:lnTo>
                  <a:lnTo>
                    <a:pt x="439341" y="139377"/>
                  </a:lnTo>
                  <a:lnTo>
                    <a:pt x="444501" y="133420"/>
                  </a:lnTo>
                  <a:lnTo>
                    <a:pt x="449660" y="128258"/>
                  </a:lnTo>
                  <a:lnTo>
                    <a:pt x="455613" y="123890"/>
                  </a:lnTo>
                  <a:lnTo>
                    <a:pt x="461566" y="119522"/>
                  </a:lnTo>
                  <a:lnTo>
                    <a:pt x="434182" y="119919"/>
                  </a:lnTo>
                  <a:lnTo>
                    <a:pt x="413147" y="120714"/>
                  </a:lnTo>
                  <a:lnTo>
                    <a:pt x="394891" y="121508"/>
                  </a:lnTo>
                  <a:lnTo>
                    <a:pt x="401241" y="118728"/>
                  </a:lnTo>
                  <a:lnTo>
                    <a:pt x="407591" y="115154"/>
                  </a:lnTo>
                  <a:lnTo>
                    <a:pt x="420291" y="107213"/>
                  </a:lnTo>
                  <a:lnTo>
                    <a:pt x="433388" y="98477"/>
                  </a:lnTo>
                  <a:lnTo>
                    <a:pt x="446485" y="88947"/>
                  </a:lnTo>
                  <a:lnTo>
                    <a:pt x="459185" y="79814"/>
                  </a:lnTo>
                  <a:lnTo>
                    <a:pt x="471488" y="71475"/>
                  </a:lnTo>
                  <a:lnTo>
                    <a:pt x="482601" y="63931"/>
                  </a:lnTo>
                  <a:lnTo>
                    <a:pt x="488157" y="60357"/>
                  </a:lnTo>
                  <a:lnTo>
                    <a:pt x="493316" y="57577"/>
                  </a:lnTo>
                  <a:lnTo>
                    <a:pt x="507604" y="50827"/>
                  </a:lnTo>
                  <a:lnTo>
                    <a:pt x="521891" y="44473"/>
                  </a:lnTo>
                  <a:lnTo>
                    <a:pt x="536179" y="38517"/>
                  </a:lnTo>
                  <a:lnTo>
                    <a:pt x="550069" y="32958"/>
                  </a:lnTo>
                  <a:lnTo>
                    <a:pt x="563563" y="27796"/>
                  </a:lnTo>
                  <a:lnTo>
                    <a:pt x="577057" y="23428"/>
                  </a:lnTo>
                  <a:lnTo>
                    <a:pt x="590551" y="19457"/>
                  </a:lnTo>
                  <a:lnTo>
                    <a:pt x="603647" y="15883"/>
                  </a:lnTo>
                  <a:lnTo>
                    <a:pt x="616744" y="12310"/>
                  </a:lnTo>
                  <a:lnTo>
                    <a:pt x="629841" y="9927"/>
                  </a:lnTo>
                  <a:lnTo>
                    <a:pt x="642541" y="7148"/>
                  </a:lnTo>
                  <a:lnTo>
                    <a:pt x="654844" y="5162"/>
                  </a:lnTo>
                  <a:lnTo>
                    <a:pt x="666751" y="3574"/>
                  </a:lnTo>
                  <a:lnTo>
                    <a:pt x="679054" y="2382"/>
                  </a:lnTo>
                  <a:lnTo>
                    <a:pt x="690960" y="1191"/>
                  </a:lnTo>
                  <a:lnTo>
                    <a:pt x="702866" y="397"/>
                  </a:lnTo>
                  <a:lnTo>
                    <a:pt x="713979" y="0"/>
                  </a:lnTo>
                  <a:close/>
                </a:path>
              </a:pathLst>
            </a:custGeom>
            <a:solidFill>
              <a:schemeClr val="accent2">
                <a:lumMod val="60000"/>
                <a:lumOff val="40000"/>
              </a:schemeClr>
            </a:solidFill>
            <a:ln>
              <a:solidFill>
                <a:schemeClr val="bg1"/>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1828800">
                <a:defRPr/>
              </a:pP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85" name="PA-806-806741-Money-511610"/>
            <p:cNvGrpSpPr/>
            <p:nvPr>
              <p:custDataLst>
                <p:tags r:id="rId2"/>
              </p:custDataLst>
            </p:nvPr>
          </p:nvGrpSpPr>
          <p:grpSpPr>
            <a:xfrm>
              <a:off x="6923996" y="4152377"/>
              <a:ext cx="1965396" cy="2029126"/>
              <a:chOff x="12191302" y="8644267"/>
              <a:chExt cx="1525439" cy="1548361"/>
            </a:xfrm>
            <a:grpFill/>
          </p:grpSpPr>
          <p:sp>
            <p:nvSpPr>
              <p:cNvPr id="86" name="PA-任意多边形 2324"/>
              <p:cNvSpPr/>
              <p:nvPr>
                <p:custDataLst>
                  <p:tags r:id="rId3"/>
                </p:custDataLst>
              </p:nvPr>
            </p:nvSpPr>
            <p:spPr>
              <a:xfrm>
                <a:off x="12730060" y="8644267"/>
                <a:ext cx="985242" cy="982266"/>
              </a:xfrm>
              <a:custGeom>
                <a:avLst/>
                <a:gdLst>
                  <a:gd name="connsiteX0" fmla="*/ 491830 w 985242"/>
                  <a:gd name="connsiteY0" fmla="*/ 698 h 982265"/>
                  <a:gd name="connsiteX1" fmla="*/ 698 w 985242"/>
                  <a:gd name="connsiteY1" fmla="*/ 491830 h 982265"/>
                  <a:gd name="connsiteX2" fmla="*/ 491830 w 985242"/>
                  <a:gd name="connsiteY2" fmla="*/ 982963 h 982265"/>
                  <a:gd name="connsiteX3" fmla="*/ 985940 w 985242"/>
                  <a:gd name="connsiteY3" fmla="*/ 491830 h 982265"/>
                  <a:gd name="connsiteX4" fmla="*/ 491830 w 985242"/>
                  <a:gd name="connsiteY4" fmla="*/ 698 h 98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242" h="982265">
                    <a:moveTo>
                      <a:pt x="491830" y="698"/>
                    </a:moveTo>
                    <a:cubicBezTo>
                      <a:pt x="221258" y="698"/>
                      <a:pt x="698" y="221258"/>
                      <a:pt x="698" y="491830"/>
                    </a:cubicBezTo>
                    <a:cubicBezTo>
                      <a:pt x="698" y="762397"/>
                      <a:pt x="221258" y="982963"/>
                      <a:pt x="491830" y="982963"/>
                    </a:cubicBezTo>
                    <a:cubicBezTo>
                      <a:pt x="762403" y="982963"/>
                      <a:pt x="985940" y="762397"/>
                      <a:pt x="985940" y="491830"/>
                    </a:cubicBezTo>
                    <a:cubicBezTo>
                      <a:pt x="985940" y="221258"/>
                      <a:pt x="762403" y="698"/>
                      <a:pt x="491830" y="698"/>
                    </a:cubicBezTo>
                    <a:close/>
                  </a:path>
                </a:pathLst>
              </a:custGeom>
              <a:solidFill>
                <a:schemeClr val="accent4">
                  <a:lumMod val="60000"/>
                  <a:lumOff val="40000"/>
                </a:schemeClr>
              </a:solidFill>
              <a:ln w="2977"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90" name="PA-任意多边形 2328"/>
              <p:cNvSpPr/>
              <p:nvPr>
                <p:custDataLst>
                  <p:tags r:id="rId4"/>
                </p:custDataLst>
              </p:nvPr>
            </p:nvSpPr>
            <p:spPr>
              <a:xfrm>
                <a:off x="13102104" y="8818838"/>
                <a:ext cx="270867" cy="625078"/>
              </a:xfrm>
              <a:custGeom>
                <a:avLst/>
                <a:gdLst>
                  <a:gd name="connsiteX0" fmla="*/ 271106 w 270867"/>
                  <a:gd name="connsiteY0" fmla="*/ 402534 h 625078"/>
                  <a:gd name="connsiteX1" fmla="*/ 182702 w 270867"/>
                  <a:gd name="connsiteY1" fmla="*/ 528439 h 625078"/>
                  <a:gd name="connsiteX2" fmla="*/ 181809 w 270867"/>
                  <a:gd name="connsiteY2" fmla="*/ 528439 h 625078"/>
                  <a:gd name="connsiteX3" fmla="*/ 181809 w 270867"/>
                  <a:gd name="connsiteY3" fmla="*/ 581127 h 625078"/>
                  <a:gd name="connsiteX4" fmla="*/ 137161 w 270867"/>
                  <a:gd name="connsiteY4" fmla="*/ 625776 h 625078"/>
                  <a:gd name="connsiteX5" fmla="*/ 92512 w 270867"/>
                  <a:gd name="connsiteY5" fmla="*/ 581127 h 625078"/>
                  <a:gd name="connsiteX6" fmla="*/ 92512 w 270867"/>
                  <a:gd name="connsiteY6" fmla="*/ 528439 h 625078"/>
                  <a:gd name="connsiteX7" fmla="*/ 11255 w 270867"/>
                  <a:gd name="connsiteY7" fmla="*/ 470399 h 625078"/>
                  <a:gd name="connsiteX8" fmla="*/ 16613 w 270867"/>
                  <a:gd name="connsiteY8" fmla="*/ 407891 h 625078"/>
                  <a:gd name="connsiteX9" fmla="*/ 79118 w 270867"/>
                  <a:gd name="connsiteY9" fmla="*/ 413249 h 625078"/>
                  <a:gd name="connsiteX10" fmla="*/ 137164 w 270867"/>
                  <a:gd name="connsiteY10" fmla="*/ 447182 h 625078"/>
                  <a:gd name="connsiteX11" fmla="*/ 152341 w 270867"/>
                  <a:gd name="connsiteY11" fmla="*/ 444500 h 625078"/>
                  <a:gd name="connsiteX12" fmla="*/ 181812 w 270867"/>
                  <a:gd name="connsiteY12" fmla="*/ 402534 h 625078"/>
                  <a:gd name="connsiteX13" fmla="*/ 137164 w 270867"/>
                  <a:gd name="connsiteY13" fmla="*/ 357885 h 625078"/>
                  <a:gd name="connsiteX14" fmla="*/ 3218 w 270867"/>
                  <a:gd name="connsiteY14" fmla="*/ 223940 h 625078"/>
                  <a:gd name="connsiteX15" fmla="*/ 85369 w 270867"/>
                  <a:gd name="connsiteY15" fmla="*/ 100710 h 625078"/>
                  <a:gd name="connsiteX16" fmla="*/ 92515 w 270867"/>
                  <a:gd name="connsiteY16" fmla="*/ 98921 h 625078"/>
                  <a:gd name="connsiteX17" fmla="*/ 92515 w 270867"/>
                  <a:gd name="connsiteY17" fmla="*/ 45346 h 625078"/>
                  <a:gd name="connsiteX18" fmla="*/ 137164 w 270867"/>
                  <a:gd name="connsiteY18" fmla="*/ 698 h 625078"/>
                  <a:gd name="connsiteX19" fmla="*/ 181812 w 270867"/>
                  <a:gd name="connsiteY19" fmla="*/ 45346 h 625078"/>
                  <a:gd name="connsiteX20" fmla="*/ 181812 w 270867"/>
                  <a:gd name="connsiteY20" fmla="*/ 98921 h 625078"/>
                  <a:gd name="connsiteX21" fmla="*/ 247892 w 270867"/>
                  <a:gd name="connsiteY21" fmla="*/ 138212 h 625078"/>
                  <a:gd name="connsiteX22" fmla="*/ 248785 w 270867"/>
                  <a:gd name="connsiteY22" fmla="*/ 201616 h 625078"/>
                  <a:gd name="connsiteX23" fmla="*/ 185381 w 270867"/>
                  <a:gd name="connsiteY23" fmla="*/ 202509 h 625078"/>
                  <a:gd name="connsiteX24" fmla="*/ 137161 w 270867"/>
                  <a:gd name="connsiteY24" fmla="*/ 179291 h 625078"/>
                  <a:gd name="connsiteX25" fmla="*/ 120194 w 270867"/>
                  <a:gd name="connsiteY25" fmla="*/ 182860 h 625078"/>
                  <a:gd name="connsiteX26" fmla="*/ 92512 w 270867"/>
                  <a:gd name="connsiteY26" fmla="*/ 223940 h 625078"/>
                  <a:gd name="connsiteX27" fmla="*/ 137161 w 270867"/>
                  <a:gd name="connsiteY27" fmla="*/ 268588 h 625078"/>
                  <a:gd name="connsiteX28" fmla="*/ 271106 w 270867"/>
                  <a:gd name="connsiteY28" fmla="*/ 402534 h 62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0867" h="625078">
                    <a:moveTo>
                      <a:pt x="271106" y="402534"/>
                    </a:moveTo>
                    <a:cubicBezTo>
                      <a:pt x="271106" y="458791"/>
                      <a:pt x="235384" y="508797"/>
                      <a:pt x="182702" y="528439"/>
                    </a:cubicBezTo>
                    <a:lnTo>
                      <a:pt x="181809" y="528439"/>
                    </a:lnTo>
                    <a:lnTo>
                      <a:pt x="181809" y="581127"/>
                    </a:lnTo>
                    <a:cubicBezTo>
                      <a:pt x="181809" y="606127"/>
                      <a:pt x="162167" y="625776"/>
                      <a:pt x="137161" y="625776"/>
                    </a:cubicBezTo>
                    <a:cubicBezTo>
                      <a:pt x="112155" y="625776"/>
                      <a:pt x="92512" y="606127"/>
                      <a:pt x="92512" y="581127"/>
                    </a:cubicBezTo>
                    <a:lnTo>
                      <a:pt x="92512" y="528439"/>
                    </a:lnTo>
                    <a:cubicBezTo>
                      <a:pt x="63041" y="518617"/>
                      <a:pt x="35362" y="499864"/>
                      <a:pt x="11255" y="470399"/>
                    </a:cubicBezTo>
                    <a:cubicBezTo>
                      <a:pt x="-4824" y="451644"/>
                      <a:pt x="-2142" y="423962"/>
                      <a:pt x="16613" y="407891"/>
                    </a:cubicBezTo>
                    <a:cubicBezTo>
                      <a:pt x="35362" y="391818"/>
                      <a:pt x="63044" y="394494"/>
                      <a:pt x="79118" y="413249"/>
                    </a:cubicBezTo>
                    <a:cubicBezTo>
                      <a:pt x="97873" y="435573"/>
                      <a:pt x="118408" y="447182"/>
                      <a:pt x="137164" y="447182"/>
                    </a:cubicBezTo>
                    <a:cubicBezTo>
                      <a:pt x="142522" y="447182"/>
                      <a:pt x="146986" y="446289"/>
                      <a:pt x="152341" y="444500"/>
                    </a:cubicBezTo>
                    <a:cubicBezTo>
                      <a:pt x="170201" y="438249"/>
                      <a:pt x="181812" y="421283"/>
                      <a:pt x="181812" y="402534"/>
                    </a:cubicBezTo>
                    <a:cubicBezTo>
                      <a:pt x="181812" y="377527"/>
                      <a:pt x="162170" y="357885"/>
                      <a:pt x="137164" y="357885"/>
                    </a:cubicBezTo>
                    <a:cubicBezTo>
                      <a:pt x="63044" y="357885"/>
                      <a:pt x="3218" y="298053"/>
                      <a:pt x="3218" y="223940"/>
                    </a:cubicBezTo>
                    <a:cubicBezTo>
                      <a:pt x="3218" y="170359"/>
                      <a:pt x="35365" y="121245"/>
                      <a:pt x="85369" y="100710"/>
                    </a:cubicBezTo>
                    <a:cubicBezTo>
                      <a:pt x="87157" y="99817"/>
                      <a:pt x="89833" y="99817"/>
                      <a:pt x="92515" y="98921"/>
                    </a:cubicBezTo>
                    <a:lnTo>
                      <a:pt x="92515" y="45346"/>
                    </a:lnTo>
                    <a:cubicBezTo>
                      <a:pt x="92515" y="20340"/>
                      <a:pt x="112158" y="698"/>
                      <a:pt x="137164" y="698"/>
                    </a:cubicBezTo>
                    <a:cubicBezTo>
                      <a:pt x="162170" y="698"/>
                      <a:pt x="181812" y="20340"/>
                      <a:pt x="181812" y="45346"/>
                    </a:cubicBezTo>
                    <a:lnTo>
                      <a:pt x="181812" y="98921"/>
                    </a:lnTo>
                    <a:cubicBezTo>
                      <a:pt x="205029" y="106961"/>
                      <a:pt x="227354" y="118570"/>
                      <a:pt x="247892" y="138212"/>
                    </a:cubicBezTo>
                    <a:cubicBezTo>
                      <a:pt x="265751" y="155178"/>
                      <a:pt x="265751" y="183753"/>
                      <a:pt x="248785" y="201616"/>
                    </a:cubicBezTo>
                    <a:cubicBezTo>
                      <a:pt x="231818" y="219478"/>
                      <a:pt x="203243" y="219475"/>
                      <a:pt x="185381" y="202509"/>
                    </a:cubicBezTo>
                    <a:cubicBezTo>
                      <a:pt x="170201" y="187325"/>
                      <a:pt x="153234" y="179291"/>
                      <a:pt x="137161" y="179291"/>
                    </a:cubicBezTo>
                    <a:cubicBezTo>
                      <a:pt x="130910" y="179291"/>
                      <a:pt x="125552" y="180184"/>
                      <a:pt x="120194" y="182860"/>
                    </a:cubicBezTo>
                    <a:cubicBezTo>
                      <a:pt x="103228" y="190007"/>
                      <a:pt x="92512" y="206080"/>
                      <a:pt x="92512" y="223940"/>
                    </a:cubicBezTo>
                    <a:cubicBezTo>
                      <a:pt x="92512" y="248940"/>
                      <a:pt x="112155" y="268588"/>
                      <a:pt x="137161" y="268588"/>
                    </a:cubicBezTo>
                    <a:cubicBezTo>
                      <a:pt x="211280" y="268588"/>
                      <a:pt x="271106" y="328414"/>
                      <a:pt x="271106" y="402534"/>
                    </a:cubicBezTo>
                    <a:close/>
                  </a:path>
                </a:pathLst>
              </a:custGeom>
              <a:grpFill/>
              <a:ln w="2977"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93" name="PA-任意多边形 2331"/>
              <p:cNvSpPr/>
              <p:nvPr>
                <p:custDataLst>
                  <p:tags r:id="rId5"/>
                </p:custDataLst>
              </p:nvPr>
            </p:nvSpPr>
            <p:spPr>
              <a:xfrm>
                <a:off x="12408591" y="9548698"/>
                <a:ext cx="1306711" cy="642938"/>
              </a:xfrm>
              <a:custGeom>
                <a:avLst/>
                <a:gdLst>
                  <a:gd name="connsiteX0" fmla="*/ 1280620 w 1306710"/>
                  <a:gd name="connsiteY0" fmla="*/ 232283 h 642937"/>
                  <a:gd name="connsiteX1" fmla="*/ 1063328 w 1306710"/>
                  <a:gd name="connsiteY1" fmla="*/ 518033 h 642937"/>
                  <a:gd name="connsiteX2" fmla="*/ 813296 w 1306710"/>
                  <a:gd name="connsiteY2" fmla="*/ 643052 h 642937"/>
                  <a:gd name="connsiteX3" fmla="*/ 415032 w 1306710"/>
                  <a:gd name="connsiteY3" fmla="*/ 643052 h 642937"/>
                  <a:gd name="connsiteX4" fmla="*/ 10520 w 1306710"/>
                  <a:gd name="connsiteY4" fmla="*/ 560005 h 642937"/>
                  <a:gd name="connsiteX5" fmla="*/ 698 w 1306710"/>
                  <a:gd name="connsiteY5" fmla="*/ 284968 h 642937"/>
                  <a:gd name="connsiteX6" fmla="*/ 528439 w 1306710"/>
                  <a:gd name="connsiteY6" fmla="*/ 77799 h 642937"/>
                  <a:gd name="connsiteX7" fmla="*/ 590054 w 1306710"/>
                  <a:gd name="connsiteY7" fmla="*/ 105481 h 642937"/>
                  <a:gd name="connsiteX8" fmla="*/ 607020 w 1306710"/>
                  <a:gd name="connsiteY8" fmla="*/ 107270 h 642937"/>
                  <a:gd name="connsiteX9" fmla="*/ 768651 w 1306710"/>
                  <a:gd name="connsiteY9" fmla="*/ 107270 h 642937"/>
                  <a:gd name="connsiteX10" fmla="*/ 813299 w 1306710"/>
                  <a:gd name="connsiteY10" fmla="*/ 119772 h 642937"/>
                  <a:gd name="connsiteX11" fmla="*/ 857948 w 1306710"/>
                  <a:gd name="connsiteY11" fmla="*/ 195671 h 642937"/>
                  <a:gd name="connsiteX12" fmla="*/ 857948 w 1306710"/>
                  <a:gd name="connsiteY12" fmla="*/ 196564 h 642937"/>
                  <a:gd name="connsiteX13" fmla="*/ 813299 w 1306710"/>
                  <a:gd name="connsiteY13" fmla="*/ 273360 h 642937"/>
                  <a:gd name="connsiteX14" fmla="*/ 768651 w 1306710"/>
                  <a:gd name="connsiteY14" fmla="*/ 285861 h 642937"/>
                  <a:gd name="connsiteX15" fmla="*/ 496295 w 1306710"/>
                  <a:gd name="connsiteY15" fmla="*/ 285861 h 642937"/>
                  <a:gd name="connsiteX16" fmla="*/ 451647 w 1306710"/>
                  <a:gd name="connsiteY16" fmla="*/ 330509 h 642937"/>
                  <a:gd name="connsiteX17" fmla="*/ 496295 w 1306710"/>
                  <a:gd name="connsiteY17" fmla="*/ 375158 h 642937"/>
                  <a:gd name="connsiteX18" fmla="*/ 842767 w 1306710"/>
                  <a:gd name="connsiteY18" fmla="*/ 375158 h 642937"/>
                  <a:gd name="connsiteX19" fmla="*/ 947242 w 1306710"/>
                  <a:gd name="connsiteY19" fmla="*/ 325152 h 642937"/>
                  <a:gd name="connsiteX20" fmla="*/ 1152925 w 1306710"/>
                  <a:gd name="connsiteY20" fmla="*/ 91194 h 642937"/>
                  <a:gd name="connsiteX21" fmla="*/ 1273473 w 1306710"/>
                  <a:gd name="connsiteY21" fmla="*/ 82261 h 642937"/>
                  <a:gd name="connsiteX22" fmla="*/ 1294008 w 1306710"/>
                  <a:gd name="connsiteY22" fmla="*/ 104585 h 642937"/>
                  <a:gd name="connsiteX23" fmla="*/ 1280620 w 1306710"/>
                  <a:gd name="connsiteY23" fmla="*/ 232283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06710" h="642937">
                    <a:moveTo>
                      <a:pt x="1280620" y="232283"/>
                    </a:moveTo>
                    <a:lnTo>
                      <a:pt x="1063328" y="518033"/>
                    </a:lnTo>
                    <a:cubicBezTo>
                      <a:pt x="1004395" y="596614"/>
                      <a:pt x="911523" y="643052"/>
                      <a:pt x="813296" y="643052"/>
                    </a:cubicBezTo>
                    <a:lnTo>
                      <a:pt x="415032" y="643052"/>
                    </a:lnTo>
                    <a:cubicBezTo>
                      <a:pt x="275729" y="643052"/>
                      <a:pt x="139108" y="614477"/>
                      <a:pt x="10520" y="560005"/>
                    </a:cubicBezTo>
                    <a:lnTo>
                      <a:pt x="698" y="284968"/>
                    </a:lnTo>
                    <a:cubicBezTo>
                      <a:pt x="60524" y="-1678"/>
                      <a:pt x="356992" y="-73112"/>
                      <a:pt x="528439" y="77799"/>
                    </a:cubicBezTo>
                    <a:cubicBezTo>
                      <a:pt x="547195" y="92977"/>
                      <a:pt x="568623" y="102805"/>
                      <a:pt x="590054" y="105481"/>
                    </a:cubicBezTo>
                    <a:cubicBezTo>
                      <a:pt x="596305" y="107270"/>
                      <a:pt x="601663" y="107270"/>
                      <a:pt x="607020" y="107270"/>
                    </a:cubicBezTo>
                    <a:lnTo>
                      <a:pt x="768651" y="107270"/>
                    </a:lnTo>
                    <a:cubicBezTo>
                      <a:pt x="784724" y="107270"/>
                      <a:pt x="799902" y="111735"/>
                      <a:pt x="813299" y="119772"/>
                    </a:cubicBezTo>
                    <a:cubicBezTo>
                      <a:pt x="839192" y="134056"/>
                      <a:pt x="857055" y="162631"/>
                      <a:pt x="857948" y="195671"/>
                    </a:cubicBezTo>
                    <a:lnTo>
                      <a:pt x="857948" y="196564"/>
                    </a:lnTo>
                    <a:cubicBezTo>
                      <a:pt x="857948" y="229604"/>
                      <a:pt x="840088" y="258179"/>
                      <a:pt x="813299" y="273360"/>
                    </a:cubicBezTo>
                    <a:cubicBezTo>
                      <a:pt x="799902" y="281399"/>
                      <a:pt x="784724" y="285861"/>
                      <a:pt x="768651" y="285861"/>
                    </a:cubicBezTo>
                    <a:lnTo>
                      <a:pt x="496295" y="285861"/>
                    </a:lnTo>
                    <a:cubicBezTo>
                      <a:pt x="471289" y="285861"/>
                      <a:pt x="451647" y="305503"/>
                      <a:pt x="451647" y="330509"/>
                    </a:cubicBezTo>
                    <a:cubicBezTo>
                      <a:pt x="451647" y="355510"/>
                      <a:pt x="471289" y="375158"/>
                      <a:pt x="496295" y="375158"/>
                    </a:cubicBezTo>
                    <a:lnTo>
                      <a:pt x="842767" y="375158"/>
                    </a:lnTo>
                    <a:cubicBezTo>
                      <a:pt x="887416" y="375158"/>
                      <a:pt x="919563" y="356403"/>
                      <a:pt x="947242" y="325152"/>
                    </a:cubicBezTo>
                    <a:lnTo>
                      <a:pt x="1152925" y="91194"/>
                    </a:lnTo>
                    <a:cubicBezTo>
                      <a:pt x="1185072" y="56368"/>
                      <a:pt x="1240433" y="53686"/>
                      <a:pt x="1273473" y="82261"/>
                    </a:cubicBezTo>
                    <a:cubicBezTo>
                      <a:pt x="1281513" y="88512"/>
                      <a:pt x="1288650" y="95659"/>
                      <a:pt x="1294008" y="104585"/>
                    </a:cubicBezTo>
                    <a:cubicBezTo>
                      <a:pt x="1314555" y="134952"/>
                      <a:pt x="1311873" y="191209"/>
                      <a:pt x="1280620" y="232283"/>
                    </a:cubicBezTo>
                    <a:close/>
                  </a:path>
                </a:pathLst>
              </a:custGeom>
              <a:solidFill>
                <a:schemeClr val="accent4">
                  <a:lumMod val="60000"/>
                  <a:lumOff val="40000"/>
                </a:schemeClr>
              </a:solidFill>
              <a:ln w="2977"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94" name="PA-任意多边形 2332"/>
              <p:cNvSpPr/>
              <p:nvPr>
                <p:custDataLst>
                  <p:tags r:id="rId6"/>
                </p:custDataLst>
              </p:nvPr>
            </p:nvSpPr>
            <p:spPr>
              <a:xfrm>
                <a:off x="12191302" y="9565974"/>
                <a:ext cx="360164" cy="625078"/>
              </a:xfrm>
              <a:custGeom>
                <a:avLst/>
                <a:gdLst>
                  <a:gd name="connsiteX0" fmla="*/ 360862 w 360164"/>
                  <a:gd name="connsiteY0" fmla="*/ 134643 h 625078"/>
                  <a:gd name="connsiteX1" fmla="*/ 226916 w 360164"/>
                  <a:gd name="connsiteY1" fmla="*/ 698 h 625078"/>
                  <a:gd name="connsiteX2" fmla="*/ 45346 w 360164"/>
                  <a:gd name="connsiteY2" fmla="*/ 698 h 625078"/>
                  <a:gd name="connsiteX3" fmla="*/ 698 w 360164"/>
                  <a:gd name="connsiteY3" fmla="*/ 45346 h 625078"/>
                  <a:gd name="connsiteX4" fmla="*/ 698 w 360164"/>
                  <a:gd name="connsiteY4" fmla="*/ 581127 h 625078"/>
                  <a:gd name="connsiteX5" fmla="*/ 45346 w 360164"/>
                  <a:gd name="connsiteY5" fmla="*/ 625776 h 625078"/>
                  <a:gd name="connsiteX6" fmla="*/ 226916 w 360164"/>
                  <a:gd name="connsiteY6" fmla="*/ 625776 h 625078"/>
                  <a:gd name="connsiteX7" fmla="*/ 360862 w 360164"/>
                  <a:gd name="connsiteY7" fmla="*/ 491830 h 625078"/>
                  <a:gd name="connsiteX8" fmla="*/ 360862 w 360164"/>
                  <a:gd name="connsiteY8" fmla="*/ 134643 h 62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164" h="625078">
                    <a:moveTo>
                      <a:pt x="360862" y="134643"/>
                    </a:moveTo>
                    <a:cubicBezTo>
                      <a:pt x="360862" y="60783"/>
                      <a:pt x="300777" y="698"/>
                      <a:pt x="226916" y="698"/>
                    </a:cubicBezTo>
                    <a:lnTo>
                      <a:pt x="45346" y="698"/>
                    </a:lnTo>
                    <a:cubicBezTo>
                      <a:pt x="20667" y="698"/>
                      <a:pt x="698" y="20667"/>
                      <a:pt x="698" y="45346"/>
                    </a:cubicBezTo>
                    <a:lnTo>
                      <a:pt x="698" y="581127"/>
                    </a:lnTo>
                    <a:cubicBezTo>
                      <a:pt x="698" y="605806"/>
                      <a:pt x="20667" y="625776"/>
                      <a:pt x="45346" y="625776"/>
                    </a:cubicBezTo>
                    <a:lnTo>
                      <a:pt x="226916" y="625776"/>
                    </a:lnTo>
                    <a:cubicBezTo>
                      <a:pt x="300777" y="625776"/>
                      <a:pt x="360862" y="565691"/>
                      <a:pt x="360862" y="491830"/>
                    </a:cubicBezTo>
                    <a:lnTo>
                      <a:pt x="360862" y="134643"/>
                    </a:lnTo>
                    <a:close/>
                  </a:path>
                </a:pathLst>
              </a:custGeom>
              <a:solidFill>
                <a:schemeClr val="accent4">
                  <a:lumMod val="60000"/>
                  <a:lumOff val="40000"/>
                </a:schemeClr>
              </a:solidFill>
              <a:ln w="2977"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95" name="PA-任意多边形 2333"/>
              <p:cNvSpPr/>
              <p:nvPr>
                <p:custDataLst>
                  <p:tags r:id="rId7"/>
                </p:custDataLst>
              </p:nvPr>
            </p:nvSpPr>
            <p:spPr>
              <a:xfrm>
                <a:off x="13219658" y="9666238"/>
                <a:ext cx="47625" cy="157758"/>
              </a:xfrm>
              <a:custGeom>
                <a:avLst/>
                <a:gdLst>
                  <a:gd name="connsiteX0" fmla="*/ 2232 w 47625"/>
                  <a:gd name="connsiteY0" fmla="*/ 155823 h 157757"/>
                  <a:gd name="connsiteX1" fmla="*/ 2232 w 47625"/>
                  <a:gd name="connsiteY1" fmla="*/ 2232 h 157757"/>
                  <a:gd name="connsiteX2" fmla="*/ 46881 w 47625"/>
                  <a:gd name="connsiteY2" fmla="*/ 78132 h 157757"/>
                  <a:gd name="connsiteX3" fmla="*/ 46881 w 47625"/>
                  <a:gd name="connsiteY3" fmla="*/ 79025 h 157757"/>
                  <a:gd name="connsiteX4" fmla="*/ 2232 w 47625"/>
                  <a:gd name="connsiteY4" fmla="*/ 155823 h 15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57757">
                    <a:moveTo>
                      <a:pt x="2232" y="155823"/>
                    </a:moveTo>
                    <a:lnTo>
                      <a:pt x="2232" y="2232"/>
                    </a:lnTo>
                    <a:cubicBezTo>
                      <a:pt x="28126" y="16517"/>
                      <a:pt x="45988" y="45092"/>
                      <a:pt x="46881" y="78132"/>
                    </a:cubicBezTo>
                    <a:lnTo>
                      <a:pt x="46881" y="79025"/>
                    </a:lnTo>
                    <a:cubicBezTo>
                      <a:pt x="46881" y="112068"/>
                      <a:pt x="29021" y="140643"/>
                      <a:pt x="2232" y="155823"/>
                    </a:cubicBezTo>
                    <a:close/>
                  </a:path>
                </a:pathLst>
              </a:custGeom>
              <a:grpFill/>
              <a:ln w="9525"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96" name="PA-任意多边形 2334"/>
              <p:cNvSpPr/>
              <p:nvPr>
                <p:custDataLst>
                  <p:tags r:id="rId8"/>
                </p:custDataLst>
              </p:nvPr>
            </p:nvSpPr>
            <p:spPr>
              <a:xfrm>
                <a:off x="13219655" y="9609222"/>
                <a:ext cx="497086" cy="583406"/>
              </a:xfrm>
              <a:custGeom>
                <a:avLst/>
                <a:gdLst>
                  <a:gd name="connsiteX0" fmla="*/ 469556 w 497085"/>
                  <a:gd name="connsiteY0" fmla="*/ 171760 h 583406"/>
                  <a:gd name="connsiteX1" fmla="*/ 252264 w 497085"/>
                  <a:gd name="connsiteY1" fmla="*/ 457510 h 583406"/>
                  <a:gd name="connsiteX2" fmla="*/ 2232 w 497085"/>
                  <a:gd name="connsiteY2" fmla="*/ 582528 h 583406"/>
                  <a:gd name="connsiteX3" fmla="*/ 2232 w 497085"/>
                  <a:gd name="connsiteY3" fmla="*/ 314638 h 583406"/>
                  <a:gd name="connsiteX4" fmla="*/ 31703 w 497085"/>
                  <a:gd name="connsiteY4" fmla="*/ 314638 h 583406"/>
                  <a:gd name="connsiteX5" fmla="*/ 136178 w 497085"/>
                  <a:gd name="connsiteY5" fmla="*/ 264631 h 583406"/>
                  <a:gd name="connsiteX6" fmla="*/ 341861 w 497085"/>
                  <a:gd name="connsiteY6" fmla="*/ 30674 h 583406"/>
                  <a:gd name="connsiteX7" fmla="*/ 462409 w 497085"/>
                  <a:gd name="connsiteY7" fmla="*/ 21741 h 583406"/>
                  <a:gd name="connsiteX8" fmla="*/ 482944 w 497085"/>
                  <a:gd name="connsiteY8" fmla="*/ 44065 h 583406"/>
                  <a:gd name="connsiteX9" fmla="*/ 469556 w 497085"/>
                  <a:gd name="connsiteY9" fmla="*/ 17176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085" h="583406">
                    <a:moveTo>
                      <a:pt x="469556" y="171760"/>
                    </a:moveTo>
                    <a:lnTo>
                      <a:pt x="252264" y="457510"/>
                    </a:lnTo>
                    <a:cubicBezTo>
                      <a:pt x="193331" y="536091"/>
                      <a:pt x="100459" y="582528"/>
                      <a:pt x="2232" y="582528"/>
                    </a:cubicBezTo>
                    <a:lnTo>
                      <a:pt x="2232" y="314638"/>
                    </a:lnTo>
                    <a:lnTo>
                      <a:pt x="31703" y="314638"/>
                    </a:lnTo>
                    <a:cubicBezTo>
                      <a:pt x="76352" y="314638"/>
                      <a:pt x="108499" y="295882"/>
                      <a:pt x="136178" y="264631"/>
                    </a:cubicBezTo>
                    <a:lnTo>
                      <a:pt x="341861" y="30674"/>
                    </a:lnTo>
                    <a:cubicBezTo>
                      <a:pt x="374008" y="-4152"/>
                      <a:pt x="429369" y="-6834"/>
                      <a:pt x="462409" y="21741"/>
                    </a:cubicBezTo>
                    <a:cubicBezTo>
                      <a:pt x="470449" y="27992"/>
                      <a:pt x="477587" y="35138"/>
                      <a:pt x="482944" y="44065"/>
                    </a:cubicBezTo>
                    <a:cubicBezTo>
                      <a:pt x="503492" y="74429"/>
                      <a:pt x="500810" y="130686"/>
                      <a:pt x="469556" y="171760"/>
                    </a:cubicBezTo>
                    <a:close/>
                  </a:path>
                </a:pathLst>
              </a:custGeom>
              <a:solidFill>
                <a:schemeClr val="accent4">
                  <a:lumMod val="60000"/>
                  <a:lumOff val="40000"/>
                </a:schemeClr>
              </a:solidFill>
              <a:ln w="9525" cap="flat">
                <a:solidFill>
                  <a:srgbClr val="7030A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grpSp>
        <p:sp>
          <p:nvSpPr>
            <p:cNvPr id="97" name="文本框 96"/>
            <p:cNvSpPr txBox="1"/>
            <p:nvPr/>
          </p:nvSpPr>
          <p:spPr>
            <a:xfrm flipH="1">
              <a:off x="2118393" y="6673815"/>
              <a:ext cx="2884419" cy="1447355"/>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rtlCol="0">
              <a:spAutoFit/>
            </a:bodyPr>
            <a:lstStyle/>
            <a:p>
              <a:pPr algn="ctr" defTabSz="1828800">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sym typeface="+mn-ea"/>
                </a:rPr>
                <a:t>居民个人</a:t>
              </a:r>
              <a:endParaRPr lang="zh-CN" altLang="en-US" sz="1500" b="1" dirty="0">
                <a:solidFill>
                  <a:schemeClr val="bg1"/>
                </a:solidFill>
                <a:latin typeface="微软雅黑" panose="020B0503020204020204" pitchFamily="34" charset="-122"/>
                <a:ea typeface="微软雅黑" panose="020B0503020204020204" pitchFamily="34" charset="-122"/>
                <a:sym typeface="+mn-ea"/>
              </a:endParaRPr>
            </a:p>
          </p:txBody>
        </p:sp>
        <p:sp>
          <p:nvSpPr>
            <p:cNvPr id="98" name="文本框 97"/>
            <p:cNvSpPr txBox="1"/>
            <p:nvPr/>
          </p:nvSpPr>
          <p:spPr>
            <a:xfrm flipH="1">
              <a:off x="6702120" y="6341316"/>
              <a:ext cx="2884419" cy="1447355"/>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rtlCol="0">
              <a:spAutoFit/>
            </a:bodyPr>
            <a:lstStyle/>
            <a:p>
              <a:pPr algn="ctr" defTabSz="1828800">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sym typeface="+mn-ea"/>
                </a:rPr>
                <a:t>综合所得</a:t>
              </a:r>
              <a:endParaRPr lang="zh-CN" altLang="en-US" sz="1500" b="1" dirty="0">
                <a:solidFill>
                  <a:schemeClr val="bg1"/>
                </a:solidFill>
                <a:latin typeface="微软雅黑" panose="020B0503020204020204" pitchFamily="34" charset="-122"/>
                <a:ea typeface="微软雅黑" panose="020B0503020204020204" pitchFamily="34" charset="-122"/>
                <a:sym typeface="+mn-ea"/>
              </a:endParaRPr>
            </a:p>
          </p:txBody>
        </p:sp>
        <p:sp>
          <p:nvSpPr>
            <p:cNvPr id="99" name="矩形: 圆角 41"/>
            <p:cNvSpPr/>
            <p:nvPr/>
          </p:nvSpPr>
          <p:spPr>
            <a:xfrm>
              <a:off x="12355447" y="4182234"/>
              <a:ext cx="5670447" cy="1031077"/>
            </a:xfrm>
            <a:prstGeom prst="roundRect">
              <a:avLst/>
            </a:prstGeom>
            <a:noFill/>
            <a:ln>
              <a:solidFill>
                <a:schemeClr val="bg1"/>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zh-CN" altLang="en-US" sz="1500" dirty="0">
                  <a:solidFill>
                    <a:schemeClr val="bg1"/>
                  </a:solidFill>
                  <a:latin typeface="微软雅黑" panose="020B0503020204020204" pitchFamily="34" charset="-122"/>
                  <a:ea typeface="微软雅黑" panose="020B0503020204020204" pitchFamily="34" charset="-122"/>
                </a:rPr>
                <a:t>工资薪金所得</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00" name="矩形: 圆角 42"/>
            <p:cNvSpPr/>
            <p:nvPr/>
          </p:nvSpPr>
          <p:spPr>
            <a:xfrm>
              <a:off x="12355447" y="5561624"/>
              <a:ext cx="5670447" cy="1031077"/>
            </a:xfrm>
            <a:prstGeom prst="roundRect">
              <a:avLst/>
            </a:prstGeom>
            <a:noFill/>
            <a:ln>
              <a:solidFill>
                <a:schemeClr val="bg1"/>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zh-CN" altLang="en-US" sz="1500" dirty="0">
                  <a:solidFill>
                    <a:schemeClr val="bg1"/>
                  </a:solidFill>
                  <a:latin typeface="微软雅黑" panose="020B0503020204020204" pitchFamily="34" charset="-122"/>
                  <a:ea typeface="微软雅黑" panose="020B0503020204020204" pitchFamily="34" charset="-122"/>
                </a:rPr>
                <a:t>劳务报酬所得</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01" name="矩形: 圆角 43"/>
            <p:cNvSpPr/>
            <p:nvPr/>
          </p:nvSpPr>
          <p:spPr>
            <a:xfrm>
              <a:off x="12355447" y="6944744"/>
              <a:ext cx="5670447" cy="1031077"/>
            </a:xfrm>
            <a:prstGeom prst="roundRect">
              <a:avLst/>
            </a:prstGeom>
            <a:noFill/>
            <a:ln>
              <a:solidFill>
                <a:schemeClr val="bg1"/>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zh-CN" altLang="en-US" sz="1500" dirty="0">
                  <a:solidFill>
                    <a:schemeClr val="bg1"/>
                  </a:solidFill>
                  <a:latin typeface="微软雅黑" panose="020B0503020204020204" pitchFamily="34" charset="-122"/>
                  <a:ea typeface="微软雅黑" panose="020B0503020204020204" pitchFamily="34" charset="-122"/>
                </a:rPr>
                <a:t>稿酬所得</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02" name="矩形: 圆角 44"/>
            <p:cNvSpPr/>
            <p:nvPr/>
          </p:nvSpPr>
          <p:spPr>
            <a:xfrm>
              <a:off x="12355447" y="8327864"/>
              <a:ext cx="5670447" cy="1031077"/>
            </a:xfrm>
            <a:prstGeom prst="roundRect">
              <a:avLst/>
            </a:prstGeom>
            <a:noFill/>
            <a:ln>
              <a:solidFill>
                <a:schemeClr val="bg1"/>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zh-CN" altLang="en-US" sz="1500" dirty="0">
                  <a:solidFill>
                    <a:schemeClr val="bg1"/>
                  </a:solidFill>
                  <a:latin typeface="微软雅黑" panose="020B0503020204020204" pitchFamily="34" charset="-122"/>
                  <a:ea typeface="微软雅黑" panose="020B0503020204020204" pitchFamily="34" charset="-122"/>
                </a:rPr>
                <a:t>特许权使用费所得</a:t>
              </a:r>
              <a:endParaRPr lang="zh-CN" altLang="en-US" sz="1500" dirty="0">
                <a:solidFill>
                  <a:schemeClr val="bg1"/>
                </a:solidFill>
                <a:latin typeface="微软雅黑" panose="020B0503020204020204" pitchFamily="34" charset="-122"/>
                <a:ea typeface="微软雅黑" panose="020B0503020204020204" pitchFamily="34" charset="-122"/>
              </a:endParaRPr>
            </a:p>
          </p:txBody>
        </p:sp>
        <p:cxnSp>
          <p:nvCxnSpPr>
            <p:cNvPr id="103" name="连接符: 肘形 46"/>
            <p:cNvCxnSpPr>
              <a:stCxn id="98" idx="1"/>
              <a:endCxn id="99" idx="1"/>
            </p:cNvCxnSpPr>
            <p:nvPr/>
          </p:nvCxnSpPr>
          <p:spPr>
            <a:xfrm flipV="1">
              <a:off x="9586539" y="4697771"/>
              <a:ext cx="2768908" cy="2367222"/>
            </a:xfrm>
            <a:prstGeom prst="bentConnector3">
              <a:avLst>
                <a:gd name="adj1" fmla="val 50000"/>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连接符: 肘形 48"/>
            <p:cNvCxnSpPr>
              <a:stCxn id="98" idx="1"/>
              <a:endCxn id="100" idx="1"/>
            </p:cNvCxnSpPr>
            <p:nvPr/>
          </p:nvCxnSpPr>
          <p:spPr>
            <a:xfrm flipV="1">
              <a:off x="9586539" y="6077161"/>
              <a:ext cx="2768908" cy="987832"/>
            </a:xfrm>
            <a:prstGeom prst="bentConnector3">
              <a:avLst>
                <a:gd name="adj1" fmla="val 50000"/>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连接符: 肘形 50"/>
            <p:cNvCxnSpPr>
              <a:stCxn id="98" idx="1"/>
              <a:endCxn id="101" idx="1"/>
            </p:cNvCxnSpPr>
            <p:nvPr/>
          </p:nvCxnSpPr>
          <p:spPr>
            <a:xfrm>
              <a:off x="9586539" y="7064993"/>
              <a:ext cx="2768908" cy="395290"/>
            </a:xfrm>
            <a:prstGeom prst="bentConnector3">
              <a:avLst>
                <a:gd name="adj1" fmla="val 50000"/>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连接符: 肘形 52"/>
            <p:cNvCxnSpPr>
              <a:stCxn id="98" idx="1"/>
              <a:endCxn id="102" idx="1"/>
            </p:cNvCxnSpPr>
            <p:nvPr/>
          </p:nvCxnSpPr>
          <p:spPr>
            <a:xfrm>
              <a:off x="9586539" y="7064993"/>
              <a:ext cx="2768908" cy="1778409"/>
            </a:xfrm>
            <a:prstGeom prst="bentConnector3">
              <a:avLst>
                <a:gd name="adj1" fmla="val 50000"/>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7" name="PA-A000320150529F31PPSH-3575"/>
            <p:cNvSpPr/>
            <p:nvPr>
              <p:custDataLst>
                <p:tags r:id="rId9"/>
              </p:custDataLst>
            </p:nvPr>
          </p:nvSpPr>
          <p:spPr bwMode="auto">
            <a:xfrm rot="10800000">
              <a:off x="4640118" y="5238148"/>
              <a:ext cx="1486649" cy="888304"/>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chemeClr val="accent2">
                <a:lumMod val="60000"/>
                <a:lumOff val="40000"/>
              </a:schemeClr>
            </a:solidFill>
            <a:ln>
              <a:solidFill>
                <a:srgbClr val="7030A0"/>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1828800"/>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08" name="PA-A000320150529F31PPSH-3575"/>
            <p:cNvSpPr/>
            <p:nvPr>
              <p:custDataLst>
                <p:tags r:id="rId10"/>
              </p:custDataLst>
            </p:nvPr>
          </p:nvSpPr>
          <p:spPr bwMode="auto">
            <a:xfrm rot="5400000">
              <a:off x="2658459" y="8247044"/>
              <a:ext cx="1486649" cy="888304"/>
            </a:xfrm>
            <a:custGeom>
              <a:avLst/>
              <a:gdLst>
                <a:gd name="T0" fmla="*/ 155875713 w 13050"/>
                <a:gd name="T1" fmla="*/ 155918725 h 8154"/>
                <a:gd name="T2" fmla="*/ 155875713 w 13050"/>
                <a:gd name="T3" fmla="*/ 155918725 h 8154"/>
                <a:gd name="T4" fmla="*/ 155875713 w 13050"/>
                <a:gd name="T5" fmla="*/ 155918725 h 8154"/>
                <a:gd name="T6" fmla="*/ 155875713 w 13050"/>
                <a:gd name="T7" fmla="*/ 155918725 h 8154"/>
                <a:gd name="T8" fmla="*/ 155875713 w 13050"/>
                <a:gd name="T9" fmla="*/ 155918725 h 8154"/>
                <a:gd name="T10" fmla="*/ 155875713 w 13050"/>
                <a:gd name="T11" fmla="*/ 155918725 h 8154"/>
                <a:gd name="T12" fmla="*/ 155875713 w 13050"/>
                <a:gd name="T13" fmla="*/ 155918725 h 8154"/>
                <a:gd name="T14" fmla="*/ 155875713 w 13050"/>
                <a:gd name="T15" fmla="*/ 155918725 h 8154"/>
                <a:gd name="T16" fmla="*/ 155875713 w 13050"/>
                <a:gd name="T17" fmla="*/ 155918725 h 8154"/>
                <a:gd name="T18" fmla="*/ 155875713 w 13050"/>
                <a:gd name="T19" fmla="*/ 155918725 h 8154"/>
                <a:gd name="T20" fmla="*/ 155875713 w 13050"/>
                <a:gd name="T21" fmla="*/ 155918725 h 8154"/>
                <a:gd name="T22" fmla="*/ 155875713 w 13050"/>
                <a:gd name="T23" fmla="*/ 155918725 h 8154"/>
                <a:gd name="T24" fmla="*/ 155875713 w 13050"/>
                <a:gd name="T25" fmla="*/ 155918725 h 8154"/>
                <a:gd name="T26" fmla="*/ 155875713 w 13050"/>
                <a:gd name="T27" fmla="*/ 155918725 h 8154"/>
                <a:gd name="T28" fmla="*/ 155875713 w 13050"/>
                <a:gd name="T29" fmla="*/ 155918725 h 8154"/>
                <a:gd name="T30" fmla="*/ 155875713 w 13050"/>
                <a:gd name="T31" fmla="*/ 155918725 h 8154"/>
                <a:gd name="T32" fmla="*/ 155875713 w 13050"/>
                <a:gd name="T33" fmla="*/ 155918725 h 8154"/>
                <a:gd name="T34" fmla="*/ 155875713 w 13050"/>
                <a:gd name="T35" fmla="*/ 155918725 h 8154"/>
                <a:gd name="T36" fmla="*/ 155875713 w 13050"/>
                <a:gd name="T37" fmla="*/ 155918725 h 8154"/>
                <a:gd name="T38" fmla="*/ 155875713 w 13050"/>
                <a:gd name="T39" fmla="*/ 155918725 h 8154"/>
                <a:gd name="T40" fmla="*/ 155875713 w 13050"/>
                <a:gd name="T41" fmla="*/ 155918725 h 8154"/>
                <a:gd name="T42" fmla="*/ 155875713 w 13050"/>
                <a:gd name="T43" fmla="*/ 155918725 h 8154"/>
                <a:gd name="T44" fmla="*/ 155875713 w 13050"/>
                <a:gd name="T45" fmla="*/ 155918725 h 8154"/>
                <a:gd name="T46" fmla="*/ 155875713 w 13050"/>
                <a:gd name="T47" fmla="*/ 155918725 h 8154"/>
                <a:gd name="T48" fmla="*/ 155875713 w 13050"/>
                <a:gd name="T49" fmla="*/ 155918725 h 8154"/>
                <a:gd name="T50" fmla="*/ 155875713 w 13050"/>
                <a:gd name="T51" fmla="*/ 155918725 h 8154"/>
                <a:gd name="T52" fmla="*/ 155875713 w 13050"/>
                <a:gd name="T53" fmla="*/ 155918725 h 8154"/>
                <a:gd name="T54" fmla="*/ 155875713 w 13050"/>
                <a:gd name="T55" fmla="*/ 155918725 h 8154"/>
                <a:gd name="T56" fmla="*/ 155875713 w 13050"/>
                <a:gd name="T57" fmla="*/ 155918725 h 8154"/>
                <a:gd name="T58" fmla="*/ 155875713 w 13050"/>
                <a:gd name="T59" fmla="*/ 155918725 h 8154"/>
                <a:gd name="T60" fmla="*/ 155875713 w 13050"/>
                <a:gd name="T61" fmla="*/ 155918725 h 8154"/>
                <a:gd name="T62" fmla="*/ 155875713 w 13050"/>
                <a:gd name="T63" fmla="*/ 155918725 h 8154"/>
                <a:gd name="T64" fmla="*/ 155875713 w 13050"/>
                <a:gd name="T65" fmla="*/ 155918725 h 8154"/>
                <a:gd name="T66" fmla="*/ 155875713 w 13050"/>
                <a:gd name="T67" fmla="*/ 155918725 h 8154"/>
                <a:gd name="T68" fmla="*/ 155875713 w 13050"/>
                <a:gd name="T69" fmla="*/ 155918725 h 8154"/>
                <a:gd name="T70" fmla="*/ 155875713 w 13050"/>
                <a:gd name="T71" fmla="*/ 155918725 h 8154"/>
                <a:gd name="T72" fmla="*/ 155875713 w 13050"/>
                <a:gd name="T73" fmla="*/ 155918725 h 8154"/>
                <a:gd name="T74" fmla="*/ 155875713 w 13050"/>
                <a:gd name="T75" fmla="*/ 155918725 h 8154"/>
                <a:gd name="T76" fmla="*/ 155875713 w 13050"/>
                <a:gd name="T77" fmla="*/ 155918725 h 8154"/>
                <a:gd name="T78" fmla="*/ 155875713 w 13050"/>
                <a:gd name="T79" fmla="*/ 155918725 h 8154"/>
                <a:gd name="T80" fmla="*/ 155875713 w 13050"/>
                <a:gd name="T81" fmla="*/ 155918725 h 8154"/>
                <a:gd name="T82" fmla="*/ 155875713 w 13050"/>
                <a:gd name="T83" fmla="*/ 155918725 h 8154"/>
                <a:gd name="T84" fmla="*/ 155875713 w 13050"/>
                <a:gd name="T85" fmla="*/ 155918725 h 8154"/>
                <a:gd name="T86" fmla="*/ 155875713 w 13050"/>
                <a:gd name="T87" fmla="*/ 155918725 h 8154"/>
                <a:gd name="T88" fmla="*/ 155875713 w 13050"/>
                <a:gd name="T89" fmla="*/ 155918725 h 8154"/>
                <a:gd name="T90" fmla="*/ 155875713 w 13050"/>
                <a:gd name="T91" fmla="*/ 155918725 h 8154"/>
                <a:gd name="T92" fmla="*/ 155875713 w 13050"/>
                <a:gd name="T93" fmla="*/ 155918725 h 8154"/>
                <a:gd name="T94" fmla="*/ 155875713 w 13050"/>
                <a:gd name="T95" fmla="*/ 155918725 h 8154"/>
                <a:gd name="T96" fmla="*/ 155875713 w 13050"/>
                <a:gd name="T97" fmla="*/ 155918725 h 8154"/>
                <a:gd name="T98" fmla="*/ 155875713 w 13050"/>
                <a:gd name="T99" fmla="*/ 155918725 h 8154"/>
                <a:gd name="T100" fmla="*/ 155875713 w 13050"/>
                <a:gd name="T101" fmla="*/ 155918725 h 8154"/>
                <a:gd name="T102" fmla="*/ 155875713 w 13050"/>
                <a:gd name="T103" fmla="*/ 155918725 h 8154"/>
                <a:gd name="T104" fmla="*/ 155875713 w 13050"/>
                <a:gd name="T105" fmla="*/ 155918725 h 8154"/>
                <a:gd name="T106" fmla="*/ 155875713 w 13050"/>
                <a:gd name="T107" fmla="*/ 155918725 h 8154"/>
                <a:gd name="T108" fmla="*/ 155875713 w 13050"/>
                <a:gd name="T109" fmla="*/ 155918725 h 8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050" h="8154">
                  <a:moveTo>
                    <a:pt x="6088" y="6471"/>
                  </a:moveTo>
                  <a:lnTo>
                    <a:pt x="6088" y="1683"/>
                  </a:lnTo>
                  <a:lnTo>
                    <a:pt x="8972" y="1683"/>
                  </a:lnTo>
                  <a:lnTo>
                    <a:pt x="8972" y="0"/>
                  </a:lnTo>
                  <a:lnTo>
                    <a:pt x="9089" y="0"/>
                  </a:lnTo>
                  <a:lnTo>
                    <a:pt x="9129" y="86"/>
                  </a:lnTo>
                  <a:lnTo>
                    <a:pt x="9168" y="171"/>
                  </a:lnTo>
                  <a:lnTo>
                    <a:pt x="9208" y="256"/>
                  </a:lnTo>
                  <a:lnTo>
                    <a:pt x="9249" y="340"/>
                  </a:lnTo>
                  <a:lnTo>
                    <a:pt x="9292" y="425"/>
                  </a:lnTo>
                  <a:lnTo>
                    <a:pt x="9335" y="507"/>
                  </a:lnTo>
                  <a:lnTo>
                    <a:pt x="9378" y="589"/>
                  </a:lnTo>
                  <a:lnTo>
                    <a:pt x="9422" y="670"/>
                  </a:lnTo>
                  <a:lnTo>
                    <a:pt x="9468" y="750"/>
                  </a:lnTo>
                  <a:lnTo>
                    <a:pt x="9514" y="830"/>
                  </a:lnTo>
                  <a:lnTo>
                    <a:pt x="9560" y="909"/>
                  </a:lnTo>
                  <a:lnTo>
                    <a:pt x="9608" y="986"/>
                  </a:lnTo>
                  <a:lnTo>
                    <a:pt x="9656" y="1063"/>
                  </a:lnTo>
                  <a:lnTo>
                    <a:pt x="9704" y="1141"/>
                  </a:lnTo>
                  <a:lnTo>
                    <a:pt x="9754" y="1217"/>
                  </a:lnTo>
                  <a:lnTo>
                    <a:pt x="9804" y="1291"/>
                  </a:lnTo>
                  <a:lnTo>
                    <a:pt x="9855" y="1365"/>
                  </a:lnTo>
                  <a:lnTo>
                    <a:pt x="9907" y="1439"/>
                  </a:lnTo>
                  <a:lnTo>
                    <a:pt x="9960" y="1511"/>
                  </a:lnTo>
                  <a:lnTo>
                    <a:pt x="10013" y="1584"/>
                  </a:lnTo>
                  <a:lnTo>
                    <a:pt x="10066" y="1655"/>
                  </a:lnTo>
                  <a:lnTo>
                    <a:pt x="10121" y="1725"/>
                  </a:lnTo>
                  <a:lnTo>
                    <a:pt x="10176" y="1794"/>
                  </a:lnTo>
                  <a:lnTo>
                    <a:pt x="10232" y="1864"/>
                  </a:lnTo>
                  <a:lnTo>
                    <a:pt x="10288" y="1931"/>
                  </a:lnTo>
                  <a:lnTo>
                    <a:pt x="10346" y="1999"/>
                  </a:lnTo>
                  <a:lnTo>
                    <a:pt x="10403" y="2066"/>
                  </a:lnTo>
                  <a:lnTo>
                    <a:pt x="10461" y="2132"/>
                  </a:lnTo>
                  <a:lnTo>
                    <a:pt x="10521" y="2196"/>
                  </a:lnTo>
                  <a:lnTo>
                    <a:pt x="10579" y="2261"/>
                  </a:lnTo>
                  <a:lnTo>
                    <a:pt x="10640" y="2324"/>
                  </a:lnTo>
                  <a:lnTo>
                    <a:pt x="10701" y="2387"/>
                  </a:lnTo>
                  <a:lnTo>
                    <a:pt x="10764" y="2450"/>
                  </a:lnTo>
                  <a:lnTo>
                    <a:pt x="10826" y="2511"/>
                  </a:lnTo>
                  <a:lnTo>
                    <a:pt x="10889" y="2572"/>
                  </a:lnTo>
                  <a:lnTo>
                    <a:pt x="10954" y="2631"/>
                  </a:lnTo>
                  <a:lnTo>
                    <a:pt x="11019" y="2691"/>
                  </a:lnTo>
                  <a:lnTo>
                    <a:pt x="11085" y="2750"/>
                  </a:lnTo>
                  <a:lnTo>
                    <a:pt x="11152" y="2808"/>
                  </a:lnTo>
                  <a:lnTo>
                    <a:pt x="11218" y="2865"/>
                  </a:lnTo>
                  <a:lnTo>
                    <a:pt x="11286" y="2923"/>
                  </a:lnTo>
                  <a:lnTo>
                    <a:pt x="11355" y="2978"/>
                  </a:lnTo>
                  <a:lnTo>
                    <a:pt x="11425" y="3034"/>
                  </a:lnTo>
                  <a:lnTo>
                    <a:pt x="11495" y="3088"/>
                  </a:lnTo>
                  <a:lnTo>
                    <a:pt x="11565" y="3143"/>
                  </a:lnTo>
                  <a:lnTo>
                    <a:pt x="11638" y="3197"/>
                  </a:lnTo>
                  <a:lnTo>
                    <a:pt x="11709" y="3250"/>
                  </a:lnTo>
                  <a:lnTo>
                    <a:pt x="11783" y="3301"/>
                  </a:lnTo>
                  <a:lnTo>
                    <a:pt x="11856" y="3353"/>
                  </a:lnTo>
                  <a:lnTo>
                    <a:pt x="11931" y="3404"/>
                  </a:lnTo>
                  <a:lnTo>
                    <a:pt x="12006" y="3453"/>
                  </a:lnTo>
                  <a:lnTo>
                    <a:pt x="12082" y="3503"/>
                  </a:lnTo>
                  <a:lnTo>
                    <a:pt x="12158" y="3552"/>
                  </a:lnTo>
                  <a:lnTo>
                    <a:pt x="12236" y="3601"/>
                  </a:lnTo>
                  <a:lnTo>
                    <a:pt x="12315" y="3648"/>
                  </a:lnTo>
                  <a:lnTo>
                    <a:pt x="12393" y="3694"/>
                  </a:lnTo>
                  <a:lnTo>
                    <a:pt x="12472" y="3741"/>
                  </a:lnTo>
                  <a:lnTo>
                    <a:pt x="12553" y="3786"/>
                  </a:lnTo>
                  <a:lnTo>
                    <a:pt x="12634" y="3831"/>
                  </a:lnTo>
                  <a:lnTo>
                    <a:pt x="12715" y="3875"/>
                  </a:lnTo>
                  <a:lnTo>
                    <a:pt x="12798" y="3918"/>
                  </a:lnTo>
                  <a:lnTo>
                    <a:pt x="12881" y="3961"/>
                  </a:lnTo>
                  <a:lnTo>
                    <a:pt x="12965" y="4003"/>
                  </a:lnTo>
                  <a:lnTo>
                    <a:pt x="13050" y="4044"/>
                  </a:lnTo>
                  <a:lnTo>
                    <a:pt x="13050" y="4149"/>
                  </a:lnTo>
                  <a:lnTo>
                    <a:pt x="12968" y="4188"/>
                  </a:lnTo>
                  <a:lnTo>
                    <a:pt x="12885" y="4227"/>
                  </a:lnTo>
                  <a:lnTo>
                    <a:pt x="12803" y="4267"/>
                  </a:lnTo>
                  <a:lnTo>
                    <a:pt x="12722" y="4309"/>
                  </a:lnTo>
                  <a:lnTo>
                    <a:pt x="12642" y="4350"/>
                  </a:lnTo>
                  <a:lnTo>
                    <a:pt x="12562" y="4393"/>
                  </a:lnTo>
                  <a:lnTo>
                    <a:pt x="12483" y="4437"/>
                  </a:lnTo>
                  <a:lnTo>
                    <a:pt x="12404" y="4480"/>
                  </a:lnTo>
                  <a:lnTo>
                    <a:pt x="12326" y="4525"/>
                  </a:lnTo>
                  <a:lnTo>
                    <a:pt x="12249" y="4570"/>
                  </a:lnTo>
                  <a:lnTo>
                    <a:pt x="12173" y="4616"/>
                  </a:lnTo>
                  <a:lnTo>
                    <a:pt x="12097" y="4663"/>
                  </a:lnTo>
                  <a:lnTo>
                    <a:pt x="12022" y="4711"/>
                  </a:lnTo>
                  <a:lnTo>
                    <a:pt x="11947" y="4759"/>
                  </a:lnTo>
                  <a:lnTo>
                    <a:pt x="11874" y="4808"/>
                  </a:lnTo>
                  <a:lnTo>
                    <a:pt x="11800" y="4858"/>
                  </a:lnTo>
                  <a:lnTo>
                    <a:pt x="11729" y="4909"/>
                  </a:lnTo>
                  <a:lnTo>
                    <a:pt x="11656" y="4960"/>
                  </a:lnTo>
                  <a:lnTo>
                    <a:pt x="11585" y="5012"/>
                  </a:lnTo>
                  <a:lnTo>
                    <a:pt x="11514" y="5064"/>
                  </a:lnTo>
                  <a:lnTo>
                    <a:pt x="11445" y="5118"/>
                  </a:lnTo>
                  <a:lnTo>
                    <a:pt x="11376" y="5172"/>
                  </a:lnTo>
                  <a:lnTo>
                    <a:pt x="11308" y="5227"/>
                  </a:lnTo>
                  <a:lnTo>
                    <a:pt x="11240" y="5283"/>
                  </a:lnTo>
                  <a:lnTo>
                    <a:pt x="11174" y="5339"/>
                  </a:lnTo>
                  <a:lnTo>
                    <a:pt x="11108" y="5396"/>
                  </a:lnTo>
                  <a:lnTo>
                    <a:pt x="11042" y="5454"/>
                  </a:lnTo>
                  <a:lnTo>
                    <a:pt x="10978" y="5512"/>
                  </a:lnTo>
                  <a:lnTo>
                    <a:pt x="10914" y="5572"/>
                  </a:lnTo>
                  <a:lnTo>
                    <a:pt x="10851" y="5632"/>
                  </a:lnTo>
                  <a:lnTo>
                    <a:pt x="10789" y="5693"/>
                  </a:lnTo>
                  <a:lnTo>
                    <a:pt x="10727" y="5754"/>
                  </a:lnTo>
                  <a:lnTo>
                    <a:pt x="10666" y="5816"/>
                  </a:lnTo>
                  <a:lnTo>
                    <a:pt x="10606" y="5879"/>
                  </a:lnTo>
                  <a:lnTo>
                    <a:pt x="10546" y="5942"/>
                  </a:lnTo>
                  <a:lnTo>
                    <a:pt x="10487" y="6007"/>
                  </a:lnTo>
                  <a:lnTo>
                    <a:pt x="10429" y="6072"/>
                  </a:lnTo>
                  <a:lnTo>
                    <a:pt x="10371" y="6139"/>
                  </a:lnTo>
                  <a:lnTo>
                    <a:pt x="10313" y="6206"/>
                  </a:lnTo>
                  <a:lnTo>
                    <a:pt x="10257" y="6275"/>
                  </a:lnTo>
                  <a:lnTo>
                    <a:pt x="10201" y="6343"/>
                  </a:lnTo>
                  <a:lnTo>
                    <a:pt x="10145" y="6413"/>
                  </a:lnTo>
                  <a:lnTo>
                    <a:pt x="10090" y="6483"/>
                  </a:lnTo>
                  <a:lnTo>
                    <a:pt x="10036" y="6555"/>
                  </a:lnTo>
                  <a:lnTo>
                    <a:pt x="9982" y="6627"/>
                  </a:lnTo>
                  <a:lnTo>
                    <a:pt x="9929" y="6700"/>
                  </a:lnTo>
                  <a:lnTo>
                    <a:pt x="9877" y="6774"/>
                  </a:lnTo>
                  <a:lnTo>
                    <a:pt x="9825" y="6848"/>
                  </a:lnTo>
                  <a:lnTo>
                    <a:pt x="9773" y="6924"/>
                  </a:lnTo>
                  <a:lnTo>
                    <a:pt x="9724" y="7000"/>
                  </a:lnTo>
                  <a:lnTo>
                    <a:pt x="9673" y="7077"/>
                  </a:lnTo>
                  <a:lnTo>
                    <a:pt x="9625" y="7156"/>
                  </a:lnTo>
                  <a:lnTo>
                    <a:pt x="9576" y="7234"/>
                  </a:lnTo>
                  <a:lnTo>
                    <a:pt x="9528" y="7313"/>
                  </a:lnTo>
                  <a:lnTo>
                    <a:pt x="9481" y="7394"/>
                  </a:lnTo>
                  <a:lnTo>
                    <a:pt x="9435" y="7476"/>
                  </a:lnTo>
                  <a:lnTo>
                    <a:pt x="9390" y="7558"/>
                  </a:lnTo>
                  <a:lnTo>
                    <a:pt x="9344" y="7640"/>
                  </a:lnTo>
                  <a:lnTo>
                    <a:pt x="9300" y="7724"/>
                  </a:lnTo>
                  <a:lnTo>
                    <a:pt x="9256" y="7809"/>
                  </a:lnTo>
                  <a:lnTo>
                    <a:pt x="9214" y="7894"/>
                  </a:lnTo>
                  <a:lnTo>
                    <a:pt x="9171" y="7980"/>
                  </a:lnTo>
                  <a:lnTo>
                    <a:pt x="9130" y="8066"/>
                  </a:lnTo>
                  <a:lnTo>
                    <a:pt x="9089" y="8154"/>
                  </a:lnTo>
                  <a:lnTo>
                    <a:pt x="8972" y="8154"/>
                  </a:lnTo>
                  <a:lnTo>
                    <a:pt x="8972" y="6471"/>
                  </a:lnTo>
                  <a:lnTo>
                    <a:pt x="6088" y="6471"/>
                  </a:lnTo>
                  <a:close/>
                  <a:moveTo>
                    <a:pt x="4515" y="6471"/>
                  </a:moveTo>
                  <a:lnTo>
                    <a:pt x="4515" y="1683"/>
                  </a:lnTo>
                  <a:lnTo>
                    <a:pt x="5762" y="1683"/>
                  </a:lnTo>
                  <a:lnTo>
                    <a:pt x="5762" y="6471"/>
                  </a:lnTo>
                  <a:lnTo>
                    <a:pt x="4515" y="6471"/>
                  </a:lnTo>
                  <a:close/>
                  <a:moveTo>
                    <a:pt x="2988" y="6471"/>
                  </a:moveTo>
                  <a:lnTo>
                    <a:pt x="2988" y="1683"/>
                  </a:lnTo>
                  <a:lnTo>
                    <a:pt x="3915" y="1683"/>
                  </a:lnTo>
                  <a:lnTo>
                    <a:pt x="3915" y="6471"/>
                  </a:lnTo>
                  <a:lnTo>
                    <a:pt x="2988" y="6471"/>
                  </a:lnTo>
                  <a:close/>
                  <a:moveTo>
                    <a:pt x="1520" y="6471"/>
                  </a:moveTo>
                  <a:lnTo>
                    <a:pt x="1520" y="1683"/>
                  </a:lnTo>
                  <a:lnTo>
                    <a:pt x="2121" y="1683"/>
                  </a:lnTo>
                  <a:lnTo>
                    <a:pt x="2121" y="6471"/>
                  </a:lnTo>
                  <a:lnTo>
                    <a:pt x="1520" y="6471"/>
                  </a:lnTo>
                  <a:close/>
                  <a:moveTo>
                    <a:pt x="0" y="6471"/>
                  </a:moveTo>
                  <a:lnTo>
                    <a:pt x="0" y="1683"/>
                  </a:lnTo>
                  <a:lnTo>
                    <a:pt x="437" y="1683"/>
                  </a:lnTo>
                  <a:lnTo>
                    <a:pt x="437" y="6471"/>
                  </a:lnTo>
                  <a:lnTo>
                    <a:pt x="0" y="6471"/>
                  </a:lnTo>
                  <a:close/>
                </a:path>
              </a:pathLst>
            </a:custGeom>
            <a:solidFill>
              <a:schemeClr val="accent2">
                <a:lumMod val="60000"/>
                <a:lumOff val="40000"/>
              </a:schemeClr>
            </a:solidFill>
            <a:ln>
              <a:solidFill>
                <a:srgbClr val="7030A0"/>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1828800"/>
              <a:endParaRPr lang="zh-CN" altLang="en-US" sz="1500">
                <a:solidFill>
                  <a:schemeClr val="bg1"/>
                </a:solidFill>
                <a:latin typeface="微软雅黑" panose="020B0503020204020204" pitchFamily="34" charset="-122"/>
                <a:ea typeface="微软雅黑" panose="020B0503020204020204" pitchFamily="34" charset="-122"/>
              </a:endParaRPr>
            </a:p>
          </p:txBody>
        </p:sp>
        <p:grpSp>
          <p:nvGrpSpPr>
            <p:cNvPr id="109" name="PA-电脑-284844"/>
            <p:cNvGrpSpPr>
              <a:grpSpLocks noChangeAspect="1"/>
            </p:cNvGrpSpPr>
            <p:nvPr>
              <p:custDataLst>
                <p:tags r:id="rId11"/>
              </p:custDataLst>
            </p:nvPr>
          </p:nvGrpSpPr>
          <p:grpSpPr bwMode="auto">
            <a:xfrm>
              <a:off x="2462129" y="9408780"/>
              <a:ext cx="1879306" cy="1500786"/>
              <a:chOff x="3274" y="1718"/>
              <a:chExt cx="1132" cy="904"/>
            </a:xfrm>
            <a:grpFill/>
          </p:grpSpPr>
          <p:sp>
            <p:nvSpPr>
              <p:cNvPr id="110" name="PA-任意多边形 140"/>
              <p:cNvSpPr/>
              <p:nvPr>
                <p:custDataLst>
                  <p:tags r:id="rId12"/>
                </p:custDataLst>
              </p:nvPr>
            </p:nvSpPr>
            <p:spPr bwMode="auto">
              <a:xfrm>
                <a:off x="3274" y="1718"/>
                <a:ext cx="1132" cy="767"/>
              </a:xfrm>
              <a:custGeom>
                <a:avLst/>
                <a:gdLst>
                  <a:gd name="T0" fmla="*/ 2930 w 3000"/>
                  <a:gd name="T1" fmla="*/ 830 h 2030"/>
                  <a:gd name="T2" fmla="*/ 2860 w 3000"/>
                  <a:gd name="T3" fmla="*/ 899 h 2030"/>
                  <a:gd name="T4" fmla="*/ 2860 w 3000"/>
                  <a:gd name="T5" fmla="*/ 424 h 2030"/>
                  <a:gd name="T6" fmla="*/ 2934 w 3000"/>
                  <a:gd name="T7" fmla="*/ 490 h 2030"/>
                  <a:gd name="T8" fmla="*/ 3000 w 3000"/>
                  <a:gd name="T9" fmla="*/ 423 h 2030"/>
                  <a:gd name="T10" fmla="*/ 3000 w 3000"/>
                  <a:gd name="T11" fmla="*/ 423 h 2030"/>
                  <a:gd name="T12" fmla="*/ 3000 w 3000"/>
                  <a:gd name="T13" fmla="*/ 70 h 2030"/>
                  <a:gd name="T14" fmla="*/ 2930 w 3000"/>
                  <a:gd name="T15" fmla="*/ 0 h 2030"/>
                  <a:gd name="T16" fmla="*/ 70 w 3000"/>
                  <a:gd name="T17" fmla="*/ 0 h 2030"/>
                  <a:gd name="T18" fmla="*/ 0 w 3000"/>
                  <a:gd name="T19" fmla="*/ 70 h 2030"/>
                  <a:gd name="T20" fmla="*/ 0 w 3000"/>
                  <a:gd name="T21" fmla="*/ 1960 h 2030"/>
                  <a:gd name="T22" fmla="*/ 70 w 3000"/>
                  <a:gd name="T23" fmla="*/ 2030 h 2030"/>
                  <a:gd name="T24" fmla="*/ 2930 w 3000"/>
                  <a:gd name="T25" fmla="*/ 2030 h 2030"/>
                  <a:gd name="T26" fmla="*/ 3000 w 3000"/>
                  <a:gd name="T27" fmla="*/ 1960 h 2030"/>
                  <a:gd name="T28" fmla="*/ 3000 w 3000"/>
                  <a:gd name="T29" fmla="*/ 900 h 2030"/>
                  <a:gd name="T30" fmla="*/ 2930 w 3000"/>
                  <a:gd name="T31" fmla="*/ 830 h 2030"/>
                  <a:gd name="T32" fmla="*/ 2930 w 3000"/>
                  <a:gd name="T33" fmla="*/ 830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00" h="2030">
                    <a:moveTo>
                      <a:pt x="2930" y="830"/>
                    </a:moveTo>
                    <a:cubicBezTo>
                      <a:pt x="2892" y="830"/>
                      <a:pt x="2861" y="860"/>
                      <a:pt x="2860" y="899"/>
                    </a:cubicBezTo>
                    <a:lnTo>
                      <a:pt x="2860" y="424"/>
                    </a:lnTo>
                    <a:cubicBezTo>
                      <a:pt x="2863" y="462"/>
                      <a:pt x="2896" y="492"/>
                      <a:pt x="2934" y="490"/>
                    </a:cubicBezTo>
                    <a:cubicBezTo>
                      <a:pt x="2970" y="488"/>
                      <a:pt x="2998" y="459"/>
                      <a:pt x="3000" y="423"/>
                    </a:cubicBezTo>
                    <a:lnTo>
                      <a:pt x="3000" y="423"/>
                    </a:lnTo>
                    <a:lnTo>
                      <a:pt x="3000" y="70"/>
                    </a:lnTo>
                    <a:cubicBezTo>
                      <a:pt x="3000" y="32"/>
                      <a:pt x="2969" y="0"/>
                      <a:pt x="2930" y="0"/>
                    </a:cubicBezTo>
                    <a:lnTo>
                      <a:pt x="70" y="0"/>
                    </a:lnTo>
                    <a:cubicBezTo>
                      <a:pt x="32" y="1"/>
                      <a:pt x="1" y="32"/>
                      <a:pt x="0" y="70"/>
                    </a:cubicBezTo>
                    <a:lnTo>
                      <a:pt x="0" y="1960"/>
                    </a:lnTo>
                    <a:cubicBezTo>
                      <a:pt x="0" y="1998"/>
                      <a:pt x="32" y="2030"/>
                      <a:pt x="70" y="2030"/>
                    </a:cubicBezTo>
                    <a:lnTo>
                      <a:pt x="2930" y="2030"/>
                    </a:lnTo>
                    <a:cubicBezTo>
                      <a:pt x="2969" y="2030"/>
                      <a:pt x="3000" y="1999"/>
                      <a:pt x="3000" y="1960"/>
                    </a:cubicBezTo>
                    <a:lnTo>
                      <a:pt x="3000" y="900"/>
                    </a:lnTo>
                    <a:cubicBezTo>
                      <a:pt x="3000" y="861"/>
                      <a:pt x="2969" y="830"/>
                      <a:pt x="2930" y="830"/>
                    </a:cubicBezTo>
                    <a:cubicBezTo>
                      <a:pt x="2930" y="830"/>
                      <a:pt x="2930" y="830"/>
                      <a:pt x="2930" y="830"/>
                    </a:cubicBezTo>
                    <a:close/>
                  </a:path>
                </a:pathLst>
              </a:cu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1" name="PA-椭圆 141"/>
              <p:cNvSpPr>
                <a:spLocks noChangeArrowheads="1"/>
              </p:cNvSpPr>
              <p:nvPr>
                <p:custDataLst>
                  <p:tags r:id="rId13"/>
                </p:custDataLst>
              </p:nvPr>
            </p:nvSpPr>
            <p:spPr bwMode="auto">
              <a:xfrm>
                <a:off x="4353" y="1917"/>
                <a:ext cx="53" cy="52"/>
              </a:xfrm>
              <a:prstGeom prst="ellipse">
                <a:avLst/>
              </a:pr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2" name="PA-任意多边形 142"/>
              <p:cNvSpPr/>
              <p:nvPr>
                <p:custDataLst>
                  <p:tags r:id="rId14"/>
                </p:custDataLst>
              </p:nvPr>
            </p:nvSpPr>
            <p:spPr bwMode="auto">
              <a:xfrm>
                <a:off x="3327" y="1779"/>
                <a:ext cx="1027" cy="522"/>
              </a:xfrm>
              <a:custGeom>
                <a:avLst/>
                <a:gdLst>
                  <a:gd name="T0" fmla="*/ 2 w 2721"/>
                  <a:gd name="T1" fmla="*/ 1383 h 1383"/>
                  <a:gd name="T2" fmla="*/ 0 w 2721"/>
                  <a:gd name="T3" fmla="*/ 1381 h 1383"/>
                  <a:gd name="T4" fmla="*/ 0 w 2721"/>
                  <a:gd name="T5" fmla="*/ 2 h 1383"/>
                  <a:gd name="T6" fmla="*/ 2 w 2721"/>
                  <a:gd name="T7" fmla="*/ 0 h 1383"/>
                  <a:gd name="T8" fmla="*/ 2719 w 2721"/>
                  <a:gd name="T9" fmla="*/ 0 h 1383"/>
                  <a:gd name="T10" fmla="*/ 2721 w 2721"/>
                  <a:gd name="T11" fmla="*/ 2 h 1383"/>
                  <a:gd name="T12" fmla="*/ 2721 w 2721"/>
                  <a:gd name="T13" fmla="*/ 1381 h 1383"/>
                  <a:gd name="T14" fmla="*/ 2719 w 2721"/>
                  <a:gd name="T15" fmla="*/ 1383 h 1383"/>
                  <a:gd name="T16" fmla="*/ 2 w 2721"/>
                  <a:gd name="T17" fmla="*/ 1383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1" h="1383">
                    <a:moveTo>
                      <a:pt x="2" y="1383"/>
                    </a:moveTo>
                    <a:cubicBezTo>
                      <a:pt x="1" y="1383"/>
                      <a:pt x="0" y="1382"/>
                      <a:pt x="0" y="1381"/>
                    </a:cubicBezTo>
                    <a:lnTo>
                      <a:pt x="0" y="2"/>
                    </a:lnTo>
                    <a:cubicBezTo>
                      <a:pt x="0" y="1"/>
                      <a:pt x="1" y="0"/>
                      <a:pt x="2" y="0"/>
                    </a:cubicBezTo>
                    <a:lnTo>
                      <a:pt x="2719" y="0"/>
                    </a:lnTo>
                    <a:cubicBezTo>
                      <a:pt x="2719" y="0"/>
                      <a:pt x="2721" y="1"/>
                      <a:pt x="2721" y="2"/>
                    </a:cubicBezTo>
                    <a:lnTo>
                      <a:pt x="2721" y="1381"/>
                    </a:lnTo>
                    <a:cubicBezTo>
                      <a:pt x="2721" y="1382"/>
                      <a:pt x="2719" y="1383"/>
                      <a:pt x="2719" y="1383"/>
                    </a:cubicBezTo>
                    <a:lnTo>
                      <a:pt x="2" y="1383"/>
                    </a:lnTo>
                    <a:close/>
                  </a:path>
                </a:pathLst>
              </a:custGeom>
              <a:solidFill>
                <a:schemeClr val="bg1"/>
              </a:solidFill>
              <a:ln w="0">
                <a:no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3" name="PA-任意多边形 143"/>
              <p:cNvSpPr/>
              <p:nvPr>
                <p:custDataLst>
                  <p:tags r:id="rId15"/>
                </p:custDataLst>
              </p:nvPr>
            </p:nvSpPr>
            <p:spPr bwMode="auto">
              <a:xfrm>
                <a:off x="3327" y="2346"/>
                <a:ext cx="1027" cy="83"/>
              </a:xfrm>
              <a:custGeom>
                <a:avLst/>
                <a:gdLst>
                  <a:gd name="T0" fmla="*/ 2 w 2721"/>
                  <a:gd name="T1" fmla="*/ 220 h 220"/>
                  <a:gd name="T2" fmla="*/ 0 w 2721"/>
                  <a:gd name="T3" fmla="*/ 218 h 220"/>
                  <a:gd name="T4" fmla="*/ 0 w 2721"/>
                  <a:gd name="T5" fmla="*/ 2 h 220"/>
                  <a:gd name="T6" fmla="*/ 2 w 2721"/>
                  <a:gd name="T7" fmla="*/ 0 h 220"/>
                  <a:gd name="T8" fmla="*/ 2719 w 2721"/>
                  <a:gd name="T9" fmla="*/ 0 h 220"/>
                  <a:gd name="T10" fmla="*/ 2721 w 2721"/>
                  <a:gd name="T11" fmla="*/ 2 h 220"/>
                  <a:gd name="T12" fmla="*/ 2721 w 2721"/>
                  <a:gd name="T13" fmla="*/ 218 h 220"/>
                  <a:gd name="T14" fmla="*/ 2719 w 2721"/>
                  <a:gd name="T15" fmla="*/ 220 h 220"/>
                  <a:gd name="T16" fmla="*/ 2 w 2721"/>
                  <a:gd name="T1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1" h="220">
                    <a:moveTo>
                      <a:pt x="2" y="220"/>
                    </a:moveTo>
                    <a:cubicBezTo>
                      <a:pt x="1" y="220"/>
                      <a:pt x="0" y="219"/>
                      <a:pt x="0" y="218"/>
                    </a:cubicBezTo>
                    <a:lnTo>
                      <a:pt x="0" y="2"/>
                    </a:lnTo>
                    <a:cubicBezTo>
                      <a:pt x="0" y="1"/>
                      <a:pt x="1" y="0"/>
                      <a:pt x="2" y="0"/>
                    </a:cubicBezTo>
                    <a:lnTo>
                      <a:pt x="2719" y="0"/>
                    </a:lnTo>
                    <a:cubicBezTo>
                      <a:pt x="2719" y="0"/>
                      <a:pt x="2721" y="1"/>
                      <a:pt x="2721" y="2"/>
                    </a:cubicBezTo>
                    <a:lnTo>
                      <a:pt x="2721" y="218"/>
                    </a:lnTo>
                    <a:cubicBezTo>
                      <a:pt x="2721" y="219"/>
                      <a:pt x="2719" y="220"/>
                      <a:pt x="2719" y="220"/>
                    </a:cubicBezTo>
                    <a:lnTo>
                      <a:pt x="2" y="220"/>
                    </a:lnTo>
                    <a:close/>
                  </a:path>
                </a:pathLst>
              </a:cu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4" name="PA-任意多边形 144"/>
              <p:cNvSpPr>
                <a:spLocks noEditPoints="1"/>
              </p:cNvSpPr>
              <p:nvPr>
                <p:custDataLst>
                  <p:tags r:id="rId16"/>
                </p:custDataLst>
              </p:nvPr>
            </p:nvSpPr>
            <p:spPr bwMode="auto">
              <a:xfrm>
                <a:off x="3327" y="2301"/>
                <a:ext cx="1027" cy="288"/>
              </a:xfrm>
              <a:custGeom>
                <a:avLst/>
                <a:gdLst>
                  <a:gd name="T0" fmla="*/ 0 w 1027"/>
                  <a:gd name="T1" fmla="*/ 0 h 288"/>
                  <a:gd name="T2" fmla="*/ 1027 w 1027"/>
                  <a:gd name="T3" fmla="*/ 0 h 288"/>
                  <a:gd name="T4" fmla="*/ 1027 w 1027"/>
                  <a:gd name="T5" fmla="*/ 53 h 288"/>
                  <a:gd name="T6" fmla="*/ 0 w 1027"/>
                  <a:gd name="T7" fmla="*/ 53 h 288"/>
                  <a:gd name="T8" fmla="*/ 0 w 1027"/>
                  <a:gd name="T9" fmla="*/ 0 h 288"/>
                  <a:gd name="T10" fmla="*/ 661 w 1027"/>
                  <a:gd name="T11" fmla="*/ 288 h 288"/>
                  <a:gd name="T12" fmla="*/ 365 w 1027"/>
                  <a:gd name="T13" fmla="*/ 288 h 288"/>
                  <a:gd name="T14" fmla="*/ 388 w 1027"/>
                  <a:gd name="T15" fmla="*/ 184 h 288"/>
                  <a:gd name="T16" fmla="*/ 638 w 1027"/>
                  <a:gd name="T17" fmla="*/ 184 h 288"/>
                  <a:gd name="T18" fmla="*/ 661 w 1027"/>
                  <a:gd name="T19"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7" h="288">
                    <a:moveTo>
                      <a:pt x="0" y="0"/>
                    </a:moveTo>
                    <a:lnTo>
                      <a:pt x="1027" y="0"/>
                    </a:lnTo>
                    <a:lnTo>
                      <a:pt x="1027" y="53"/>
                    </a:lnTo>
                    <a:lnTo>
                      <a:pt x="0" y="53"/>
                    </a:lnTo>
                    <a:lnTo>
                      <a:pt x="0" y="0"/>
                    </a:lnTo>
                    <a:close/>
                    <a:moveTo>
                      <a:pt x="661" y="288"/>
                    </a:moveTo>
                    <a:lnTo>
                      <a:pt x="365" y="288"/>
                    </a:lnTo>
                    <a:lnTo>
                      <a:pt x="388" y="184"/>
                    </a:lnTo>
                    <a:lnTo>
                      <a:pt x="638" y="184"/>
                    </a:lnTo>
                    <a:lnTo>
                      <a:pt x="661" y="288"/>
                    </a:lnTo>
                    <a:close/>
                  </a:path>
                </a:pathLst>
              </a:custGeom>
              <a:solidFill>
                <a:schemeClr val="bg1"/>
              </a:solidFill>
              <a:ln w="9525">
                <a:solidFill>
                  <a:srgbClr val="7030A0"/>
                </a:solidFill>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5" name="PA-任意多边形 145"/>
              <p:cNvSpPr/>
              <p:nvPr>
                <p:custDataLst>
                  <p:tags r:id="rId17"/>
                </p:custDataLst>
              </p:nvPr>
            </p:nvSpPr>
            <p:spPr bwMode="auto">
              <a:xfrm>
                <a:off x="3745" y="2485"/>
                <a:ext cx="190" cy="104"/>
              </a:xfrm>
              <a:custGeom>
                <a:avLst/>
                <a:gdLst>
                  <a:gd name="T0" fmla="*/ 0 w 190"/>
                  <a:gd name="T1" fmla="*/ 104 h 104"/>
                  <a:gd name="T2" fmla="*/ 23 w 190"/>
                  <a:gd name="T3" fmla="*/ 0 h 104"/>
                  <a:gd name="T4" fmla="*/ 167 w 190"/>
                  <a:gd name="T5" fmla="*/ 0 h 104"/>
                  <a:gd name="T6" fmla="*/ 190 w 190"/>
                  <a:gd name="T7" fmla="*/ 104 h 104"/>
                  <a:gd name="T8" fmla="*/ 0 w 190"/>
                  <a:gd name="T9" fmla="*/ 104 h 104"/>
                </a:gdLst>
                <a:ahLst/>
                <a:cxnLst>
                  <a:cxn ang="0">
                    <a:pos x="T0" y="T1"/>
                  </a:cxn>
                  <a:cxn ang="0">
                    <a:pos x="T2" y="T3"/>
                  </a:cxn>
                  <a:cxn ang="0">
                    <a:pos x="T4" y="T5"/>
                  </a:cxn>
                  <a:cxn ang="0">
                    <a:pos x="T6" y="T7"/>
                  </a:cxn>
                  <a:cxn ang="0">
                    <a:pos x="T8" y="T9"/>
                  </a:cxn>
                </a:cxnLst>
                <a:rect l="0" t="0" r="r" b="b"/>
                <a:pathLst>
                  <a:path w="190" h="104">
                    <a:moveTo>
                      <a:pt x="0" y="104"/>
                    </a:moveTo>
                    <a:lnTo>
                      <a:pt x="23" y="0"/>
                    </a:lnTo>
                    <a:lnTo>
                      <a:pt x="167" y="0"/>
                    </a:lnTo>
                    <a:lnTo>
                      <a:pt x="190" y="104"/>
                    </a:lnTo>
                    <a:lnTo>
                      <a:pt x="0" y="104"/>
                    </a:lnTo>
                    <a:close/>
                  </a:path>
                </a:pathLst>
              </a:custGeom>
              <a:solidFill>
                <a:schemeClr val="accent2">
                  <a:lumMod val="60000"/>
                  <a:lumOff val="40000"/>
                </a:schemeClr>
              </a:solidFill>
              <a:ln w="9525">
                <a:solidFill>
                  <a:srgbClr val="7030A0"/>
                </a:solidFill>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6" name="PA-任意多边形 146"/>
              <p:cNvSpPr/>
              <p:nvPr>
                <p:custDataLst>
                  <p:tags r:id="rId18"/>
                </p:custDataLst>
              </p:nvPr>
            </p:nvSpPr>
            <p:spPr bwMode="auto">
              <a:xfrm>
                <a:off x="3592" y="2585"/>
                <a:ext cx="496" cy="37"/>
              </a:xfrm>
              <a:custGeom>
                <a:avLst/>
                <a:gdLst>
                  <a:gd name="T0" fmla="*/ 1313 w 1313"/>
                  <a:gd name="T1" fmla="*/ 50 h 100"/>
                  <a:gd name="T2" fmla="*/ 1263 w 1313"/>
                  <a:gd name="T3" fmla="*/ 100 h 100"/>
                  <a:gd name="T4" fmla="*/ 50 w 1313"/>
                  <a:gd name="T5" fmla="*/ 100 h 100"/>
                  <a:gd name="T6" fmla="*/ 0 w 1313"/>
                  <a:gd name="T7" fmla="*/ 50 h 100"/>
                  <a:gd name="T8" fmla="*/ 50 w 1313"/>
                  <a:gd name="T9" fmla="*/ 0 h 100"/>
                  <a:gd name="T10" fmla="*/ 1263 w 1313"/>
                  <a:gd name="T11" fmla="*/ 0 h 100"/>
                  <a:gd name="T12" fmla="*/ 1313 w 1313"/>
                  <a:gd name="T13" fmla="*/ 50 h 100"/>
                </a:gdLst>
                <a:ahLst/>
                <a:cxnLst>
                  <a:cxn ang="0">
                    <a:pos x="T0" y="T1"/>
                  </a:cxn>
                  <a:cxn ang="0">
                    <a:pos x="T2" y="T3"/>
                  </a:cxn>
                  <a:cxn ang="0">
                    <a:pos x="T4" y="T5"/>
                  </a:cxn>
                  <a:cxn ang="0">
                    <a:pos x="T6" y="T7"/>
                  </a:cxn>
                  <a:cxn ang="0">
                    <a:pos x="T8" y="T9"/>
                  </a:cxn>
                  <a:cxn ang="0">
                    <a:pos x="T10" y="T11"/>
                  </a:cxn>
                  <a:cxn ang="0">
                    <a:pos x="T12" y="T13"/>
                  </a:cxn>
                </a:cxnLst>
                <a:rect l="0" t="0" r="r" b="b"/>
                <a:pathLst>
                  <a:path w="1313" h="100">
                    <a:moveTo>
                      <a:pt x="1313" y="50"/>
                    </a:moveTo>
                    <a:cubicBezTo>
                      <a:pt x="1313" y="78"/>
                      <a:pt x="1290" y="100"/>
                      <a:pt x="1263" y="100"/>
                    </a:cubicBezTo>
                    <a:lnTo>
                      <a:pt x="50" y="100"/>
                    </a:lnTo>
                    <a:cubicBezTo>
                      <a:pt x="23" y="100"/>
                      <a:pt x="0" y="78"/>
                      <a:pt x="0" y="50"/>
                    </a:cubicBezTo>
                    <a:cubicBezTo>
                      <a:pt x="0" y="23"/>
                      <a:pt x="23" y="0"/>
                      <a:pt x="50" y="0"/>
                    </a:cubicBezTo>
                    <a:lnTo>
                      <a:pt x="1263" y="0"/>
                    </a:lnTo>
                    <a:cubicBezTo>
                      <a:pt x="1290" y="1"/>
                      <a:pt x="1313" y="23"/>
                      <a:pt x="1313" y="50"/>
                    </a:cubicBezTo>
                    <a:close/>
                  </a:path>
                </a:pathLst>
              </a:cu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7" name="PA-椭圆 147"/>
              <p:cNvSpPr>
                <a:spLocks noChangeArrowheads="1"/>
              </p:cNvSpPr>
              <p:nvPr>
                <p:custDataLst>
                  <p:tags r:id="rId19"/>
                </p:custDataLst>
              </p:nvPr>
            </p:nvSpPr>
            <p:spPr bwMode="auto">
              <a:xfrm>
                <a:off x="3819" y="2368"/>
                <a:ext cx="42" cy="43"/>
              </a:xfrm>
              <a:prstGeom prst="ellipse">
                <a:avLst/>
              </a:prstGeom>
              <a:grpFill/>
              <a:ln w="0">
                <a:solidFill>
                  <a:schemeClr val="tx1"/>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8" name="PA-任意多边形 148"/>
              <p:cNvSpPr/>
              <p:nvPr>
                <p:custDataLst>
                  <p:tags r:id="rId20"/>
                </p:custDataLst>
              </p:nvPr>
            </p:nvSpPr>
            <p:spPr bwMode="auto">
              <a:xfrm>
                <a:off x="3621" y="1876"/>
                <a:ext cx="216" cy="216"/>
              </a:xfrm>
              <a:custGeom>
                <a:avLst/>
                <a:gdLst>
                  <a:gd name="T0" fmla="*/ 126 w 573"/>
                  <a:gd name="T1" fmla="*/ 545 h 573"/>
                  <a:gd name="T2" fmla="*/ 27 w 573"/>
                  <a:gd name="T3" fmla="*/ 545 h 573"/>
                  <a:gd name="T4" fmla="*/ 27 w 573"/>
                  <a:gd name="T5" fmla="*/ 446 h 573"/>
                  <a:gd name="T6" fmla="*/ 447 w 573"/>
                  <a:gd name="T7" fmla="*/ 27 h 573"/>
                  <a:gd name="T8" fmla="*/ 546 w 573"/>
                  <a:gd name="T9" fmla="*/ 27 h 573"/>
                  <a:gd name="T10" fmla="*/ 546 w 573"/>
                  <a:gd name="T11" fmla="*/ 126 h 573"/>
                  <a:gd name="T12" fmla="*/ 126 w 573"/>
                  <a:gd name="T13" fmla="*/ 545 h 573"/>
                </a:gdLst>
                <a:ahLst/>
                <a:cxnLst>
                  <a:cxn ang="0">
                    <a:pos x="T0" y="T1"/>
                  </a:cxn>
                  <a:cxn ang="0">
                    <a:pos x="T2" y="T3"/>
                  </a:cxn>
                  <a:cxn ang="0">
                    <a:pos x="T4" y="T5"/>
                  </a:cxn>
                  <a:cxn ang="0">
                    <a:pos x="T6" y="T7"/>
                  </a:cxn>
                  <a:cxn ang="0">
                    <a:pos x="T8" y="T9"/>
                  </a:cxn>
                  <a:cxn ang="0">
                    <a:pos x="T10" y="T11"/>
                  </a:cxn>
                  <a:cxn ang="0">
                    <a:pos x="T12" y="T13"/>
                  </a:cxn>
                </a:cxnLst>
                <a:rect l="0" t="0" r="r" b="b"/>
                <a:pathLst>
                  <a:path w="573" h="573">
                    <a:moveTo>
                      <a:pt x="126" y="545"/>
                    </a:moveTo>
                    <a:cubicBezTo>
                      <a:pt x="99" y="573"/>
                      <a:pt x="54" y="573"/>
                      <a:pt x="27" y="545"/>
                    </a:cubicBezTo>
                    <a:cubicBezTo>
                      <a:pt x="0" y="518"/>
                      <a:pt x="0" y="474"/>
                      <a:pt x="27" y="446"/>
                    </a:cubicBezTo>
                    <a:lnTo>
                      <a:pt x="447" y="27"/>
                    </a:lnTo>
                    <a:cubicBezTo>
                      <a:pt x="474" y="0"/>
                      <a:pt x="518" y="0"/>
                      <a:pt x="546" y="27"/>
                    </a:cubicBezTo>
                    <a:cubicBezTo>
                      <a:pt x="573" y="54"/>
                      <a:pt x="573" y="98"/>
                      <a:pt x="546" y="126"/>
                    </a:cubicBezTo>
                    <a:lnTo>
                      <a:pt x="126" y="545"/>
                    </a:lnTo>
                    <a:close/>
                  </a:path>
                </a:pathLst>
              </a:cu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sp>
            <p:nvSpPr>
              <p:cNvPr id="119" name="PA-任意多边形 149"/>
              <p:cNvSpPr/>
              <p:nvPr>
                <p:custDataLst>
                  <p:tags r:id="rId21"/>
                </p:custDataLst>
              </p:nvPr>
            </p:nvSpPr>
            <p:spPr bwMode="auto">
              <a:xfrm>
                <a:off x="3669" y="2066"/>
                <a:ext cx="137" cy="138"/>
              </a:xfrm>
              <a:custGeom>
                <a:avLst/>
                <a:gdLst>
                  <a:gd name="T0" fmla="*/ 127 w 364"/>
                  <a:gd name="T1" fmla="*/ 336 h 364"/>
                  <a:gd name="T2" fmla="*/ 28 w 364"/>
                  <a:gd name="T3" fmla="*/ 336 h 364"/>
                  <a:gd name="T4" fmla="*/ 28 w 364"/>
                  <a:gd name="T5" fmla="*/ 237 h 364"/>
                  <a:gd name="T6" fmla="*/ 238 w 364"/>
                  <a:gd name="T7" fmla="*/ 27 h 364"/>
                  <a:gd name="T8" fmla="*/ 337 w 364"/>
                  <a:gd name="T9" fmla="*/ 27 h 364"/>
                  <a:gd name="T10" fmla="*/ 337 w 364"/>
                  <a:gd name="T11" fmla="*/ 126 h 364"/>
                  <a:gd name="T12" fmla="*/ 127 w 364"/>
                  <a:gd name="T13" fmla="*/ 336 h 364"/>
                </a:gdLst>
                <a:ahLst/>
                <a:cxnLst>
                  <a:cxn ang="0">
                    <a:pos x="T0" y="T1"/>
                  </a:cxn>
                  <a:cxn ang="0">
                    <a:pos x="T2" y="T3"/>
                  </a:cxn>
                  <a:cxn ang="0">
                    <a:pos x="T4" y="T5"/>
                  </a:cxn>
                  <a:cxn ang="0">
                    <a:pos x="T6" y="T7"/>
                  </a:cxn>
                  <a:cxn ang="0">
                    <a:pos x="T8" y="T9"/>
                  </a:cxn>
                  <a:cxn ang="0">
                    <a:pos x="T10" y="T11"/>
                  </a:cxn>
                  <a:cxn ang="0">
                    <a:pos x="T12" y="T13"/>
                  </a:cxn>
                </a:cxnLst>
                <a:rect l="0" t="0" r="r" b="b"/>
                <a:pathLst>
                  <a:path w="364" h="364">
                    <a:moveTo>
                      <a:pt x="127" y="336"/>
                    </a:moveTo>
                    <a:cubicBezTo>
                      <a:pt x="99" y="364"/>
                      <a:pt x="55" y="364"/>
                      <a:pt x="28" y="336"/>
                    </a:cubicBezTo>
                    <a:cubicBezTo>
                      <a:pt x="0" y="309"/>
                      <a:pt x="0" y="265"/>
                      <a:pt x="28" y="237"/>
                    </a:cubicBezTo>
                    <a:lnTo>
                      <a:pt x="238" y="27"/>
                    </a:lnTo>
                    <a:cubicBezTo>
                      <a:pt x="265" y="0"/>
                      <a:pt x="310" y="0"/>
                      <a:pt x="337" y="27"/>
                    </a:cubicBezTo>
                    <a:cubicBezTo>
                      <a:pt x="364" y="54"/>
                      <a:pt x="364" y="99"/>
                      <a:pt x="337" y="126"/>
                    </a:cubicBezTo>
                    <a:lnTo>
                      <a:pt x="127" y="336"/>
                    </a:lnTo>
                    <a:close/>
                  </a:path>
                </a:pathLst>
              </a:custGeom>
              <a:grpFill/>
              <a:ln w="0">
                <a:solidFill>
                  <a:srgbClr val="7030A0"/>
                </a:solidFill>
                <a:prstDash val="solid"/>
                <a:round/>
              </a:ln>
            </p:spPr>
            <p:txBody>
              <a:bodyPr vert="horz" wrap="square" lIns="68569" tIns="34284" rIns="68569" bIns="3428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olidFill>
                    <a:schemeClr val="bg1"/>
                  </a:solidFill>
                  <a:latin typeface="微软雅黑" panose="020B0503020204020204" pitchFamily="34" charset="-122"/>
                  <a:ea typeface="微软雅黑" panose="020B0503020204020204" pitchFamily="34" charset="-122"/>
                </a:endParaRPr>
              </a:p>
            </p:txBody>
          </p:sp>
        </p:grpSp>
        <p:sp>
          <p:nvSpPr>
            <p:cNvPr id="120" name="文本框 119"/>
            <p:cNvSpPr txBox="1"/>
            <p:nvPr/>
          </p:nvSpPr>
          <p:spPr>
            <a:xfrm flipH="1">
              <a:off x="2117926" y="10908960"/>
              <a:ext cx="2884419" cy="1447355"/>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rtlCol="0">
              <a:spAutoFit/>
            </a:bodyPr>
            <a:lstStyle/>
            <a:p>
              <a:pPr algn="ctr" defTabSz="1828800">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rPr>
                <a:t>汇算清缴</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grpSp>
      <p:sp>
        <p:nvSpPr>
          <p:cNvPr id="36" name="矩形 35"/>
          <p:cNvSpPr/>
          <p:nvPr/>
        </p:nvSpPr>
        <p:spPr>
          <a:xfrm>
            <a:off x="582046" y="4055569"/>
            <a:ext cx="6947535" cy="784830"/>
          </a:xfrm>
          <a:prstGeom prst="rect">
            <a:avLst/>
          </a:prstGeom>
        </p:spPr>
        <p:txBody>
          <a:bodyPr wrap="square">
            <a:spAutoFit/>
          </a:bodyPr>
          <a:lstStyle/>
          <a:p>
            <a:pPr indent="-257175" fontAlgn="auto">
              <a:lnSpc>
                <a:spcPct val="150000"/>
              </a:lnSpc>
              <a:spcBef>
                <a:spcPts val="0"/>
              </a:spcBef>
              <a:buFont typeface="Wingdings" panose="05000000000000000000" charset="0"/>
              <a:buChar char="Ø"/>
            </a:pPr>
            <a:r>
              <a:rPr lang="en-US" altLang="zh-CN" sz="1500" spc="38" dirty="0" err="1">
                <a:solidFill>
                  <a:schemeClr val="bg1"/>
                </a:solidFill>
                <a:latin typeface="微软雅黑" panose="020B0503020204020204" pitchFamily="34" charset="-122"/>
                <a:ea typeface="微软雅黑" panose="020B0503020204020204" pitchFamily="34" charset="-122"/>
                <a:cs typeface="HMDCPN+KaiTi_GB2312"/>
              </a:rPr>
              <a:t>经</a:t>
            </a:r>
            <a:r>
              <a:rPr lang="en-US" altLang="zh-CN" sz="1500" spc="53" dirty="0" err="1">
                <a:solidFill>
                  <a:schemeClr val="bg1"/>
                </a:solidFill>
                <a:latin typeface="微软雅黑" panose="020B0503020204020204" pitchFamily="34" charset="-122"/>
                <a:ea typeface="微软雅黑" panose="020B0503020204020204" pitchFamily="34" charset="-122"/>
                <a:cs typeface="HMDCPN+KaiTi_GB2312"/>
              </a:rPr>
              <a:t>营所得、利息股息红利所得、财产租赁所得、财产转让所得</a:t>
            </a:r>
            <a:r>
              <a:rPr lang="zh-CN" altLang="en-US" sz="1500" spc="53" dirty="0">
                <a:solidFill>
                  <a:schemeClr val="bg1"/>
                </a:solidFill>
                <a:latin typeface="微软雅黑" panose="020B0503020204020204" pitchFamily="34" charset="-122"/>
                <a:ea typeface="微软雅黑" panose="020B0503020204020204" pitchFamily="34" charset="-122"/>
                <a:cs typeface="HMDCPN+KaiTi_GB2312"/>
              </a:rPr>
              <a:t>、</a:t>
            </a:r>
            <a:r>
              <a:rPr lang="en-US" altLang="zh-CN" sz="1500" spc="53" dirty="0" err="1">
                <a:solidFill>
                  <a:schemeClr val="bg1"/>
                </a:solidFill>
                <a:latin typeface="微软雅黑" panose="020B0503020204020204" pitchFamily="34" charset="-122"/>
                <a:ea typeface="微软雅黑" panose="020B0503020204020204" pitchFamily="34" charset="-122"/>
                <a:cs typeface="HMDCPN+KaiTi_GB2312"/>
              </a:rPr>
              <a:t>偶然</a:t>
            </a:r>
            <a:r>
              <a:rPr lang="en-US" altLang="zh-CN" sz="1500" dirty="0" err="1">
                <a:solidFill>
                  <a:schemeClr val="bg1"/>
                </a:solidFill>
                <a:latin typeface="微软雅黑" panose="020B0503020204020204" pitchFamily="34" charset="-122"/>
                <a:ea typeface="微软雅黑" panose="020B0503020204020204" pitchFamily="34" charset="-122"/>
                <a:cs typeface="HMDCPN+KaiTi_GB2312"/>
              </a:rPr>
              <a:t>所得</a:t>
            </a:r>
            <a:r>
              <a:rPr lang="en-US" altLang="zh-CN" sz="1500" dirty="0">
                <a:solidFill>
                  <a:schemeClr val="bg1"/>
                </a:solidFill>
                <a:latin typeface="微软雅黑" panose="020B0503020204020204" pitchFamily="34" charset="-122"/>
                <a:ea typeface="微软雅黑" panose="020B0503020204020204" pitchFamily="34" charset="-122"/>
                <a:cs typeface="HMDCPN+KaiTi_GB2312"/>
              </a:rPr>
              <a:t>；</a:t>
            </a:r>
            <a:endParaRPr lang="en-US" altLang="zh-CN" sz="1500" dirty="0">
              <a:solidFill>
                <a:schemeClr val="bg1"/>
              </a:solidFill>
              <a:latin typeface="微软雅黑" panose="020B0503020204020204" pitchFamily="34" charset="-122"/>
              <a:ea typeface="微软雅黑" panose="020B0503020204020204" pitchFamily="34" charset="-122"/>
              <a:cs typeface="HMDCPN+KaiTi_GB2312"/>
            </a:endParaRPr>
          </a:p>
          <a:p>
            <a:pPr indent="-257175" fontAlgn="auto">
              <a:lnSpc>
                <a:spcPct val="150000"/>
              </a:lnSpc>
              <a:spcBef>
                <a:spcPts val="0"/>
              </a:spcBef>
              <a:buFont typeface="Wingdings" panose="05000000000000000000" charset="0"/>
              <a:buChar char="Ø"/>
            </a:pPr>
            <a:r>
              <a:rPr lang="en-US" altLang="zh-CN" sz="1500" dirty="0" err="1">
                <a:solidFill>
                  <a:schemeClr val="bg1"/>
                </a:solidFill>
                <a:latin typeface="微软雅黑" panose="020B0503020204020204" pitchFamily="34" charset="-122"/>
                <a:ea typeface="微软雅黑" panose="020B0503020204020204" pitchFamily="34" charset="-122"/>
                <a:cs typeface="HMDCPN+KaiTi_GB2312"/>
              </a:rPr>
              <a:t>纳税人</a:t>
            </a:r>
            <a:r>
              <a:rPr lang="zh-CN" altLang="en-US" sz="1500" dirty="0">
                <a:solidFill>
                  <a:schemeClr val="bg1"/>
                </a:solidFill>
                <a:latin typeface="微软雅黑" panose="020B0503020204020204" pitchFamily="34" charset="-122"/>
                <a:ea typeface="微软雅黑" panose="020B0503020204020204" pitchFamily="34" charset="-122"/>
                <a:cs typeface="HMDCPN+KaiTi_GB2312"/>
              </a:rPr>
              <a:t>按规定</a:t>
            </a:r>
            <a:r>
              <a:rPr lang="en-US" altLang="zh-CN" sz="1500" dirty="0" err="1">
                <a:solidFill>
                  <a:schemeClr val="bg1"/>
                </a:solidFill>
                <a:latin typeface="微软雅黑" panose="020B0503020204020204" pitchFamily="34" charset="-122"/>
                <a:ea typeface="微软雅黑" panose="020B0503020204020204" pitchFamily="34" charset="-122"/>
                <a:cs typeface="HMDCPN+KaiTi_GB2312"/>
              </a:rPr>
              <a:t>选择不计入综合所得</a:t>
            </a:r>
            <a:r>
              <a:rPr lang="zh-CN" altLang="en-US" sz="1500" dirty="0">
                <a:solidFill>
                  <a:schemeClr val="bg1"/>
                </a:solidFill>
                <a:latin typeface="微软雅黑" panose="020B0503020204020204" pitchFamily="34" charset="-122"/>
                <a:ea typeface="微软雅黑" panose="020B0503020204020204" pitchFamily="34" charset="-122"/>
                <a:cs typeface="HMDCPN+KaiTi_GB2312"/>
              </a:rPr>
              <a:t>计算纳税</a:t>
            </a:r>
            <a:r>
              <a:rPr lang="en-US" altLang="zh-CN" sz="1500" dirty="0" err="1">
                <a:solidFill>
                  <a:schemeClr val="bg1"/>
                </a:solidFill>
                <a:latin typeface="微软雅黑" panose="020B0503020204020204" pitchFamily="34" charset="-122"/>
                <a:ea typeface="微软雅黑" panose="020B0503020204020204" pitchFamily="34" charset="-122"/>
                <a:cs typeface="HMDCPN+KaiTi_GB2312"/>
              </a:rPr>
              <a:t>的全年一次性奖金等</a:t>
            </a:r>
            <a:r>
              <a:rPr lang="en-US" altLang="zh-CN" sz="1500" dirty="0">
                <a:solidFill>
                  <a:schemeClr val="bg1"/>
                </a:solidFill>
                <a:latin typeface="微软雅黑" panose="020B0503020204020204" pitchFamily="34" charset="-122"/>
                <a:ea typeface="微软雅黑" panose="020B0503020204020204" pitchFamily="34" charset="-122"/>
                <a:cs typeface="HMDCPN+KaiTi_GB2312"/>
              </a:rPr>
              <a:t>。</a:t>
            </a:r>
            <a:endParaRPr lang="en-US" altLang="zh-CN" sz="1500" dirty="0">
              <a:solidFill>
                <a:schemeClr val="bg1"/>
              </a:solidFill>
              <a:latin typeface="微软雅黑" panose="020B0503020204020204" pitchFamily="34" charset="-122"/>
              <a:ea typeface="微软雅黑" panose="020B0503020204020204" pitchFamily="34" charset="-122"/>
              <a:cs typeface="HMDCPN+KaiTi_GB2312"/>
            </a:endParaRPr>
          </a:p>
        </p:txBody>
      </p:sp>
      <p:sp>
        <p:nvSpPr>
          <p:cNvPr id="37" name="KSO_Shape"/>
          <p:cNvSpPr/>
          <p:nvPr/>
        </p:nvSpPr>
        <p:spPr>
          <a:xfrm>
            <a:off x="3298497" y="3120174"/>
            <a:ext cx="1012009" cy="836077"/>
          </a:xfrm>
          <a:custGeom>
            <a:avLst/>
            <a:gdLst>
              <a:gd name="connsiteX0" fmla="*/ 153754 w 935330"/>
              <a:gd name="connsiteY0" fmla="*/ 0 h 460000"/>
              <a:gd name="connsiteX1" fmla="*/ 781576 w 935330"/>
              <a:gd name="connsiteY1" fmla="*/ 0 h 460000"/>
              <a:gd name="connsiteX2" fmla="*/ 935330 w 935330"/>
              <a:gd name="connsiteY2" fmla="*/ 153754 h 460000"/>
              <a:gd name="connsiteX3" fmla="*/ 781576 w 935330"/>
              <a:gd name="connsiteY3" fmla="*/ 307508 h 460000"/>
              <a:gd name="connsiteX4" fmla="*/ 295997 w 935330"/>
              <a:gd name="connsiteY4" fmla="*/ 307508 h 460000"/>
              <a:gd name="connsiteX5" fmla="*/ 99282 w 935330"/>
              <a:gd name="connsiteY5" fmla="*/ 460000 h 460000"/>
              <a:gd name="connsiteX6" fmla="*/ 209707 w 935330"/>
              <a:gd name="connsiteY6" fmla="*/ 307508 h 460000"/>
              <a:gd name="connsiteX7" fmla="*/ 153754 w 935330"/>
              <a:gd name="connsiteY7" fmla="*/ 307508 h 460000"/>
              <a:gd name="connsiteX8" fmla="*/ 0 w 935330"/>
              <a:gd name="connsiteY8" fmla="*/ 153754 h 460000"/>
              <a:gd name="connsiteX9" fmla="*/ 153754 w 935330"/>
              <a:gd name="connsiteY9" fmla="*/ 0 h 4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330" h="460000">
                <a:moveTo>
                  <a:pt x="153754" y="0"/>
                </a:moveTo>
                <a:lnTo>
                  <a:pt x="781576" y="0"/>
                </a:lnTo>
                <a:cubicBezTo>
                  <a:pt x="866492" y="0"/>
                  <a:pt x="935330" y="68838"/>
                  <a:pt x="935330" y="153754"/>
                </a:cubicBezTo>
                <a:cubicBezTo>
                  <a:pt x="935330" y="238670"/>
                  <a:pt x="866492" y="307508"/>
                  <a:pt x="781576" y="307508"/>
                </a:cubicBezTo>
                <a:lnTo>
                  <a:pt x="295997" y="307508"/>
                </a:lnTo>
                <a:lnTo>
                  <a:pt x="99282" y="460000"/>
                </a:lnTo>
                <a:lnTo>
                  <a:pt x="209707" y="307508"/>
                </a:lnTo>
                <a:lnTo>
                  <a:pt x="153754" y="307508"/>
                </a:lnTo>
                <a:cubicBezTo>
                  <a:pt x="68838" y="307508"/>
                  <a:pt x="0" y="238670"/>
                  <a:pt x="0" y="153754"/>
                </a:cubicBezTo>
                <a:cubicBezTo>
                  <a:pt x="0" y="68838"/>
                  <a:pt x="68838" y="0"/>
                  <a:pt x="153754" y="0"/>
                </a:cubicBezTo>
                <a:close/>
              </a:path>
            </a:pathLst>
          </a:custGeom>
          <a:noFill/>
          <a:ln>
            <a:solidFill>
              <a:schemeClr val="bg1"/>
            </a:solidFill>
          </a:ln>
          <a:extLst>
            <a:ext uri="{909E8E84-426E-40DD-AFC4-6F175D3DCCD1}">
              <a14:hiddenFill xmlns:a14="http://schemas.microsoft.com/office/drawing/2010/main">
                <a:solidFill>
                  <a:srgbClr val="007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34978" tIns="0" rIns="134978" bIns="242962"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500" b="1">
                <a:solidFill>
                  <a:schemeClr val="bg1"/>
                </a:solidFill>
                <a:latin typeface="微软雅黑" panose="020B0503020204020204" pitchFamily="34" charset="-122"/>
                <a:ea typeface="微软雅黑" panose="020B0503020204020204" pitchFamily="34" charset="-122"/>
              </a:rPr>
              <a:t>不包括：</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502200" y="356401"/>
            <a:ext cx="5357472"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哪些收入需要汇缴，哪些收入不需要汇缴？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2141730" y="665071"/>
            <a:ext cx="1350150" cy="384563"/>
          </a:xfrm>
          <a:prstGeom prst="rect">
            <a:avLst/>
          </a:prstGeom>
          <a:noFill/>
        </p:spPr>
        <p:txBody>
          <a:bodyPr wrap="square" lIns="0" tIns="0" rIns="0" bIns="0" anchor="b" anchorCtr="0">
            <a:normAutofit fontScale="70000" lnSpcReduction="20000"/>
          </a:bodyPr>
          <a:lstStyle/>
          <a:p>
            <a:pPr algn="ctr"/>
            <a:r>
              <a:rPr lang="en-US" altLang="zh-CN" sz="3200" dirty="0">
                <a:solidFill>
                  <a:srgbClr val="FFC000"/>
                </a:solidFill>
                <a:latin typeface="微软雅黑" panose="020B0503020204020204" pitchFamily="34" charset="-122"/>
                <a:ea typeface="微软雅黑" panose="020B0503020204020204" pitchFamily="34" charset="-122"/>
              </a:rPr>
              <a:t>/Contents</a:t>
            </a:r>
            <a:endParaRPr lang="en-US" altLang="zh-CN" sz="3200" dirty="0">
              <a:solidFill>
                <a:srgbClr val="FFC000"/>
              </a:solidFill>
              <a:latin typeface="微软雅黑" panose="020B0503020204020204" pitchFamily="34" charset="-122"/>
              <a:ea typeface="微软雅黑" panose="020B0503020204020204" pitchFamily="34" charset="-122"/>
            </a:endParaRPr>
          </a:p>
        </p:txBody>
      </p:sp>
      <p:sp>
        <p:nvSpPr>
          <p:cNvPr id="3" name="Rectangle 9"/>
          <p:cNvSpPr/>
          <p:nvPr/>
        </p:nvSpPr>
        <p:spPr>
          <a:xfrm>
            <a:off x="603442" y="511100"/>
            <a:ext cx="1538288" cy="692498"/>
          </a:xfrm>
          <a:prstGeom prst="rect">
            <a:avLst/>
          </a:prstGeom>
        </p:spPr>
        <p:txBody>
          <a:bodyPr wrap="square" lIns="91342" tIns="45670" rIns="91342" bIns="45670">
            <a:normAutofit fontScale="85000" lnSpcReduction="20000"/>
          </a:bodyPr>
          <a:lstStyle/>
          <a:p>
            <a:pPr algn="dist"/>
            <a:r>
              <a:rPr lang="zh-CN" altLang="en-US" sz="5400" b="1" dirty="0">
                <a:solidFill>
                  <a:srgbClr val="FFC000"/>
                </a:solidFill>
                <a:latin typeface="微软雅黑" panose="020B0503020204020204" pitchFamily="34" charset="-122"/>
                <a:ea typeface="微软雅黑" panose="020B0503020204020204" pitchFamily="34" charset="-122"/>
              </a:rPr>
              <a:t>目录</a:t>
            </a:r>
            <a:endParaRPr lang="zh-CN" altLang="en-US" sz="5400" b="1" dirty="0">
              <a:solidFill>
                <a:srgbClr val="FFC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755576" y="1298583"/>
            <a:ext cx="5029200" cy="0"/>
          </a:xfrm>
          <a:prstGeom prst="line">
            <a:avLst/>
          </a:prstGeom>
          <a:ln w="28575">
            <a:solidFill>
              <a:srgbClr val="FFBC4A"/>
            </a:solidFill>
          </a:ln>
        </p:spPr>
        <p:style>
          <a:lnRef idx="1">
            <a:schemeClr val="accent1"/>
          </a:lnRef>
          <a:fillRef idx="0">
            <a:schemeClr val="accent1"/>
          </a:fillRef>
          <a:effectRef idx="0">
            <a:schemeClr val="accent1"/>
          </a:effectRef>
          <a:fontRef idx="minor">
            <a:schemeClr val="tx1"/>
          </a:fontRef>
        </p:style>
      </p:cxnSp>
      <p:sp>
        <p:nvSpPr>
          <p:cNvPr id="5" name="文本框 77"/>
          <p:cNvSpPr txBox="1"/>
          <p:nvPr/>
        </p:nvSpPr>
        <p:spPr>
          <a:xfrm>
            <a:off x="755576" y="1697302"/>
            <a:ext cx="4595886" cy="399984"/>
          </a:xfrm>
          <a:prstGeom prst="rect">
            <a:avLst/>
          </a:prstGeom>
          <a:noFill/>
        </p:spPr>
        <p:txBody>
          <a:bodyPr wrap="none" lIns="91319" tIns="45658" rIns="91319" bIns="45658"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第一章    个人所得税年度汇算政策解析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 name="文本框 78"/>
          <p:cNvSpPr txBox="1"/>
          <p:nvPr/>
        </p:nvSpPr>
        <p:spPr>
          <a:xfrm>
            <a:off x="755576" y="2393156"/>
            <a:ext cx="6192682" cy="400043"/>
          </a:xfrm>
          <a:prstGeom prst="rect">
            <a:avLst/>
          </a:prstGeom>
          <a:noFill/>
        </p:spPr>
        <p:txBody>
          <a:bodyPr wrap="square" lIns="91319" tIns="45658" rIns="91319" bIns="45658"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第二章    自行申报手机</a:t>
            </a:r>
            <a:r>
              <a:rPr lang="en-US" altLang="zh-CN" sz="2000" b="1" dirty="0">
                <a:solidFill>
                  <a:schemeClr val="bg1"/>
                </a:solidFill>
                <a:latin typeface="微软雅黑" panose="020B0503020204020204" pitchFamily="34" charset="-122"/>
                <a:ea typeface="微软雅黑" panose="020B0503020204020204" pitchFamily="34" charset="-122"/>
              </a:rPr>
              <a:t>APP</a:t>
            </a:r>
            <a:r>
              <a:rPr lang="zh-CN" altLang="en-US" sz="2000" b="1" dirty="0">
                <a:solidFill>
                  <a:schemeClr val="bg1"/>
                </a:solidFill>
                <a:latin typeface="微软雅黑" panose="020B0503020204020204" pitchFamily="34" charset="-122"/>
                <a:ea typeface="微软雅黑" panose="020B0503020204020204" pitchFamily="34" charset="-122"/>
              </a:rPr>
              <a:t>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文本框 79"/>
          <p:cNvSpPr txBox="1"/>
          <p:nvPr/>
        </p:nvSpPr>
        <p:spPr>
          <a:xfrm>
            <a:off x="755576" y="3041226"/>
            <a:ext cx="3653320" cy="399984"/>
          </a:xfrm>
          <a:prstGeom prst="rect">
            <a:avLst/>
          </a:prstGeom>
          <a:noFill/>
        </p:spPr>
        <p:txBody>
          <a:bodyPr wrap="none" lIns="91319" tIns="45658" rIns="91319" bIns="45658" rtlCol="0">
            <a:spAutoFit/>
          </a:bodyPr>
          <a:lstStyle/>
          <a:p>
            <a:pPr>
              <a:defRPr/>
            </a:pPr>
            <a:r>
              <a:rPr lang="zh-CN" altLang="en-US" sz="2000" b="1" dirty="0">
                <a:solidFill>
                  <a:schemeClr val="bg1"/>
                </a:solidFill>
                <a:latin typeface="微软雅黑" panose="020B0503020204020204" pitchFamily="34" charset="-122"/>
                <a:ea typeface="微软雅黑" panose="020B0503020204020204" pitchFamily="34" charset="-122"/>
              </a:rPr>
              <a:t>第三章    自行申报手机</a:t>
            </a:r>
            <a:r>
              <a:rPr lang="en-US" altLang="zh-CN" sz="2000" b="1" dirty="0">
                <a:solidFill>
                  <a:schemeClr val="bg1"/>
                </a:solidFill>
                <a:latin typeface="微软雅黑" panose="020B0503020204020204" pitchFamily="34" charset="-122"/>
                <a:ea typeface="微软雅黑" panose="020B0503020204020204" pitchFamily="34" charset="-122"/>
              </a:rPr>
              <a:t>WEB</a:t>
            </a:r>
            <a:r>
              <a:rPr lang="zh-CN" altLang="en-US" sz="2000" b="1" dirty="0">
                <a:solidFill>
                  <a:schemeClr val="bg1"/>
                </a:solidFill>
                <a:latin typeface="微软雅黑" panose="020B0503020204020204" pitchFamily="34" charset="-122"/>
                <a:ea typeface="微软雅黑" panose="020B0503020204020204" pitchFamily="34" charset="-122"/>
              </a:rPr>
              <a:t>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2200" y="356401"/>
            <a:ext cx="4861979"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综合所得收入和收入额的区别是什么？</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19" name="组合 18"/>
          <p:cNvGrpSpPr/>
          <p:nvPr/>
        </p:nvGrpSpPr>
        <p:grpSpPr>
          <a:xfrm>
            <a:off x="467916" y="1259081"/>
            <a:ext cx="7060937" cy="2806736"/>
            <a:chOff x="1565501" y="3975832"/>
            <a:chExt cx="11250274" cy="3206618"/>
          </a:xfrm>
        </p:grpSpPr>
        <p:sp>
          <p:nvSpPr>
            <p:cNvPr id="3" name="矩形 2"/>
            <p:cNvSpPr/>
            <p:nvPr/>
          </p:nvSpPr>
          <p:spPr>
            <a:xfrm>
              <a:off x="1565501" y="4925527"/>
              <a:ext cx="1727200" cy="10334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dirty="0">
                  <a:solidFill>
                    <a:schemeClr val="tx1"/>
                  </a:solidFill>
                  <a:latin typeface="微软雅黑" panose="020B0503020204020204" pitchFamily="34" charset="-122"/>
                  <a:ea typeface="微软雅黑" panose="020B0503020204020204" pitchFamily="34" charset="-122"/>
                </a:rPr>
                <a:t>综合所得年收入额</a:t>
              </a:r>
              <a:endParaRPr lang="zh-CN" altLang="en-US" sz="1500" b="1" dirty="0">
                <a:solidFill>
                  <a:schemeClr val="tx1"/>
                </a:solidFill>
                <a:latin typeface="微软雅黑" panose="020B0503020204020204" pitchFamily="34" charset="-122"/>
                <a:ea typeface="微软雅黑" panose="020B0503020204020204" pitchFamily="34" charset="-122"/>
              </a:endParaRPr>
            </a:p>
          </p:txBody>
        </p:sp>
        <p:sp>
          <p:nvSpPr>
            <p:cNvPr id="4" name="左大括号 3"/>
            <p:cNvSpPr/>
            <p:nvPr/>
          </p:nvSpPr>
          <p:spPr>
            <a:xfrm>
              <a:off x="3496800" y="4122255"/>
              <a:ext cx="383116" cy="2521076"/>
            </a:xfrm>
            <a:prstGeom prst="leftBrace">
              <a:avLst/>
            </a:prstGeom>
            <a:ln>
              <a:solidFill>
                <a:schemeClr val="bg1"/>
              </a:solidFill>
            </a:ln>
          </p:spPr>
          <p:style>
            <a:lnRef idx="3">
              <a:schemeClr val="accent4"/>
            </a:lnRef>
            <a:fillRef idx="0">
              <a:schemeClr val="accent4"/>
            </a:fillRef>
            <a:effectRef idx="2">
              <a:schemeClr val="accent4"/>
            </a:effectRef>
            <a:fontRef idx="minor">
              <a:schemeClr val="tx1"/>
            </a:fontRef>
          </p:style>
          <p:txBody>
            <a:bodyPr lIns="45603" tIns="22850" rIns="45603" bIns="22850" anchor="ctr"/>
            <a:lstStyle/>
            <a:p>
              <a:pPr algn="ctr" defTabSz="911225">
                <a:defRPr/>
              </a:pPr>
              <a:endParaRPr lang="zh-CN" altLang="en-US" sz="1500" b="1">
                <a:latin typeface="微软雅黑" panose="020B0503020204020204" pitchFamily="34" charset="-122"/>
                <a:ea typeface="微软雅黑" panose="020B0503020204020204" pitchFamily="34" charset="-122"/>
              </a:endParaRPr>
            </a:p>
          </p:txBody>
        </p:sp>
        <p:sp>
          <p:nvSpPr>
            <p:cNvPr id="5" name="矩形 4"/>
            <p:cNvSpPr/>
            <p:nvPr/>
          </p:nvSpPr>
          <p:spPr>
            <a:xfrm>
              <a:off x="4204392" y="4034377"/>
              <a:ext cx="2592916" cy="436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a:solidFill>
                    <a:schemeClr val="tx1"/>
                  </a:solidFill>
                  <a:latin typeface="微软雅黑" panose="020B0503020204020204" pitchFamily="34" charset="-122"/>
                  <a:ea typeface="微软雅黑" panose="020B0503020204020204" pitchFamily="34" charset="-122"/>
                </a:rPr>
                <a:t>工资薪金所得</a:t>
              </a:r>
              <a:endParaRPr lang="zh-CN" altLang="en-US" sz="1500" b="1">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4204392" y="5024903"/>
              <a:ext cx="2592916" cy="436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a:solidFill>
                    <a:schemeClr val="tx1"/>
                  </a:solidFill>
                  <a:latin typeface="微软雅黑" panose="020B0503020204020204" pitchFamily="34" charset="-122"/>
                  <a:ea typeface="微软雅黑" panose="020B0503020204020204" pitchFamily="34" charset="-122"/>
                </a:rPr>
                <a:t>劳务报酬所得</a:t>
              </a:r>
              <a:endParaRPr lang="zh-CN" altLang="en-US" sz="1500" b="1">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4157822" y="5886559"/>
              <a:ext cx="2590800" cy="436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a:solidFill>
                    <a:schemeClr val="tx1"/>
                  </a:solidFill>
                  <a:latin typeface="微软雅黑" panose="020B0503020204020204" pitchFamily="34" charset="-122"/>
                  <a:ea typeface="微软雅黑" panose="020B0503020204020204" pitchFamily="34" charset="-122"/>
                </a:rPr>
                <a:t>稿酬所得</a:t>
              </a:r>
              <a:endParaRPr lang="zh-CN" altLang="en-US" sz="1500" b="1">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4157822" y="6637179"/>
              <a:ext cx="2590800" cy="4360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a:solidFill>
                    <a:schemeClr val="tx1"/>
                  </a:solidFill>
                  <a:latin typeface="微软雅黑" panose="020B0503020204020204" pitchFamily="34" charset="-122"/>
                  <a:ea typeface="微软雅黑" panose="020B0503020204020204" pitchFamily="34" charset="-122"/>
                </a:rPr>
                <a:t>特许权使用费所得</a:t>
              </a:r>
              <a:endParaRPr lang="zh-CN" altLang="en-US" sz="1500" b="1">
                <a:solidFill>
                  <a:schemeClr val="tx1"/>
                </a:solidFill>
                <a:latin typeface="微软雅黑" panose="020B0503020204020204" pitchFamily="34" charset="-122"/>
                <a:ea typeface="微软雅黑" panose="020B0503020204020204" pitchFamily="34" charset="-122"/>
              </a:endParaRPr>
            </a:p>
          </p:txBody>
        </p:sp>
        <p:cxnSp>
          <p:nvCxnSpPr>
            <p:cNvPr id="9" name="直接箭头连接符 8"/>
            <p:cNvCxnSpPr/>
            <p:nvPr/>
          </p:nvCxnSpPr>
          <p:spPr>
            <a:xfrm>
              <a:off x="7036492" y="6906828"/>
              <a:ext cx="865716" cy="0"/>
            </a:xfrm>
            <a:prstGeom prst="straightConnector1">
              <a:avLst/>
            </a:prstGeom>
            <a:ln>
              <a:solidFill>
                <a:schemeClr val="bg1"/>
              </a:solidFill>
              <a:tailEnd type="arrow" w="med" len="med"/>
            </a:ln>
          </p:spPr>
          <p:style>
            <a:lnRef idx="3">
              <a:schemeClr val="accent4"/>
            </a:lnRef>
            <a:fillRef idx="0">
              <a:schemeClr val="accent4"/>
            </a:fillRef>
            <a:effectRef idx="2">
              <a:schemeClr val="accent4"/>
            </a:effectRef>
            <a:fontRef idx="minor">
              <a:schemeClr val="tx1"/>
            </a:fontRef>
          </p:style>
        </p:cxnSp>
        <p:sp>
          <p:nvSpPr>
            <p:cNvPr id="10" name="矩形 9"/>
            <p:cNvSpPr/>
            <p:nvPr/>
          </p:nvSpPr>
          <p:spPr>
            <a:xfrm>
              <a:off x="8035677" y="4888216"/>
              <a:ext cx="2015153" cy="5332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dirty="0">
                  <a:solidFill>
                    <a:schemeClr val="tx1"/>
                  </a:solidFill>
                  <a:latin typeface="微软雅黑" panose="020B0503020204020204" pitchFamily="34" charset="-122"/>
                  <a:ea typeface="微软雅黑" panose="020B0503020204020204" pitchFamily="34" charset="-122"/>
                </a:rPr>
                <a:t>减除</a:t>
              </a:r>
              <a:r>
                <a:rPr lang="en-US" altLang="zh-CN" sz="1500" b="1" dirty="0">
                  <a:solidFill>
                    <a:schemeClr val="tx1"/>
                  </a:solidFill>
                  <a:latin typeface="微软雅黑" panose="020B0503020204020204" pitchFamily="34" charset="-122"/>
                  <a:ea typeface="微软雅黑" panose="020B0503020204020204" pitchFamily="34" charset="-122"/>
                </a:rPr>
                <a:t>20%</a:t>
              </a:r>
              <a:r>
                <a:rPr lang="zh-CN" altLang="en-US" sz="1500" dirty="0">
                  <a:solidFill>
                    <a:schemeClr val="tx1"/>
                  </a:solidFill>
                  <a:latin typeface="微软雅黑" panose="020B0503020204020204" pitchFamily="34" charset="-122"/>
                  <a:ea typeface="微软雅黑" panose="020B0503020204020204" pitchFamily="34" charset="-122"/>
                </a:rPr>
                <a:t>后</a:t>
              </a:r>
              <a:endParaRPr lang="en-US" altLang="zh-CN" sz="1500" dirty="0">
                <a:solidFill>
                  <a:schemeClr val="tx1"/>
                </a:solidFill>
                <a:latin typeface="微软雅黑" panose="020B0503020204020204" pitchFamily="34" charset="-122"/>
                <a:ea typeface="微软雅黑" panose="020B0503020204020204" pitchFamily="34" charset="-122"/>
              </a:endParaRPr>
            </a:p>
            <a:p>
              <a:pPr algn="ctr" defTabSz="911225">
                <a:defRPr/>
              </a:pPr>
              <a:r>
                <a:rPr lang="zh-CN" altLang="en-US" sz="1500" dirty="0">
                  <a:solidFill>
                    <a:schemeClr val="tx1"/>
                  </a:solidFill>
                  <a:latin typeface="微软雅黑" panose="020B0503020204020204" pitchFamily="34" charset="-122"/>
                  <a:ea typeface="微软雅黑" panose="020B0503020204020204" pitchFamily="34" charset="-122"/>
                </a:rPr>
                <a:t>为收入额</a:t>
              </a:r>
              <a:endParaRPr lang="zh-CN" altLang="en-US" sz="1500" b="1" dirty="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8035677" y="6649166"/>
              <a:ext cx="2015153" cy="5332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dirty="0">
                  <a:solidFill>
                    <a:schemeClr val="tx1"/>
                  </a:solidFill>
                  <a:latin typeface="微软雅黑" panose="020B0503020204020204" pitchFamily="34" charset="-122"/>
                  <a:ea typeface="微软雅黑" panose="020B0503020204020204" pitchFamily="34" charset="-122"/>
                </a:rPr>
                <a:t>减除</a:t>
              </a:r>
              <a:r>
                <a:rPr lang="en-US" altLang="zh-CN" sz="1500" b="1" dirty="0">
                  <a:solidFill>
                    <a:schemeClr val="tx1"/>
                  </a:solidFill>
                  <a:latin typeface="微软雅黑" panose="020B0503020204020204" pitchFamily="34" charset="-122"/>
                  <a:ea typeface="微软雅黑" panose="020B0503020204020204" pitchFamily="34" charset="-122"/>
                </a:rPr>
                <a:t>20%</a:t>
              </a:r>
              <a:r>
                <a:rPr lang="zh-CN" altLang="en-US" sz="1500" dirty="0">
                  <a:solidFill>
                    <a:schemeClr val="tx1"/>
                  </a:solidFill>
                  <a:latin typeface="微软雅黑" panose="020B0503020204020204" pitchFamily="34" charset="-122"/>
                  <a:ea typeface="微软雅黑" panose="020B0503020204020204" pitchFamily="34" charset="-122"/>
                </a:rPr>
                <a:t>后</a:t>
              </a:r>
              <a:endParaRPr lang="en-US" altLang="zh-CN" sz="1500" dirty="0">
                <a:solidFill>
                  <a:schemeClr val="tx1"/>
                </a:solidFill>
                <a:latin typeface="微软雅黑" panose="020B0503020204020204" pitchFamily="34" charset="-122"/>
                <a:ea typeface="微软雅黑" panose="020B0503020204020204" pitchFamily="34" charset="-122"/>
              </a:endParaRPr>
            </a:p>
            <a:p>
              <a:pPr algn="ctr" defTabSz="911225">
                <a:defRPr/>
              </a:pPr>
              <a:r>
                <a:rPr lang="zh-CN" altLang="en-US" sz="1500" dirty="0">
                  <a:solidFill>
                    <a:schemeClr val="tx1"/>
                  </a:solidFill>
                  <a:latin typeface="微软雅黑" panose="020B0503020204020204" pitchFamily="34" charset="-122"/>
                  <a:ea typeface="微软雅黑" panose="020B0503020204020204" pitchFamily="34" charset="-122"/>
                </a:rPr>
                <a:t>为收入额</a:t>
              </a:r>
              <a:endParaRPr lang="zh-CN" altLang="en-US" sz="1500" b="1" dirty="0">
                <a:solidFill>
                  <a:schemeClr val="tx1"/>
                </a:solidFill>
                <a:latin typeface="微软雅黑" panose="020B0503020204020204" pitchFamily="34" charset="-122"/>
                <a:ea typeface="微软雅黑" panose="020B0503020204020204" pitchFamily="34" charset="-122"/>
              </a:endParaRPr>
            </a:p>
          </p:txBody>
        </p:sp>
        <p:sp>
          <p:nvSpPr>
            <p:cNvPr id="12" name="矩形 11"/>
            <p:cNvSpPr/>
            <p:nvPr/>
          </p:nvSpPr>
          <p:spPr>
            <a:xfrm>
              <a:off x="8035677" y="5732660"/>
              <a:ext cx="2015153" cy="53221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b="1" dirty="0">
                  <a:solidFill>
                    <a:schemeClr val="tx1"/>
                  </a:solidFill>
                  <a:latin typeface="微软雅黑" panose="020B0503020204020204" pitchFamily="34" charset="-122"/>
                  <a:ea typeface="微软雅黑" panose="020B0503020204020204" pitchFamily="34" charset="-122"/>
                </a:rPr>
                <a:t>减除</a:t>
              </a:r>
              <a:r>
                <a:rPr lang="en-US" altLang="zh-CN" sz="1500" b="1" dirty="0">
                  <a:solidFill>
                    <a:schemeClr val="tx1"/>
                  </a:solidFill>
                  <a:latin typeface="微软雅黑" panose="020B0503020204020204" pitchFamily="34" charset="-122"/>
                  <a:ea typeface="微软雅黑" panose="020B0503020204020204" pitchFamily="34" charset="-122"/>
                </a:rPr>
                <a:t>20%</a:t>
              </a:r>
              <a:r>
                <a:rPr lang="zh-CN" altLang="en-US" sz="1500" dirty="0">
                  <a:solidFill>
                    <a:schemeClr val="tx1"/>
                  </a:solidFill>
                  <a:latin typeface="微软雅黑" panose="020B0503020204020204" pitchFamily="34" charset="-122"/>
                  <a:ea typeface="微软雅黑" panose="020B0503020204020204" pitchFamily="34" charset="-122"/>
                </a:rPr>
                <a:t>后</a:t>
              </a:r>
              <a:endParaRPr lang="en-US" altLang="zh-CN" sz="1500" dirty="0">
                <a:solidFill>
                  <a:schemeClr val="tx1"/>
                </a:solidFill>
                <a:latin typeface="微软雅黑" panose="020B0503020204020204" pitchFamily="34" charset="-122"/>
                <a:ea typeface="微软雅黑" panose="020B0503020204020204" pitchFamily="34" charset="-122"/>
              </a:endParaRPr>
            </a:p>
            <a:p>
              <a:pPr algn="ctr" defTabSz="911225">
                <a:defRPr/>
              </a:pPr>
              <a:r>
                <a:rPr lang="zh-CN" altLang="en-US" sz="1500" dirty="0">
                  <a:solidFill>
                    <a:schemeClr val="tx1"/>
                  </a:solidFill>
                  <a:latin typeface="微软雅黑" panose="020B0503020204020204" pitchFamily="34" charset="-122"/>
                  <a:ea typeface="微软雅黑" panose="020B0503020204020204" pitchFamily="34" charset="-122"/>
                </a:rPr>
                <a:t>为收入额</a:t>
              </a:r>
              <a:endParaRPr lang="zh-CN" altLang="en-US" sz="1500" dirty="0">
                <a:solidFill>
                  <a:schemeClr val="tx1"/>
                </a:solidFill>
                <a:latin typeface="微软雅黑" panose="020B0503020204020204" pitchFamily="34" charset="-122"/>
                <a:ea typeface="微软雅黑" panose="020B0503020204020204" pitchFamily="34" charset="-122"/>
              </a:endParaRPr>
            </a:p>
          </p:txBody>
        </p:sp>
        <p:cxnSp>
          <p:nvCxnSpPr>
            <p:cNvPr id="13" name="直接箭头连接符 12"/>
            <p:cNvCxnSpPr/>
            <p:nvPr/>
          </p:nvCxnSpPr>
          <p:spPr>
            <a:xfrm>
              <a:off x="10144091" y="6048383"/>
              <a:ext cx="863600" cy="0"/>
            </a:xfrm>
            <a:prstGeom prst="straightConnector1">
              <a:avLst/>
            </a:prstGeom>
            <a:ln>
              <a:solidFill>
                <a:schemeClr val="bg1"/>
              </a:solidFill>
              <a:tailEnd type="arrow" w="med" len="med"/>
            </a:ln>
          </p:spPr>
          <p:style>
            <a:lnRef idx="3">
              <a:schemeClr val="accent4"/>
            </a:lnRef>
            <a:fillRef idx="0">
              <a:schemeClr val="accent4"/>
            </a:fillRef>
            <a:effectRef idx="2">
              <a:schemeClr val="accent4"/>
            </a:effectRef>
            <a:fontRef idx="minor">
              <a:schemeClr val="tx1"/>
            </a:fontRef>
          </p:style>
        </p:cxnSp>
        <p:sp>
          <p:nvSpPr>
            <p:cNvPr id="14" name="矩形 13"/>
            <p:cNvSpPr/>
            <p:nvPr/>
          </p:nvSpPr>
          <p:spPr>
            <a:xfrm>
              <a:off x="11100953" y="5569463"/>
              <a:ext cx="1714822" cy="95783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zh-CN" altLang="en-US" sz="1500" dirty="0">
                  <a:solidFill>
                    <a:schemeClr val="tx1"/>
                  </a:solidFill>
                  <a:latin typeface="微软雅黑" panose="020B0503020204020204" pitchFamily="34" charset="-122"/>
                  <a:ea typeface="微软雅黑" panose="020B0503020204020204" pitchFamily="34" charset="-122"/>
                </a:rPr>
                <a:t>收入额减按</a:t>
              </a:r>
              <a:r>
                <a:rPr lang="en-US" altLang="zh-CN" sz="1500" dirty="0">
                  <a:solidFill>
                    <a:schemeClr val="tx1"/>
                  </a:solidFill>
                  <a:latin typeface="微软雅黑" panose="020B0503020204020204" pitchFamily="34" charset="-122"/>
                  <a:ea typeface="微软雅黑" panose="020B0503020204020204" pitchFamily="34" charset="-122"/>
                </a:rPr>
                <a:t>70%</a:t>
              </a:r>
              <a:r>
                <a:rPr lang="zh-CN" altLang="en-US" sz="1500" dirty="0">
                  <a:solidFill>
                    <a:schemeClr val="tx1"/>
                  </a:solidFill>
                  <a:latin typeface="微软雅黑" panose="020B0503020204020204" pitchFamily="34" charset="-122"/>
                  <a:ea typeface="微软雅黑" panose="020B0503020204020204" pitchFamily="34" charset="-122"/>
                </a:rPr>
                <a:t>计算</a:t>
              </a: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5" name="矩形 14"/>
            <p:cNvSpPr/>
            <p:nvPr/>
          </p:nvSpPr>
          <p:spPr>
            <a:xfrm>
              <a:off x="8035677" y="3975832"/>
              <a:ext cx="2015153" cy="5332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45603" tIns="22850" rIns="45603" bIns="22850" anchor="ctr"/>
            <a:lstStyle/>
            <a:p>
              <a:pPr algn="ctr" defTabSz="911225">
                <a:defRPr/>
              </a:pPr>
              <a:r>
                <a:rPr lang="en-US" altLang="zh-CN" sz="1500" b="1" dirty="0">
                  <a:solidFill>
                    <a:schemeClr val="tx1"/>
                  </a:solidFill>
                  <a:latin typeface="微软雅黑" panose="020B0503020204020204" pitchFamily="34" charset="-122"/>
                  <a:ea typeface="微软雅黑" panose="020B0503020204020204" pitchFamily="34" charset="-122"/>
                </a:rPr>
                <a:t>100%</a:t>
              </a:r>
              <a:r>
                <a:rPr lang="zh-CN" altLang="en-US" sz="1500" dirty="0">
                  <a:solidFill>
                    <a:schemeClr val="tx1"/>
                  </a:solidFill>
                  <a:latin typeface="微软雅黑" panose="020B0503020204020204" pitchFamily="34" charset="-122"/>
                  <a:ea typeface="微软雅黑" panose="020B0503020204020204" pitchFamily="34" charset="-122"/>
                </a:rPr>
                <a:t>计入</a:t>
              </a:r>
              <a:endParaRPr lang="en-US" altLang="zh-CN" sz="1500" dirty="0">
                <a:solidFill>
                  <a:schemeClr val="tx1"/>
                </a:solidFill>
                <a:latin typeface="微软雅黑" panose="020B0503020204020204" pitchFamily="34" charset="-122"/>
                <a:ea typeface="微软雅黑" panose="020B0503020204020204" pitchFamily="34" charset="-122"/>
              </a:endParaRPr>
            </a:p>
            <a:p>
              <a:pPr algn="ctr" defTabSz="911225">
                <a:defRPr/>
              </a:pPr>
              <a:r>
                <a:rPr lang="zh-CN" altLang="en-US" sz="1500" dirty="0">
                  <a:solidFill>
                    <a:schemeClr val="tx1"/>
                  </a:solidFill>
                  <a:latin typeface="微软雅黑" panose="020B0503020204020204" pitchFamily="34" charset="-122"/>
                  <a:ea typeface="微软雅黑" panose="020B0503020204020204" pitchFamily="34" charset="-122"/>
                </a:rPr>
                <a:t>收入额</a:t>
              </a:r>
              <a:endParaRPr lang="zh-CN" altLang="en-US" sz="1500" dirty="0">
                <a:solidFill>
                  <a:schemeClr val="tx1"/>
                </a:solidFill>
                <a:latin typeface="微软雅黑" panose="020B0503020204020204" pitchFamily="34" charset="-122"/>
                <a:ea typeface="微软雅黑" panose="020B0503020204020204" pitchFamily="34" charset="-122"/>
              </a:endParaRPr>
            </a:p>
          </p:txBody>
        </p:sp>
        <p:cxnSp>
          <p:nvCxnSpPr>
            <p:cNvPr id="16" name="直接箭头连接符 15"/>
            <p:cNvCxnSpPr/>
            <p:nvPr/>
          </p:nvCxnSpPr>
          <p:spPr>
            <a:xfrm>
              <a:off x="7070354" y="5175941"/>
              <a:ext cx="863600" cy="0"/>
            </a:xfrm>
            <a:prstGeom prst="straightConnector1">
              <a:avLst/>
            </a:prstGeom>
            <a:ln>
              <a:solidFill>
                <a:schemeClr val="bg1"/>
              </a:solidFill>
              <a:tailEnd type="arrow" w="med" len="med"/>
            </a:ln>
          </p:spPr>
          <p:style>
            <a:lnRef idx="3">
              <a:schemeClr val="accent4"/>
            </a:lnRef>
            <a:fillRef idx="0">
              <a:schemeClr val="accent4"/>
            </a:fillRef>
            <a:effectRef idx="2">
              <a:schemeClr val="accent4"/>
            </a:effectRef>
            <a:fontRef idx="minor">
              <a:schemeClr val="tx1"/>
            </a:fontRef>
          </p:style>
        </p:cxnSp>
        <p:cxnSp>
          <p:nvCxnSpPr>
            <p:cNvPr id="17" name="直接箭头连接符 16"/>
            <p:cNvCxnSpPr/>
            <p:nvPr/>
          </p:nvCxnSpPr>
          <p:spPr>
            <a:xfrm>
              <a:off x="7068240" y="6064071"/>
              <a:ext cx="865716" cy="0"/>
            </a:xfrm>
            <a:prstGeom prst="straightConnector1">
              <a:avLst/>
            </a:prstGeom>
            <a:ln>
              <a:solidFill>
                <a:schemeClr val="bg1"/>
              </a:solidFill>
              <a:tailEnd type="arrow" w="med" len="med"/>
            </a:ln>
          </p:spPr>
          <p:style>
            <a:lnRef idx="3">
              <a:schemeClr val="accent4"/>
            </a:lnRef>
            <a:fillRef idx="0">
              <a:schemeClr val="accent4"/>
            </a:fillRef>
            <a:effectRef idx="2">
              <a:schemeClr val="accent4"/>
            </a:effectRef>
            <a:fontRef idx="minor">
              <a:schemeClr val="tx1"/>
            </a:fontRef>
          </p:style>
        </p:cxnSp>
        <p:cxnSp>
          <p:nvCxnSpPr>
            <p:cNvPr id="18" name="直接箭头连接符 17"/>
            <p:cNvCxnSpPr/>
            <p:nvPr/>
          </p:nvCxnSpPr>
          <p:spPr>
            <a:xfrm>
              <a:off x="7068240" y="4252393"/>
              <a:ext cx="865716" cy="0"/>
            </a:xfrm>
            <a:prstGeom prst="straightConnector1">
              <a:avLst/>
            </a:prstGeom>
            <a:ln>
              <a:solidFill>
                <a:schemeClr val="bg1"/>
              </a:solidFill>
              <a:tailEnd type="arrow" w="med" len="med"/>
            </a:ln>
          </p:spPr>
          <p:style>
            <a:lnRef idx="3">
              <a:schemeClr val="accent4"/>
            </a:lnRef>
            <a:fillRef idx="0">
              <a:schemeClr val="accent4"/>
            </a:fillRef>
            <a:effectRef idx="2">
              <a:schemeClr val="accent4"/>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矩形 4"/>
          <p:cNvSpPr/>
          <p:nvPr>
            <p:custDataLst>
              <p:tags r:id="rId1"/>
            </p:custDataLst>
          </p:nvPr>
        </p:nvSpPr>
        <p:spPr>
          <a:xfrm>
            <a:off x="1047750" y="1579564"/>
            <a:ext cx="7718425" cy="549275"/>
          </a:xfrm>
          <a:prstGeom prst="rect">
            <a:avLst/>
          </a:prstGeom>
          <a:noFill/>
          <a:ln w="9525">
            <a:noFill/>
          </a:ln>
        </p:spPr>
        <p:txBody>
          <a:bodyPr lIns="68556" tIns="34278" rIns="68556" bIns="34278" anchor="t"/>
          <a:lstStyle/>
          <a:p>
            <a:pPr algn="just">
              <a:lnSpc>
                <a:spcPct val="150000"/>
              </a:lnSpc>
            </a:pP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nvGrpSpPr>
          <p:cNvPr id="121859" name="组合 5"/>
          <p:cNvGrpSpPr/>
          <p:nvPr/>
        </p:nvGrpSpPr>
        <p:grpSpPr>
          <a:xfrm>
            <a:off x="159" y="1293972"/>
            <a:ext cx="1095375" cy="987425"/>
            <a:chOff x="2713211" y="1988840"/>
            <a:chExt cx="1610824" cy="1452335"/>
          </a:xfrm>
        </p:grpSpPr>
        <p:sp>
          <p:nvSpPr>
            <p:cNvPr id="7" name="Freeform 5"/>
            <p:cNvSpPr/>
            <p:nvPr>
              <p:custDataLst>
                <p:tags r:id="rId2"/>
              </p:custDataLst>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w="9525" cap="flat">
              <a:solidFill>
                <a:srgbClr val="7030A0"/>
              </a:solidFill>
              <a:prstDash val="solid"/>
              <a:miter lim="800000"/>
            </a:ln>
            <a:effectLst>
              <a:outerShdw blurRad="431800" dist="88900" dir="2700000" algn="tl" rotWithShape="0">
                <a:prstClr val="black">
                  <a:alpha val="40000"/>
                </a:prstClr>
              </a:outerShdw>
            </a:effectLst>
          </p:spPr>
          <p:txBody>
            <a:bodyPr/>
            <a:lstStyle/>
            <a:p>
              <a:pPr defTabSz="685800" fontAlgn="auto">
                <a:defRPr/>
              </a:pPr>
              <a:endParaRPr lang="zh-CN" altLang="en-US" noProof="1">
                <a:latin typeface="Arial" panose="020B0604020202020204" pitchFamily="34" charset="0"/>
                <a:ea typeface="微软雅黑" panose="020B0503020204020204" pitchFamily="34" charset="-122"/>
                <a:cs typeface="+mn-ea"/>
                <a:sym typeface="+mn-lt"/>
              </a:endParaRPr>
            </a:p>
          </p:txBody>
        </p:sp>
        <p:sp>
          <p:nvSpPr>
            <p:cNvPr id="8" name="Freeform 5"/>
            <p:cNvSpPr/>
            <p:nvPr>
              <p:custDataLst>
                <p:tags r:id="rId3"/>
              </p:custDataLst>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4" cstate="screen"/>
              <a:stretch>
                <a:fillRect l="-167158" t="-31921" r="-198372" b="-151558"/>
              </a:stretch>
            </a:blipFill>
            <a:ln w="9525" cap="flat">
              <a:solidFill>
                <a:srgbClr val="7030A0"/>
              </a:solidFill>
              <a:prstDash val="solid"/>
              <a:miter lim="800000"/>
            </a:ln>
            <a:effectLst>
              <a:outerShdw blurRad="50800" dist="38100" dir="2700000" algn="tl" rotWithShape="0">
                <a:prstClr val="black">
                  <a:alpha val="40000"/>
                </a:prstClr>
              </a:outerShdw>
            </a:effectLst>
          </p:spPr>
          <p:txBody>
            <a:bodyPr/>
            <a:lstStyle/>
            <a:p>
              <a:pPr defTabSz="685800" fontAlgn="auto">
                <a:defRPr/>
              </a:pPr>
              <a:endParaRPr lang="zh-CN" altLang="en-US" noProof="1">
                <a:latin typeface="Arial" panose="020B0604020202020204" pitchFamily="34" charset="0"/>
                <a:ea typeface="微软雅黑" panose="020B0503020204020204" pitchFamily="34" charset="-122"/>
                <a:cs typeface="+mn-ea"/>
                <a:sym typeface="+mn-lt"/>
              </a:endParaRPr>
            </a:p>
          </p:txBody>
        </p:sp>
      </p:grpSp>
      <p:sp>
        <p:nvSpPr>
          <p:cNvPr id="121862" name="TextBox 156"/>
          <p:cNvSpPr txBox="1"/>
          <p:nvPr>
            <p:custDataLst>
              <p:tags r:id="rId5"/>
            </p:custDataLst>
          </p:nvPr>
        </p:nvSpPr>
        <p:spPr>
          <a:xfrm>
            <a:off x="147955" y="1445737"/>
            <a:ext cx="798513" cy="684528"/>
          </a:xfrm>
          <a:prstGeom prst="rect">
            <a:avLst/>
          </a:prstGeom>
          <a:noFill/>
          <a:ln w="9525">
            <a:noFill/>
          </a:ln>
        </p:spPr>
        <p:txBody>
          <a:bodyPr lIns="68562" tIns="34281" rIns="68562" bIns="34281" anchor="t">
            <a:spAutoFit/>
          </a:bodyPr>
          <a:lstStyle/>
          <a:p>
            <a:pPr algn="ctr"/>
            <a:r>
              <a:rPr lang="zh-CN" altLang="en-US" sz="2000" b="1" dirty="0">
                <a:solidFill>
                  <a:srgbClr val="394557"/>
                </a:solidFill>
                <a:latin typeface="Arial" panose="020B0604020202020204" pitchFamily="34" charset="0"/>
                <a:ea typeface="微软雅黑" panose="020B0503020204020204" pitchFamily="34" charset="-122"/>
              </a:rPr>
              <a:t>基本公式</a:t>
            </a:r>
            <a:endParaRPr lang="zh-CN" altLang="en-US" sz="2000" b="1" dirty="0">
              <a:solidFill>
                <a:srgbClr val="394557"/>
              </a:solidFill>
              <a:latin typeface="Arial" panose="020B0604020202020204" pitchFamily="34" charset="0"/>
              <a:ea typeface="微软雅黑" panose="020B0503020204020204" pitchFamily="34" charset="-122"/>
            </a:endParaRPr>
          </a:p>
        </p:txBody>
      </p:sp>
      <p:grpSp>
        <p:nvGrpSpPr>
          <p:cNvPr id="121863" name="组合 35"/>
          <p:cNvGrpSpPr/>
          <p:nvPr/>
        </p:nvGrpSpPr>
        <p:grpSpPr>
          <a:xfrm>
            <a:off x="1287463" y="2428875"/>
            <a:ext cx="5924550" cy="550863"/>
            <a:chOff x="1288010" y="2571750"/>
            <a:chExt cx="5924289" cy="550660"/>
          </a:xfrm>
        </p:grpSpPr>
        <p:grpSp>
          <p:nvGrpSpPr>
            <p:cNvPr id="121864" name="组合 30"/>
            <p:cNvGrpSpPr/>
            <p:nvPr/>
          </p:nvGrpSpPr>
          <p:grpSpPr>
            <a:xfrm>
              <a:off x="1288010" y="2571750"/>
              <a:ext cx="5924289" cy="550660"/>
              <a:chOff x="1475656" y="2571750"/>
              <a:chExt cx="5924289" cy="550660"/>
            </a:xfrm>
          </p:grpSpPr>
          <p:sp>
            <p:nvSpPr>
              <p:cNvPr id="121865" name="矩形 18"/>
              <p:cNvSpPr/>
              <p:nvPr>
                <p:custDataLst>
                  <p:tags r:id="rId6"/>
                </p:custDataLst>
              </p:nvPr>
            </p:nvSpPr>
            <p:spPr>
              <a:xfrm>
                <a:off x="4447617" y="2571750"/>
                <a:ext cx="2952328" cy="550660"/>
              </a:xfrm>
              <a:prstGeom prst="rect">
                <a:avLst/>
              </a:prstGeom>
              <a:noFill/>
              <a:ln w="9525">
                <a:noFill/>
              </a:ln>
            </p:spPr>
            <p:txBody>
              <a:bodyPr lIns="68556" tIns="34278" rIns="68556" bIns="34278" anchor="t"/>
              <a:lstStyle/>
              <a:p>
                <a:pPr algn="just">
                  <a:lnSpc>
                    <a:spcPct val="150000"/>
                  </a:lnSpc>
                </a:pPr>
                <a:endParaRPr lang="zh-CN" altLang="en-US" sz="2100" b="1" dirty="0">
                  <a:solidFill>
                    <a:srgbClr val="0083B4"/>
                  </a:solidFill>
                  <a:latin typeface="微软雅黑" panose="020B0503020204020204" pitchFamily="34" charset="-122"/>
                  <a:ea typeface="微软雅黑" panose="020B0503020204020204" pitchFamily="34" charset="-122"/>
                </a:endParaRPr>
              </a:p>
            </p:txBody>
          </p:sp>
          <p:sp>
            <p:nvSpPr>
              <p:cNvPr id="121866" name="矩形 25"/>
              <p:cNvSpPr/>
              <p:nvPr>
                <p:custDataLst>
                  <p:tags r:id="rId7"/>
                </p:custDataLst>
              </p:nvPr>
            </p:nvSpPr>
            <p:spPr>
              <a:xfrm>
                <a:off x="1475656" y="2663415"/>
                <a:ext cx="184723" cy="415345"/>
              </a:xfrm>
              <a:prstGeom prst="rect">
                <a:avLst/>
              </a:prstGeom>
              <a:noFill/>
              <a:ln w="9525">
                <a:noFill/>
              </a:ln>
            </p:spPr>
            <p:txBody>
              <a:bodyPr wrap="none" anchor="t">
                <a:spAutoFit/>
              </a:bodyPr>
              <a:lstStyle/>
              <a:p>
                <a:endParaRPr lang="zh-CN" altLang="en-US" sz="2100" dirty="0">
                  <a:latin typeface="Arial" panose="020B0604020202020204" pitchFamily="34" charset="0"/>
                  <a:ea typeface="微软雅黑" panose="020B0503020204020204" pitchFamily="34" charset="-122"/>
                </a:endParaRPr>
              </a:p>
            </p:txBody>
          </p:sp>
        </p:grpSp>
        <p:sp>
          <p:nvSpPr>
            <p:cNvPr id="121867" name="矩形 33"/>
            <p:cNvSpPr/>
            <p:nvPr>
              <p:custDataLst>
                <p:tags r:id="rId8"/>
              </p:custDataLst>
            </p:nvPr>
          </p:nvSpPr>
          <p:spPr>
            <a:xfrm>
              <a:off x="2611826" y="2663415"/>
              <a:ext cx="184723" cy="415345"/>
            </a:xfrm>
            <a:prstGeom prst="rect">
              <a:avLst/>
            </a:prstGeom>
            <a:noFill/>
            <a:ln w="9525">
              <a:noFill/>
            </a:ln>
          </p:spPr>
          <p:txBody>
            <a:bodyPr wrap="none" anchor="t">
              <a:spAutoFit/>
            </a:bodyPr>
            <a:lstStyle/>
            <a:p>
              <a:endParaRPr lang="zh-CN" altLang="en-US" sz="2100" dirty="0">
                <a:latin typeface="Arial" panose="020B0604020202020204" pitchFamily="34" charset="0"/>
                <a:ea typeface="微软雅黑" panose="020B0503020204020204" pitchFamily="34" charset="-122"/>
              </a:endParaRPr>
            </a:p>
          </p:txBody>
        </p:sp>
      </p:grpSp>
      <p:sp>
        <p:nvSpPr>
          <p:cNvPr id="2" name="文本框 1"/>
          <p:cNvSpPr txBox="1"/>
          <p:nvPr>
            <p:custDataLst>
              <p:tags r:id="rId9"/>
            </p:custDataLst>
          </p:nvPr>
        </p:nvSpPr>
        <p:spPr>
          <a:xfrm>
            <a:off x="982980" y="1293972"/>
            <a:ext cx="6229350" cy="2212181"/>
          </a:xfrm>
          <a:prstGeom prst="rect">
            <a:avLst/>
          </a:prstGeom>
        </p:spPr>
        <p:txBody>
          <a:bodyPr lIns="144000" tIns="0" rIns="0" bIns="0">
            <a:noAutofit/>
          </a:bodyPr>
          <a:lstStyle/>
          <a:p>
            <a:pPr>
              <a:lnSpc>
                <a:spcPct val="140000"/>
              </a:lnSpc>
              <a:defRPr/>
            </a:pPr>
            <a:r>
              <a:rPr lang="en-US" altLang="zh-CN" sz="1500" noProof="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rPr>
              <a:t>2020</a:t>
            </a:r>
            <a:r>
              <a:rPr lang="zh-CN" altLang="en-US" sz="1500" noProof="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lt"/>
              </a:rPr>
              <a:t>年度汇算应退或应补税额</a:t>
            </a:r>
            <a:r>
              <a:rPr lang="en-US" altLang="zh-CN"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（综合所得收入额 -60000元 </a:t>
            </a:r>
            <a:r>
              <a:rPr lang="en-US" altLang="zh-CN"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“三险一金”等专项扣除 - 子女教育等专项附加扣除 - 依法确定的其他扣除 </a:t>
            </a:r>
            <a:r>
              <a:rPr lang="en-US" altLang="zh-CN"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捐赠）× 适用税率 - 速算扣除数] - 20</a:t>
            </a:r>
            <a:r>
              <a:rPr lang="en-US" altLang="zh-CN"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a:t>
            </a: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年已预缴税额</a:t>
            </a:r>
            <a:endPar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defTabSz="685800">
              <a:lnSpc>
                <a:spcPct val="140000"/>
              </a:lnSpc>
              <a:defRPr/>
            </a:pPr>
            <a:endPar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defTabSz="685800">
              <a:lnSpc>
                <a:spcPct val="140000"/>
              </a:lnSpc>
              <a:defRPr/>
            </a:pP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        依据税法规定，20</a:t>
            </a:r>
            <a:r>
              <a:rPr lang="en-US" altLang="zh-CN"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a:t>
            </a:r>
            <a:r>
              <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年度汇算仅计算并结清本年度综合所得的应退或者应补税款，不涉及以前或往后年度，也不涉及财产租赁等分类所得，以及按规定可以不并入综合所得计算纳税的全年一次性奖金等所得。</a:t>
            </a:r>
            <a:endParaRPr lang="zh-CN" altLang="en-US" sz="150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标题 5"/>
          <p:cNvSpPr/>
          <p:nvPr>
            <p:custDataLst>
              <p:tags r:id="rId10"/>
            </p:custDataLst>
          </p:nvPr>
        </p:nvSpPr>
        <p:spPr>
          <a:xfrm>
            <a:off x="502200" y="331923"/>
            <a:ext cx="4916329"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居民个人综合所得汇算清缴计算方法</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165469"/>
            <a:ext cx="725170" cy="116955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a:r>
              <a:rPr lang="zh-CN" altLang="en-US" sz="1400" b="1" dirty="0" smtClean="0">
                <a:solidFill>
                  <a:srgbClr val="FFC000"/>
                </a:solidFill>
                <a:latin typeface="微软雅黑" panose="020B0503020204020204" pitchFamily="34" charset="-122"/>
                <a:ea typeface="微软雅黑" panose="020B0503020204020204" pitchFamily="34" charset="-122"/>
                <a:sym typeface="+mn-ea"/>
              </a:rPr>
              <a:t>20</a:t>
            </a:r>
            <a:r>
              <a:rPr lang="en-US" altLang="zh-CN" sz="1400" b="1" dirty="0" smtClean="0">
                <a:solidFill>
                  <a:srgbClr val="FFC000"/>
                </a:solidFill>
                <a:latin typeface="微软雅黑" panose="020B0503020204020204" pitchFamily="34" charset="-122"/>
                <a:ea typeface="微软雅黑" panose="020B0503020204020204" pitchFamily="34" charset="-122"/>
                <a:sym typeface="+mn-ea"/>
              </a:rPr>
              <a:t>20</a:t>
            </a:r>
            <a:r>
              <a:rPr lang="zh-CN" altLang="en-US" sz="1400" b="1" dirty="0" smtClean="0">
                <a:solidFill>
                  <a:srgbClr val="FFC000"/>
                </a:solidFill>
                <a:latin typeface="微软雅黑" panose="020B0503020204020204" pitchFamily="34" charset="-122"/>
                <a:ea typeface="微软雅黑" panose="020B0503020204020204" pitchFamily="34" charset="-122"/>
                <a:sym typeface="+mn-ea"/>
              </a:rPr>
              <a:t>年度</a:t>
            </a:r>
            <a:r>
              <a:rPr lang="zh-CN" altLang="en-US" sz="1400" b="1" dirty="0">
                <a:solidFill>
                  <a:srgbClr val="FFC000"/>
                </a:solidFill>
                <a:latin typeface="微软雅黑" panose="020B0503020204020204" pitchFamily="34" charset="-122"/>
                <a:ea typeface="微软雅黑" panose="020B0503020204020204" pitchFamily="34" charset="-122"/>
                <a:sym typeface="+mn-ea"/>
              </a:rPr>
              <a:t>汇算应退或应补税额</a:t>
            </a:r>
            <a:endParaRPr lang="zh-CN" altLang="en-US" sz="1400" b="1" dirty="0">
              <a:solidFill>
                <a:srgbClr val="FFC00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725170" y="2606040"/>
            <a:ext cx="8507730" cy="27559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t">
            <a:spAutoFit/>
          </a:bodyPr>
          <a:lstStyle/>
          <a:p>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年收入额 </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基本减除费用  </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专项扣除  </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专项附加扣除－ 其他扣除</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捐赠）×  税率</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速算扣除数 </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2020年已预缴税额</a:t>
            </a:r>
            <a:endPar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下箭头 3"/>
          <p:cNvSpPr/>
          <p:nvPr/>
        </p:nvSpPr>
        <p:spPr>
          <a:xfrm>
            <a:off x="1532890" y="2880995"/>
            <a:ext cx="187960" cy="877570"/>
          </a:xfrm>
          <a:prstGeom prst="downArrow">
            <a:avLst/>
          </a:prstGeom>
          <a:solidFill>
            <a:srgbClr val="7030A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68562" tIns="34281" rIns="68562" bIns="34281" numCol="1" anchor="t" anchorCtr="0" compatLnSpc="1"/>
          <a:lstStyle/>
          <a:p>
            <a:pPr defTabSz="685800" eaLnBrk="0" fontAlgn="base" hangingPunct="0">
              <a:spcBef>
                <a:spcPct val="0"/>
              </a:spcBef>
              <a:spcAft>
                <a:spcPct val="0"/>
              </a:spcAft>
            </a:pPr>
            <a:endParaRPr lang="zh-CN" altLang="zh-CN" sz="135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95352" y="3762828"/>
            <a:ext cx="2280285" cy="306705"/>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p>
            <a:r>
              <a:rPr lang="zh-CN" altLang="en-US" sz="1400" b="1" dirty="0">
                <a:solidFill>
                  <a:srgbClr val="002060"/>
                </a:solidFill>
                <a:latin typeface="微软雅黑" panose="020B0503020204020204" pitchFamily="34" charset="-122"/>
                <a:ea typeface="微软雅黑" panose="020B0503020204020204" pitchFamily="34" charset="-122"/>
                <a:sym typeface="+mn-ea"/>
              </a:rPr>
              <a:t>工资薪金应发数</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195352" y="4069533"/>
            <a:ext cx="2280285" cy="306705"/>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defPPr>
              <a:defRPr lang="en-US"/>
            </a:defPPr>
            <a:lvl1pPr>
              <a:defRPr sz="1350" b="1">
                <a:latin typeface="微软雅黑" panose="020B0503020204020204" pitchFamily="34" charset="-122"/>
                <a:ea typeface="微软雅黑" panose="020B0503020204020204" pitchFamily="34" charset="-122"/>
              </a:defRPr>
            </a:lvl1pPr>
          </a:lstStyle>
          <a:p>
            <a:r>
              <a:rPr lang="zh-CN" altLang="en-US" sz="1400" dirty="0">
                <a:solidFill>
                  <a:srgbClr val="002060"/>
                </a:solidFill>
                <a:cs typeface="微软雅黑" panose="020B0503020204020204" pitchFamily="34" charset="-122"/>
                <a:sym typeface="+mn-ea"/>
              </a:rPr>
              <a:t>劳务报酬收入×</a:t>
            </a:r>
            <a:r>
              <a:rPr lang="en-US" altLang="zh-CN" sz="1400" dirty="0">
                <a:solidFill>
                  <a:srgbClr val="002060"/>
                </a:solidFill>
                <a:cs typeface="微软雅黑" panose="020B0503020204020204" pitchFamily="34" charset="-122"/>
                <a:sym typeface="+mn-ea"/>
              </a:rPr>
              <a:t>80%</a:t>
            </a:r>
            <a:endParaRPr lang="en-US" altLang="zh-CN" sz="1400" dirty="0">
              <a:solidFill>
                <a:srgbClr val="002060"/>
              </a:solidFill>
              <a:cs typeface="微软雅黑" panose="020B0503020204020204" pitchFamily="34" charset="-122"/>
              <a:sym typeface="+mn-ea"/>
            </a:endParaRPr>
          </a:p>
        </p:txBody>
      </p:sp>
      <p:sp>
        <p:nvSpPr>
          <p:cNvPr id="9" name="文本框 8"/>
          <p:cNvSpPr txBox="1"/>
          <p:nvPr/>
        </p:nvSpPr>
        <p:spPr>
          <a:xfrm>
            <a:off x="1195352" y="4376238"/>
            <a:ext cx="2280285" cy="306705"/>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defPPr>
              <a:defRPr lang="en-US"/>
            </a:defPPr>
            <a:lvl1pPr>
              <a:defRPr sz="1350" b="1">
                <a:solidFill>
                  <a:schemeClr val="dk1"/>
                </a:solidFill>
                <a:latin typeface="微软雅黑" panose="020B0503020204020204" pitchFamily="34" charset="-122"/>
                <a:ea typeface="微软雅黑" panose="020B0503020204020204"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400" dirty="0">
                <a:solidFill>
                  <a:srgbClr val="002060"/>
                </a:solidFill>
                <a:cs typeface="微软雅黑" panose="020B0503020204020204" pitchFamily="34" charset="-122"/>
                <a:sym typeface="+mn-ea"/>
              </a:rPr>
              <a:t>特许权使用费</a:t>
            </a:r>
            <a:r>
              <a:rPr lang="zh-CN" altLang="en-US" sz="1400">
                <a:solidFill>
                  <a:srgbClr val="002060"/>
                </a:solidFill>
                <a:cs typeface="微软雅黑" panose="020B0503020204020204" pitchFamily="34" charset="-122"/>
                <a:sym typeface="+mn-ea"/>
              </a:rPr>
              <a:t>收入×</a:t>
            </a:r>
            <a:r>
              <a:rPr lang="en-US" altLang="zh-CN" sz="1400" dirty="0">
                <a:solidFill>
                  <a:srgbClr val="002060"/>
                </a:solidFill>
                <a:cs typeface="微软雅黑" panose="020B0503020204020204" pitchFamily="34" charset="-122"/>
                <a:sym typeface="+mn-ea"/>
              </a:rPr>
              <a:t>80%</a:t>
            </a:r>
            <a:endParaRPr lang="en-US" altLang="zh-CN" sz="1400" dirty="0">
              <a:solidFill>
                <a:srgbClr val="002060"/>
              </a:solidFill>
              <a:cs typeface="微软雅黑" panose="020B0503020204020204" pitchFamily="34" charset="-122"/>
              <a:sym typeface="+mn-ea"/>
            </a:endParaRPr>
          </a:p>
        </p:txBody>
      </p:sp>
      <p:sp>
        <p:nvSpPr>
          <p:cNvPr id="10" name="文本框 9"/>
          <p:cNvSpPr txBox="1"/>
          <p:nvPr/>
        </p:nvSpPr>
        <p:spPr>
          <a:xfrm>
            <a:off x="1195352" y="4682943"/>
            <a:ext cx="2280285" cy="306705"/>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rtlCol="0" anchor="t">
            <a:spAutoFit/>
          </a:bodyPr>
          <a:lstStyle>
            <a:defPPr>
              <a:defRPr lang="en-US"/>
            </a:defPPr>
            <a:lvl1pPr>
              <a:defRPr sz="1350" b="1">
                <a:solidFill>
                  <a:schemeClr val="dk1"/>
                </a:solidFill>
                <a:latin typeface="微软雅黑" panose="020B0503020204020204" pitchFamily="34" charset="-122"/>
                <a:ea typeface="微软雅黑" panose="020B0503020204020204"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sz="1400" dirty="0">
                <a:solidFill>
                  <a:srgbClr val="002060"/>
                </a:solidFill>
                <a:cs typeface="微软雅黑" panose="020B0503020204020204" pitchFamily="34" charset="-122"/>
                <a:sym typeface="+mn-ea"/>
              </a:rPr>
              <a:t>稿酬收入×</a:t>
            </a:r>
            <a:r>
              <a:rPr lang="en-US" altLang="zh-CN" sz="1400" dirty="0">
                <a:solidFill>
                  <a:srgbClr val="002060"/>
                </a:solidFill>
                <a:cs typeface="微软雅黑" panose="020B0503020204020204" pitchFamily="34" charset="-122"/>
                <a:sym typeface="+mn-ea"/>
              </a:rPr>
              <a:t>80%</a:t>
            </a:r>
            <a:r>
              <a:rPr lang="zh-CN" altLang="en-US" sz="1400" dirty="0">
                <a:solidFill>
                  <a:srgbClr val="002060"/>
                </a:solidFill>
                <a:cs typeface="微软雅黑" panose="020B0503020204020204" pitchFamily="34" charset="-122"/>
                <a:sym typeface="+mn-ea"/>
              </a:rPr>
              <a:t>×</a:t>
            </a:r>
            <a:r>
              <a:rPr lang="en-US" altLang="zh-CN" sz="1400" dirty="0">
                <a:solidFill>
                  <a:srgbClr val="002060"/>
                </a:solidFill>
                <a:cs typeface="微软雅黑" panose="020B0503020204020204" pitchFamily="34" charset="-122"/>
                <a:sym typeface="+mn-ea"/>
              </a:rPr>
              <a:t>70%</a:t>
            </a:r>
            <a:endParaRPr lang="en-US" altLang="zh-CN" sz="1400" dirty="0">
              <a:solidFill>
                <a:srgbClr val="002060"/>
              </a:solidFill>
              <a:cs typeface="微软雅黑" panose="020B0503020204020204" pitchFamily="34" charset="-122"/>
              <a:sym typeface="+mn-ea"/>
            </a:endParaRPr>
          </a:p>
        </p:txBody>
      </p:sp>
      <p:sp>
        <p:nvSpPr>
          <p:cNvPr id="11" name="上箭头 10"/>
          <p:cNvSpPr/>
          <p:nvPr/>
        </p:nvSpPr>
        <p:spPr>
          <a:xfrm>
            <a:off x="2447925" y="2255520"/>
            <a:ext cx="119380" cy="35052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4"/>
          <p:cNvSpPr txBox="1"/>
          <p:nvPr/>
        </p:nvSpPr>
        <p:spPr>
          <a:xfrm>
            <a:off x="2183220" y="1897136"/>
            <a:ext cx="648335" cy="30670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nchor="t">
            <a:spAutoFit/>
          </a:bodyPr>
          <a:lstStyle/>
          <a:p>
            <a:r>
              <a:rPr lang="en-US" sz="1400" b="1" dirty="0">
                <a:solidFill>
                  <a:srgbClr val="002060"/>
                </a:solidFill>
                <a:latin typeface="微软雅黑" panose="020B0503020204020204" pitchFamily="34" charset="-122"/>
                <a:ea typeface="微软雅黑" panose="020B0503020204020204" pitchFamily="34" charset="-122"/>
                <a:sym typeface="+mn-ea"/>
              </a:rPr>
              <a:t>6</a:t>
            </a:r>
            <a:r>
              <a:rPr lang="zh-CN" altLang="en-US" sz="1400" b="1" dirty="0">
                <a:solidFill>
                  <a:srgbClr val="002060"/>
                </a:solidFill>
                <a:latin typeface="微软雅黑" panose="020B0503020204020204" pitchFamily="34" charset="-122"/>
                <a:ea typeface="微软雅黑" panose="020B0503020204020204" pitchFamily="34" charset="-122"/>
                <a:sym typeface="+mn-ea"/>
              </a:rPr>
              <a:t>万元</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13" name="上箭头 12"/>
          <p:cNvSpPr/>
          <p:nvPr/>
        </p:nvSpPr>
        <p:spPr>
          <a:xfrm>
            <a:off x="3491865" y="2255520"/>
            <a:ext cx="119380" cy="35052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946400" y="1897380"/>
            <a:ext cx="1316355" cy="306705"/>
          </a:xfrm>
          <a:prstGeom prst="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gn="ctr"/>
            <a:r>
              <a:rPr lang="zh-CN" altLang="en-US" sz="1400" b="1" dirty="0">
                <a:solidFill>
                  <a:srgbClr val="002060"/>
                </a:solidFill>
                <a:latin typeface="微软雅黑" panose="020B0503020204020204" pitchFamily="34" charset="-122"/>
                <a:ea typeface="微软雅黑" panose="020B0503020204020204" pitchFamily="34" charset="-122"/>
                <a:sym typeface="+mn-ea"/>
              </a:rPr>
              <a:t>基本医疗保险</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2946400" y="1590675"/>
            <a:ext cx="1316355" cy="306705"/>
          </a:xfrm>
          <a:prstGeom prst="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gn="ctr"/>
            <a:r>
              <a:rPr lang="zh-CN" altLang="en-US" sz="1400" b="1" dirty="0">
                <a:solidFill>
                  <a:srgbClr val="002060"/>
                </a:solidFill>
                <a:latin typeface="微软雅黑" panose="020B0503020204020204" pitchFamily="34" charset="-122"/>
                <a:ea typeface="微软雅黑" panose="020B0503020204020204" pitchFamily="34" charset="-122"/>
                <a:sym typeface="+mn-ea"/>
              </a:rPr>
              <a:t>基本养老保险</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2946400" y="1283970"/>
            <a:ext cx="1316355" cy="306705"/>
          </a:xfrm>
          <a:prstGeom prst="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gn="ctr"/>
            <a:r>
              <a:rPr lang="zh-CN" altLang="en-US" sz="1400" b="1" dirty="0">
                <a:solidFill>
                  <a:srgbClr val="002060"/>
                </a:solidFill>
                <a:latin typeface="微软雅黑" panose="020B0503020204020204" pitchFamily="34" charset="-122"/>
                <a:ea typeface="微软雅黑" panose="020B0503020204020204" pitchFamily="34" charset="-122"/>
                <a:sym typeface="+mn-ea"/>
              </a:rPr>
              <a:t>失业保险等</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2946400" y="977265"/>
            <a:ext cx="1316355" cy="306705"/>
          </a:xfrm>
          <a:prstGeom prst="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gn="ctr"/>
            <a:r>
              <a:rPr lang="zh-CN" altLang="en-US" sz="1400" b="1" dirty="0">
                <a:solidFill>
                  <a:srgbClr val="002060"/>
                </a:solidFill>
                <a:latin typeface="微软雅黑" panose="020B0503020204020204" pitchFamily="34" charset="-122"/>
                <a:ea typeface="微软雅黑" panose="020B0503020204020204" pitchFamily="34" charset="-122"/>
                <a:sym typeface="+mn-ea"/>
              </a:rPr>
              <a:t>住房公积金等</a:t>
            </a:r>
            <a:endParaRPr lang="zh-CN" altLang="en-US" sz="1400" b="1" dirty="0">
              <a:solidFill>
                <a:srgbClr val="002060"/>
              </a:solidFill>
              <a:latin typeface="微软雅黑" panose="020B0503020204020204" pitchFamily="34" charset="-122"/>
              <a:ea typeface="微软雅黑" panose="020B0503020204020204" pitchFamily="34" charset="-122"/>
              <a:sym typeface="+mn-ea"/>
            </a:endParaRPr>
          </a:p>
        </p:txBody>
      </p:sp>
      <p:sp>
        <p:nvSpPr>
          <p:cNvPr id="18" name="下箭头 3"/>
          <p:cNvSpPr/>
          <p:nvPr/>
        </p:nvSpPr>
        <p:spPr>
          <a:xfrm>
            <a:off x="4478020" y="2881630"/>
            <a:ext cx="187960" cy="453390"/>
          </a:xfrm>
          <a:prstGeom prst="downArrow">
            <a:avLst/>
          </a:prstGeom>
          <a:solidFill>
            <a:srgbClr val="7030A0"/>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68562" tIns="34281" rIns="68562" bIns="34281" numCol="1" anchor="t" anchorCtr="0" compatLnSpc="1"/>
          <a:lstStyle/>
          <a:p>
            <a:pPr defTabSz="685800" eaLnBrk="0" fontAlgn="base" hangingPunct="0">
              <a:spcBef>
                <a:spcPct val="0"/>
              </a:spcBef>
              <a:spcAft>
                <a:spcPct val="0"/>
              </a:spcAft>
            </a:pPr>
            <a:endParaRPr lang="zh-CN" altLang="zh-CN" sz="1350">
              <a:solidFill>
                <a:srgbClr val="00206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933825" y="3335020"/>
            <a:ext cx="1275715"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p>
            <a:r>
              <a:rPr lang="zh-CN" altLang="en-US" sz="1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子女教育支出</a:t>
            </a:r>
            <a:endParaRPr lang="zh-CN" altLang="en-US" sz="1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3934460" y="3641725"/>
            <a:ext cx="1275080"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solidFill>
                  <a:srgbClr val="002060"/>
                </a:solidFill>
                <a:sym typeface="+mn-ea"/>
              </a:rPr>
              <a:t>继续教育支出</a:t>
            </a:r>
            <a:endParaRPr lang="zh-CN" altLang="en-US" sz="1400" dirty="0">
              <a:solidFill>
                <a:srgbClr val="002060"/>
              </a:solidFill>
              <a:sym typeface="+mn-ea"/>
            </a:endParaRPr>
          </a:p>
        </p:txBody>
      </p:sp>
      <p:sp>
        <p:nvSpPr>
          <p:cNvPr id="21" name="文本框 20"/>
          <p:cNvSpPr txBox="1"/>
          <p:nvPr/>
        </p:nvSpPr>
        <p:spPr>
          <a:xfrm>
            <a:off x="3933825" y="3948430"/>
            <a:ext cx="1275080"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大病医疗支出</a:t>
            </a:r>
            <a:endParaRPr lang="zh-CN" altLang="en-US" sz="1400" dirty="0">
              <a:solidFill>
                <a:srgbClr val="002060"/>
              </a:solidFill>
              <a:sym typeface="+mn-ea"/>
            </a:endParaRPr>
          </a:p>
        </p:txBody>
      </p:sp>
      <p:sp>
        <p:nvSpPr>
          <p:cNvPr id="22" name="文本框 21"/>
          <p:cNvSpPr txBox="1"/>
          <p:nvPr/>
        </p:nvSpPr>
        <p:spPr>
          <a:xfrm>
            <a:off x="3933825" y="4255135"/>
            <a:ext cx="1275715"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住房贷款利息</a:t>
            </a:r>
            <a:endParaRPr lang="zh-CN" altLang="en-US" sz="1400" dirty="0">
              <a:solidFill>
                <a:srgbClr val="002060"/>
              </a:solidFill>
              <a:sym typeface="+mn-ea"/>
            </a:endParaRPr>
          </a:p>
        </p:txBody>
      </p:sp>
      <p:sp>
        <p:nvSpPr>
          <p:cNvPr id="23" name="文本框 22"/>
          <p:cNvSpPr txBox="1"/>
          <p:nvPr/>
        </p:nvSpPr>
        <p:spPr>
          <a:xfrm>
            <a:off x="3934460" y="4561840"/>
            <a:ext cx="1283335"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住房租金支出</a:t>
            </a:r>
            <a:endParaRPr lang="zh-CN" altLang="en-US" sz="1400" dirty="0">
              <a:solidFill>
                <a:srgbClr val="002060"/>
              </a:solidFill>
              <a:sym typeface="+mn-ea"/>
            </a:endParaRPr>
          </a:p>
        </p:txBody>
      </p:sp>
      <p:sp>
        <p:nvSpPr>
          <p:cNvPr id="24" name="文本框 23"/>
          <p:cNvSpPr txBox="1"/>
          <p:nvPr/>
        </p:nvSpPr>
        <p:spPr>
          <a:xfrm>
            <a:off x="3935095" y="4836795"/>
            <a:ext cx="1283335" cy="306705"/>
          </a:xfrm>
          <a:prstGeom prst="rect">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赡养老人支出</a:t>
            </a:r>
            <a:endParaRPr lang="zh-CN" altLang="en-US" sz="1400" dirty="0">
              <a:solidFill>
                <a:srgbClr val="002060"/>
              </a:solidFill>
              <a:sym typeface="+mn-ea"/>
            </a:endParaRPr>
          </a:p>
        </p:txBody>
      </p:sp>
      <p:sp>
        <p:nvSpPr>
          <p:cNvPr id="25" name="上箭头 24"/>
          <p:cNvSpPr/>
          <p:nvPr/>
        </p:nvSpPr>
        <p:spPr>
          <a:xfrm>
            <a:off x="5422900" y="2255520"/>
            <a:ext cx="119380" cy="35052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4584065" y="1897380"/>
            <a:ext cx="2018030" cy="306705"/>
          </a:xfrm>
          <a:prstGeom prst="rect">
            <a:avLst/>
          </a:prstGeom>
          <a:solidFill>
            <a:srgbClr val="FF9999"/>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企业年金和职业年金</a:t>
            </a:r>
            <a:r>
              <a:rPr lang="zh-CN" altLang="en-US" sz="1400" dirty="0" smtClean="0">
                <a:solidFill>
                  <a:srgbClr val="002060"/>
                </a:solidFill>
                <a:sym typeface="+mn-ea"/>
              </a:rPr>
              <a:t>等</a:t>
            </a:r>
            <a:endParaRPr lang="zh-CN" altLang="en-US" sz="1400" dirty="0">
              <a:solidFill>
                <a:srgbClr val="002060"/>
              </a:solidFill>
              <a:sym typeface="+mn-ea"/>
            </a:endParaRPr>
          </a:p>
        </p:txBody>
      </p:sp>
      <p:sp>
        <p:nvSpPr>
          <p:cNvPr id="27" name="文本框 26"/>
          <p:cNvSpPr txBox="1"/>
          <p:nvPr/>
        </p:nvSpPr>
        <p:spPr>
          <a:xfrm>
            <a:off x="4584065" y="1590675"/>
            <a:ext cx="2018030" cy="306705"/>
          </a:xfrm>
          <a:prstGeom prst="rect">
            <a:avLst/>
          </a:prstGeom>
          <a:solidFill>
            <a:srgbClr val="FF9999"/>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400" dirty="0">
                <a:solidFill>
                  <a:srgbClr val="002060"/>
                </a:solidFill>
                <a:sym typeface="+mn-ea"/>
              </a:rPr>
              <a:t>税优商业健康险</a:t>
            </a:r>
            <a:endParaRPr lang="zh-CN" altLang="en-US" sz="1400" dirty="0">
              <a:solidFill>
                <a:srgbClr val="002060"/>
              </a:solidFill>
              <a:sym typeface="+mn-ea"/>
            </a:endParaRPr>
          </a:p>
        </p:txBody>
      </p:sp>
      <p:sp>
        <p:nvSpPr>
          <p:cNvPr id="28" name="文本框 27"/>
          <p:cNvSpPr txBox="1"/>
          <p:nvPr/>
        </p:nvSpPr>
        <p:spPr>
          <a:xfrm>
            <a:off x="4584065" y="1283970"/>
            <a:ext cx="2018030" cy="306705"/>
          </a:xfrm>
          <a:prstGeom prst="rect">
            <a:avLst/>
          </a:prstGeom>
          <a:solidFill>
            <a:srgbClr val="FF9999"/>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defPPr>
              <a:defRPr lang="en-US"/>
            </a:defPPr>
            <a:lvl1pPr>
              <a:defRPr sz="135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zh-CN" sz="1400" dirty="0">
                <a:solidFill>
                  <a:srgbClr val="002060"/>
                </a:solidFill>
                <a:sym typeface="+mn-ea"/>
              </a:rPr>
              <a:t>税收递延型养老保险</a:t>
            </a:r>
            <a:endParaRPr lang="zh-CN" altLang="zh-CN" sz="1400" dirty="0">
              <a:solidFill>
                <a:srgbClr val="002060"/>
              </a:solidFill>
              <a:sym typeface="+mn-ea"/>
            </a:endParaRPr>
          </a:p>
        </p:txBody>
      </p:sp>
      <p:sp>
        <p:nvSpPr>
          <p:cNvPr id="30" name="圆角矩形 29"/>
          <p:cNvSpPr/>
          <p:nvPr/>
        </p:nvSpPr>
        <p:spPr>
          <a:xfrm>
            <a:off x="1282213" y="2550189"/>
            <a:ext cx="720080" cy="3549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1" tIns="45664" rIns="91331" bIns="45664" rtlCol="0" anchor="ctr"/>
          <a:lstStyle/>
          <a:p>
            <a:pPr algn="ctr"/>
            <a:endParaRPr lang="zh-CN" altLang="en-US">
              <a:solidFill>
                <a:schemeClr val="bg1"/>
              </a:solidFill>
            </a:endParaRPr>
          </a:p>
        </p:txBody>
      </p:sp>
      <p:sp>
        <p:nvSpPr>
          <p:cNvPr id="31" name="矩形 30"/>
          <p:cNvSpPr/>
          <p:nvPr/>
        </p:nvSpPr>
        <p:spPr>
          <a:xfrm>
            <a:off x="964774" y="1523002"/>
            <a:ext cx="1218446" cy="307698"/>
          </a:xfrm>
          <a:prstGeom prst="rect">
            <a:avLst/>
          </a:prstGeom>
          <a:solidFill>
            <a:srgbClr val="FFFF00"/>
          </a:solidFill>
        </p:spPr>
        <p:txBody>
          <a:bodyPr wrap="none" lIns="91362" tIns="45681" rIns="91362" bIns="45681">
            <a:spAutoFit/>
          </a:bodyPr>
          <a:lstStyle/>
          <a:p>
            <a:r>
              <a:rPr lang="zh-CN" altLang="en-US" sz="1400" b="1" dirty="0">
                <a:solidFill>
                  <a:srgbClr val="002060"/>
                </a:solidFill>
                <a:latin typeface="微软雅黑" panose="020B0503020204020204" pitchFamily="34" charset="-122"/>
                <a:ea typeface="微软雅黑" panose="020B0503020204020204" pitchFamily="34" charset="-122"/>
              </a:rPr>
              <a:t>收入≠收入额</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32" name="上箭头 31"/>
          <p:cNvSpPr/>
          <p:nvPr/>
        </p:nvSpPr>
        <p:spPr>
          <a:xfrm>
            <a:off x="1565799" y="1853880"/>
            <a:ext cx="130397" cy="64657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TextBox 13"/>
          <p:cNvSpPr txBox="1"/>
          <p:nvPr/>
        </p:nvSpPr>
        <p:spPr>
          <a:xfrm>
            <a:off x="129183" y="3888720"/>
            <a:ext cx="753219" cy="923330"/>
          </a:xfrm>
          <a:prstGeom prst="rect">
            <a:avLst/>
          </a:prstGeom>
          <a:noFill/>
        </p:spPr>
        <p:txBody>
          <a:bodyPr wrap="square" lIns="0" tIns="0" rIns="0" bIns="0" rtlCol="0">
            <a:spAutoFit/>
          </a:bodyPr>
          <a:lstStyle/>
          <a:p>
            <a:pPr algn="ctr">
              <a:lnSpc>
                <a:spcPts val="2400"/>
              </a:lnSpc>
            </a:pPr>
            <a:r>
              <a:rPr lang="zh-CN" altLang="en-US" sz="1400" b="1" dirty="0">
                <a:solidFill>
                  <a:schemeClr val="bg1"/>
                </a:solidFill>
                <a:latin typeface="微软雅黑" panose="020B0503020204020204" pitchFamily="34" charset="-122"/>
                <a:ea typeface="微软雅黑" panose="020B0503020204020204" pitchFamily="34" charset="-122"/>
              </a:rPr>
              <a:t>综合所得</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ts val="2400"/>
              </a:lnSpc>
            </a:pPr>
            <a:r>
              <a:rPr lang="zh-CN" altLang="en-US" sz="1400" b="1" dirty="0">
                <a:solidFill>
                  <a:schemeClr val="bg1"/>
                </a:solidFill>
                <a:latin typeface="微软雅黑" panose="020B0503020204020204" pitchFamily="34" charset="-122"/>
                <a:ea typeface="微软雅黑" panose="020B0503020204020204" pitchFamily="34" charset="-122"/>
              </a:rPr>
              <a:t>收入额的计算</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4" name="左大括号 33"/>
          <p:cNvSpPr/>
          <p:nvPr/>
        </p:nvSpPr>
        <p:spPr>
          <a:xfrm>
            <a:off x="1023053" y="3794031"/>
            <a:ext cx="127035" cy="1195617"/>
          </a:xfrm>
          <a:prstGeom prst="leftBrace">
            <a:avLst>
              <a:gd name="adj1" fmla="val 3654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lIns="91362" tIns="45681" rIns="91362" bIns="45681" rtlCol="0" anchor="ctr"/>
          <a:lstStyle/>
          <a:p>
            <a:pPr algn="ctr"/>
            <a:endParaRPr lang="zh-CN" altLang="en-US">
              <a:solidFill>
                <a:schemeClr val="bg1"/>
              </a:solidFill>
            </a:endParaRPr>
          </a:p>
        </p:txBody>
      </p:sp>
      <p:sp>
        <p:nvSpPr>
          <p:cNvPr id="37" name="TextBox 6"/>
          <p:cNvSpPr txBox="1"/>
          <p:nvPr/>
        </p:nvSpPr>
        <p:spPr>
          <a:xfrm>
            <a:off x="527091" y="383332"/>
            <a:ext cx="3420384" cy="276999"/>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zh-CN" altLang="en-US" b="1" dirty="0">
                <a:solidFill>
                  <a:srgbClr val="FFC000"/>
                </a:solidFill>
                <a:latin typeface="微软雅黑" panose="020B0503020204020204" pitchFamily="34" charset="-122"/>
                <a:ea typeface="微软雅黑" panose="020B0503020204020204" pitchFamily="34" charset="-122"/>
              </a:rPr>
              <a:t>综合所得应补退税额的计算</a:t>
            </a:r>
            <a:endParaRPr lang="zh-CN" altLang="en-US"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460562" y="1535719"/>
          <a:ext cx="6048672" cy="3470915"/>
        </p:xfrm>
        <a:graphic>
          <a:graphicData uri="http://schemas.openxmlformats.org/drawingml/2006/table">
            <a:tbl>
              <a:tblPr>
                <a:tableStyleId>{21E4AEA4-8DFA-4A89-87EB-49C32662AFE0}</a:tableStyleId>
              </a:tblPr>
              <a:tblGrid>
                <a:gridCol w="2520280"/>
                <a:gridCol w="3528392"/>
              </a:tblGrid>
              <a:tr h="216024">
                <a:tc>
                  <a:txBody>
                    <a:bodyPr/>
                    <a:lstStyle/>
                    <a:p>
                      <a:pPr algn="ctr" fontAlgn="b"/>
                      <a:r>
                        <a:rPr lang="zh-CN" altLang="en-US" sz="1400" b="1" u="none" strike="noStrike" dirty="0">
                          <a:solidFill>
                            <a:schemeClr val="tx2"/>
                          </a:solidFill>
                          <a:effectLst/>
                          <a:latin typeface="微软雅黑" panose="020B0503020204020204" pitchFamily="34" charset="-122"/>
                          <a:ea typeface="微软雅黑" panose="020B0503020204020204" pitchFamily="34" charset="-122"/>
                        </a:rPr>
                        <a:t>相关部门</a:t>
                      </a:r>
                      <a:endParaRPr lang="zh-CN" altLang="en-US" sz="1400" b="1" i="0" u="none" strike="noStrike" dirty="0">
                        <a:solidFill>
                          <a:schemeClr val="tx2"/>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zh-CN" altLang="en-US" sz="1400" b="1" u="none" strike="noStrike" dirty="0">
                          <a:solidFill>
                            <a:schemeClr val="tx2"/>
                          </a:solidFill>
                          <a:effectLst/>
                          <a:latin typeface="微软雅黑" panose="020B0503020204020204" pitchFamily="34" charset="-122"/>
                          <a:ea typeface="微软雅黑" panose="020B0503020204020204" pitchFamily="34" charset="-122"/>
                        </a:rPr>
                        <a:t>信息提供</a:t>
                      </a:r>
                      <a:endParaRPr lang="zh-CN" altLang="en-US" sz="1400" b="1" i="0" u="none" strike="noStrike" dirty="0">
                        <a:solidFill>
                          <a:schemeClr val="tx2"/>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448991">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公安部门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有关身份信息、户籍信息、出入境证件信息、出国留学人员信息、公民死亡标识等信息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24496">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卫生健康部门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有关出生医学证明信息、独生子女信息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62617">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民政部门、外交部门、最高法院</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有关婚姻登记信息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448991">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教育部门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有关学生学籍信息（包括学历继续教育）、或者在相关部门备案的境外教育机构资质信息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448991">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人力资源社会保障等部门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有关学历继续教育（职业技能教育）学籍信息、职业资格继续教育、技术资格继续教育信息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24496">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财政部门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有关继续教育收费财政票据信息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448991">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住房城乡建设部门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有关房屋租赁信息、住房公积金管理机构有关住房公积金贷款还款支出信息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24496">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自然资源部门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有关不动产登记信息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92267">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人民银行、金融监督管理部门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有关住房商业贷款还款支出信息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r h="224496">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医疗保障部门</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zh-CN" altLang="en-US" sz="1300" u="none" strike="noStrike" dirty="0">
                          <a:solidFill>
                            <a:schemeClr val="bg1"/>
                          </a:solidFill>
                          <a:effectLst/>
                          <a:latin typeface="微软雅黑" panose="020B0503020204020204" pitchFamily="34" charset="-122"/>
                          <a:ea typeface="微软雅黑" panose="020B0503020204020204" pitchFamily="34" charset="-122"/>
                        </a:rPr>
                        <a:t>有关个人负担的医药费用信息</a:t>
                      </a:r>
                      <a:endParaRPr lang="zh-CN" altLang="en-US" sz="1300" b="0" i="0" u="none" strike="noStrike" dirty="0">
                        <a:solidFill>
                          <a:schemeClr val="bg1"/>
                        </a:solidFill>
                        <a:effectLst/>
                        <a:latin typeface="微软雅黑" panose="020B0503020204020204" pitchFamily="34" charset="-122"/>
                        <a:ea typeface="微软雅黑" panose="020B0503020204020204" pitchFamily="34" charset="-122"/>
                      </a:endParaRPr>
                    </a:p>
                  </a:txBody>
                  <a:tcPr marL="8723" marR="8723" marT="8723" marB="0"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extBox 2"/>
          <p:cNvSpPr txBox="1"/>
          <p:nvPr/>
        </p:nvSpPr>
        <p:spPr>
          <a:xfrm>
            <a:off x="424001" y="1098121"/>
            <a:ext cx="3420384" cy="245745"/>
          </a:xfrm>
          <a:prstGeom prst="rect">
            <a:avLst/>
          </a:prstGeom>
          <a:noFill/>
        </p:spPr>
        <p:txBody>
          <a:bodyPr wrap="square" lIns="0" tIns="0" rIns="0" bIns="0" rtlCol="0">
            <a:spAutoFit/>
          </a:bodyPr>
          <a:lstStyle/>
          <a:p>
            <a:pPr marL="285750" indent="-285750"/>
            <a:r>
              <a:rPr lang="zh-CN" altLang="en-US" sz="1600" b="1" dirty="0" smtClean="0">
                <a:solidFill>
                  <a:srgbClr val="92D050"/>
                </a:solidFill>
                <a:latin typeface="微软雅黑" panose="020B0503020204020204" pitchFamily="34" charset="-122"/>
                <a:ea typeface="微软雅黑" panose="020B0503020204020204" pitchFamily="34" charset="-122"/>
              </a:rPr>
              <a:t>专项附加扣除</a:t>
            </a:r>
            <a:r>
              <a:rPr lang="en-US" altLang="zh-CN" sz="1600" b="1" dirty="0" smtClean="0">
                <a:solidFill>
                  <a:srgbClr val="92D050"/>
                </a:solidFill>
                <a:latin typeface="微软雅黑" panose="020B0503020204020204" pitchFamily="34" charset="-122"/>
                <a:ea typeface="微软雅黑" panose="020B0503020204020204" pitchFamily="34" charset="-122"/>
              </a:rPr>
              <a:t>---6</a:t>
            </a:r>
            <a:r>
              <a:rPr lang="zh-CN" altLang="en-US" sz="1600" b="1" dirty="0" smtClean="0">
                <a:solidFill>
                  <a:srgbClr val="92D050"/>
                </a:solidFill>
                <a:latin typeface="微软雅黑" panose="020B0503020204020204" pitchFamily="34" charset="-122"/>
                <a:ea typeface="微软雅黑" panose="020B0503020204020204" pitchFamily="34" charset="-122"/>
              </a:rPr>
              <a:t>项</a:t>
            </a:r>
            <a:endParaRPr lang="zh-CN" altLang="en-US" sz="1600" b="1" dirty="0">
              <a:solidFill>
                <a:srgbClr val="92D050"/>
              </a:solidFill>
              <a:latin typeface="微软雅黑" panose="020B0503020204020204" pitchFamily="34" charset="-122"/>
              <a:ea typeface="微软雅黑" panose="020B0503020204020204" pitchFamily="34" charset="-122"/>
            </a:endParaRPr>
          </a:p>
        </p:txBody>
      </p:sp>
      <p:sp>
        <p:nvSpPr>
          <p:cNvPr id="4" name="矩形 3"/>
          <p:cNvSpPr/>
          <p:nvPr/>
        </p:nvSpPr>
        <p:spPr>
          <a:xfrm>
            <a:off x="964106" y="434978"/>
            <a:ext cx="4968552" cy="705485"/>
          </a:xfrm>
          <a:prstGeom prst="rect">
            <a:avLst/>
          </a:prstGeom>
        </p:spPr>
        <p:txBody>
          <a:bodyPr wrap="square" lIns="91319" tIns="45658" rIns="91319" bIns="45658">
            <a:spAutoFit/>
          </a:bodyPr>
          <a:lstStyle/>
          <a:p>
            <a:pPr lvl="0"/>
            <a:r>
              <a:rPr lang="zh-CN" altLang="zh-CN" sz="2000" b="1" dirty="0" smtClean="0">
                <a:solidFill>
                  <a:schemeClr val="bg1"/>
                </a:solidFill>
                <a:latin typeface="微软雅黑" panose="020B0503020204020204" pitchFamily="34" charset="-122"/>
                <a:ea typeface="微软雅黑" panose="020B0503020204020204" pitchFamily="34" charset="-122"/>
              </a:rPr>
              <a:t>专项附加</a:t>
            </a:r>
            <a:r>
              <a:rPr lang="zh-CN" altLang="zh-CN" sz="2000" b="1" dirty="0" smtClean="0">
                <a:solidFill>
                  <a:schemeClr val="bg1"/>
                </a:solidFill>
                <a:latin typeface="微软雅黑" panose="020B0503020204020204" pitchFamily="34" charset="-122"/>
                <a:ea typeface="微软雅黑" panose="020B0503020204020204" pitchFamily="34" charset="-122"/>
              </a:rPr>
              <a:t>扣除</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5"/>
          <p:cNvGraphicFramePr/>
          <p:nvPr>
            <p:custDataLst>
              <p:tags r:id="rId1"/>
            </p:custDataLst>
          </p:nvPr>
        </p:nvGraphicFramePr>
        <p:xfrm>
          <a:off x="443903" y="1701978"/>
          <a:ext cx="6039655" cy="3310890"/>
        </p:xfrm>
        <a:graphic>
          <a:graphicData uri="http://schemas.openxmlformats.org/drawingml/2006/table">
            <a:tbl>
              <a:tblPr firstRow="1" bandRow="1">
                <a:tableStyleId>{8A107856-5554-42FB-B03E-39F5DBC370BA}</a:tableStyleId>
              </a:tblPr>
              <a:tblGrid>
                <a:gridCol w="1215119"/>
                <a:gridCol w="2952328"/>
                <a:gridCol w="1872208"/>
              </a:tblGrid>
              <a:tr h="960120">
                <a:tc>
                  <a:txBody>
                    <a:bodyPr/>
                    <a:lstStyle/>
                    <a:p>
                      <a:r>
                        <a:rPr lang="zh-CN" altLang="zh-CN" sz="1300" b="0" kern="1200" dirty="0" smtClean="0">
                          <a:solidFill>
                            <a:schemeClr val="bg1"/>
                          </a:solidFill>
                          <a:latin typeface="微软雅黑" panose="020B0503020204020204" pitchFamily="34" charset="-122"/>
                          <a:ea typeface="微软雅黑" panose="020B0503020204020204" pitchFamily="34" charset="-122"/>
                        </a:rPr>
                        <a:t>子女教育</a:t>
                      </a:r>
                      <a:endParaRPr lang="zh-CN" altLang="zh-CN" sz="1300" b="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r>
                        <a:rPr lang="zh-CN" altLang="zh-CN" sz="1300" b="0" kern="1200" dirty="0" smtClean="0">
                          <a:solidFill>
                            <a:schemeClr val="bg1"/>
                          </a:solidFill>
                          <a:latin typeface="微软雅黑" panose="020B0503020204020204" pitchFamily="34" charset="-122"/>
                          <a:ea typeface="微软雅黑" panose="020B0503020204020204" pitchFamily="34" charset="-122"/>
                        </a:rPr>
                        <a:t>学前教育阶段，为子女年满</a:t>
                      </a:r>
                      <a:r>
                        <a:rPr lang="en-US" altLang="zh-CN" sz="1300" b="0" kern="1200" dirty="0" smtClean="0">
                          <a:solidFill>
                            <a:schemeClr val="bg1"/>
                          </a:solidFill>
                          <a:latin typeface="微软雅黑" panose="020B0503020204020204" pitchFamily="34" charset="-122"/>
                          <a:ea typeface="微软雅黑" panose="020B0503020204020204" pitchFamily="34" charset="-122"/>
                        </a:rPr>
                        <a:t>3</a:t>
                      </a:r>
                      <a:r>
                        <a:rPr lang="zh-CN" altLang="zh-CN" sz="1300" b="0" kern="1200" dirty="0" smtClean="0">
                          <a:solidFill>
                            <a:schemeClr val="bg1"/>
                          </a:solidFill>
                          <a:latin typeface="微软雅黑" panose="020B0503020204020204" pitchFamily="34" charset="-122"/>
                          <a:ea typeface="微软雅黑" panose="020B0503020204020204" pitchFamily="34" charset="-122"/>
                        </a:rPr>
                        <a:t>周岁当月至小学入学前一月。学历教育，为子女接受全日制学历教育入学的当月至全日制学历教育结束的当月。</a:t>
                      </a:r>
                      <a:endParaRPr lang="zh-CN" altLang="zh-CN" sz="1300" b="0" kern="1200"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r>
                        <a:rPr lang="zh-CN" altLang="zh-CN" sz="1300" b="0" kern="1200" dirty="0" smtClean="0">
                          <a:solidFill>
                            <a:schemeClr val="bg1"/>
                          </a:solidFill>
                          <a:latin typeface="微软雅黑" panose="020B0503020204020204" pitchFamily="34" charset="-122"/>
                          <a:ea typeface="微软雅黑" panose="020B0503020204020204" pitchFamily="34" charset="-122"/>
                        </a:rPr>
                        <a:t>子女在</a:t>
                      </a:r>
                      <a:r>
                        <a:rPr lang="zh-CN" altLang="zh-CN" sz="1300" b="0" u="sng" kern="1200" dirty="0" smtClean="0">
                          <a:solidFill>
                            <a:schemeClr val="bg1"/>
                          </a:solidFill>
                          <a:latin typeface="微软雅黑" panose="020B0503020204020204" pitchFamily="34" charset="-122"/>
                          <a:ea typeface="微软雅黑" panose="020B0503020204020204" pitchFamily="34" charset="-122"/>
                        </a:rPr>
                        <a:t>境外</a:t>
                      </a:r>
                      <a:r>
                        <a:rPr lang="zh-CN" altLang="zh-CN" sz="1300" b="0" kern="1200" dirty="0" smtClean="0">
                          <a:solidFill>
                            <a:schemeClr val="bg1"/>
                          </a:solidFill>
                          <a:latin typeface="微软雅黑" panose="020B0503020204020204" pitchFamily="34" charset="-122"/>
                          <a:ea typeface="微软雅黑" panose="020B0503020204020204" pitchFamily="34" charset="-122"/>
                        </a:rPr>
                        <a:t>接受教育的，应当留存境外学校录取通知书、留学签证等境外教育佐证资料。</a:t>
                      </a:r>
                      <a:endParaRPr lang="zh-CN" altLang="zh-CN" sz="1300" b="0" kern="1200"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r h="742950">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学历（学位）继续教育</a:t>
                      </a:r>
                      <a:endParaRPr lang="zh-CN" altLang="zh-CN" sz="13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入学的</a:t>
                      </a:r>
                      <a:r>
                        <a:rPr lang="zh-CN" altLang="zh-CN" sz="1300" b="1" kern="1200" dirty="0" smtClean="0">
                          <a:solidFill>
                            <a:schemeClr val="bg1"/>
                          </a:solidFill>
                          <a:latin typeface="微软雅黑" panose="020B0503020204020204" pitchFamily="34" charset="-122"/>
                          <a:ea typeface="微软雅黑" panose="020B0503020204020204" pitchFamily="34" charset="-122"/>
                        </a:rPr>
                        <a:t>当月至学历（学位）继续教育结束的当月</a:t>
                      </a:r>
                      <a:r>
                        <a:rPr lang="zh-CN" altLang="zh-CN" sz="1300" kern="1200" dirty="0" smtClean="0">
                          <a:solidFill>
                            <a:schemeClr val="bg1"/>
                          </a:solidFill>
                          <a:latin typeface="微软雅黑" panose="020B0503020204020204" pitchFamily="34" charset="-122"/>
                          <a:ea typeface="微软雅黑" panose="020B0503020204020204" pitchFamily="34" charset="-122"/>
                        </a:rPr>
                        <a:t>，</a:t>
                      </a:r>
                      <a:r>
                        <a:rPr lang="zh-CN" altLang="zh-CN" sz="1300" b="1" u="sng" kern="1200" dirty="0" smtClean="0">
                          <a:solidFill>
                            <a:schemeClr val="bg1"/>
                          </a:solidFill>
                          <a:latin typeface="微软雅黑" panose="020B0503020204020204" pitchFamily="34" charset="-122"/>
                          <a:ea typeface="微软雅黑" panose="020B0503020204020204" pitchFamily="34" charset="-122"/>
                        </a:rPr>
                        <a:t>同一学历（学位）</a:t>
                      </a:r>
                      <a:r>
                        <a:rPr lang="zh-CN" altLang="zh-CN" sz="1300" kern="1200" dirty="0" smtClean="0">
                          <a:solidFill>
                            <a:schemeClr val="bg1"/>
                          </a:solidFill>
                          <a:latin typeface="微软雅黑" panose="020B0503020204020204" pitchFamily="34" charset="-122"/>
                          <a:ea typeface="微软雅黑" panose="020B0503020204020204" pitchFamily="34" charset="-122"/>
                        </a:rPr>
                        <a:t>继续教育的扣除期限最长不得超过</a:t>
                      </a:r>
                      <a:r>
                        <a:rPr lang="en-US" altLang="zh-CN" sz="1300" kern="1200" dirty="0" smtClean="0">
                          <a:solidFill>
                            <a:schemeClr val="bg1"/>
                          </a:solidFill>
                          <a:latin typeface="微软雅黑" panose="020B0503020204020204" pitchFamily="34" charset="-122"/>
                          <a:ea typeface="微软雅黑" panose="020B0503020204020204" pitchFamily="34" charset="-122"/>
                        </a:rPr>
                        <a:t>48</a:t>
                      </a:r>
                      <a:r>
                        <a:rPr lang="zh-CN" altLang="zh-CN" sz="1300" kern="1200" dirty="0" smtClean="0">
                          <a:solidFill>
                            <a:schemeClr val="bg1"/>
                          </a:solidFill>
                          <a:latin typeface="微软雅黑" panose="020B0503020204020204" pitchFamily="34" charset="-122"/>
                          <a:ea typeface="微软雅黑" panose="020B0503020204020204" pitchFamily="34" charset="-122"/>
                        </a:rPr>
                        <a:t>个月</a:t>
                      </a:r>
                      <a:endParaRPr lang="zh-CN" altLang="zh-CN" sz="13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endParaRPr lang="zh-CN" altLang="en-US" sz="130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r h="525780">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职业资格教育</a:t>
                      </a:r>
                      <a:endParaRPr lang="zh-CN" altLang="zh-CN" sz="130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技能人员、专业技术人员职业资格继续教育取得相关职业资格证书的</a:t>
                      </a:r>
                      <a:r>
                        <a:rPr lang="zh-CN" altLang="zh-CN" sz="1300" b="1" i="1" u="sng" kern="1200" dirty="0" smtClean="0">
                          <a:solidFill>
                            <a:schemeClr val="bg1"/>
                          </a:solidFill>
                          <a:latin typeface="微软雅黑" panose="020B0503020204020204" pitchFamily="34" charset="-122"/>
                          <a:ea typeface="微软雅黑" panose="020B0503020204020204" pitchFamily="34" charset="-122"/>
                        </a:rPr>
                        <a:t>当年</a:t>
                      </a:r>
                      <a:endParaRPr lang="zh-CN" altLang="zh-CN" sz="1300" b="1" i="1" u="sng" kern="1200"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职业资格证书</a:t>
                      </a:r>
                      <a:endParaRPr lang="zh-CN" altLang="zh-CN" sz="1300" kern="1200" dirty="0" smtClean="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r h="525780">
                <a:tc>
                  <a:txBody>
                    <a:bodyPr/>
                    <a:lstStyle/>
                    <a:p>
                      <a:r>
                        <a:rPr lang="zh-CN" altLang="zh-CN" sz="1300" kern="1200" dirty="0" smtClean="0">
                          <a:solidFill>
                            <a:schemeClr val="bg1"/>
                          </a:solidFill>
                          <a:latin typeface="微软雅黑" panose="020B0503020204020204" pitchFamily="34" charset="-122"/>
                          <a:ea typeface="微软雅黑" panose="020B0503020204020204" pitchFamily="34" charset="-122"/>
                        </a:rPr>
                        <a:t>大病医疗</a:t>
                      </a:r>
                      <a:endParaRPr lang="zh-CN" altLang="zh-CN" sz="130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300" b="0" kern="1200" dirty="0" smtClean="0">
                          <a:solidFill>
                            <a:schemeClr val="bg1"/>
                          </a:solidFill>
                          <a:latin typeface="微软雅黑" panose="020B0503020204020204" pitchFamily="34" charset="-122"/>
                          <a:ea typeface="微软雅黑" panose="020B0503020204020204" pitchFamily="34" charset="-122"/>
                        </a:rPr>
                        <a:t>为医疗保障信息系统记录的医药费用</a:t>
                      </a:r>
                      <a:r>
                        <a:rPr lang="zh-CN" altLang="zh-CN" sz="1300" b="0" u="sng" kern="1200" dirty="0" smtClean="0">
                          <a:solidFill>
                            <a:schemeClr val="bg1"/>
                          </a:solidFill>
                          <a:latin typeface="微软雅黑" panose="020B0503020204020204" pitchFamily="34" charset="-122"/>
                          <a:ea typeface="微软雅黑" panose="020B0503020204020204" pitchFamily="34" charset="-122"/>
                        </a:rPr>
                        <a:t>实际支出的</a:t>
                      </a:r>
                      <a:r>
                        <a:rPr lang="zh-CN" altLang="zh-CN" sz="1300" b="0" i="1" u="sng" kern="1200" dirty="0" smtClean="0">
                          <a:solidFill>
                            <a:schemeClr val="bg1"/>
                          </a:solidFill>
                          <a:latin typeface="微软雅黑" panose="020B0503020204020204" pitchFamily="34" charset="-122"/>
                          <a:ea typeface="微软雅黑" panose="020B0503020204020204" pitchFamily="34" charset="-122"/>
                        </a:rPr>
                        <a:t>当年</a:t>
                      </a:r>
                      <a:r>
                        <a:rPr lang="zh-CN" altLang="zh-CN" sz="1300" b="0" kern="1200" dirty="0" smtClean="0">
                          <a:solidFill>
                            <a:schemeClr val="bg1"/>
                          </a:solidFill>
                          <a:latin typeface="微软雅黑" panose="020B0503020204020204" pitchFamily="34" charset="-122"/>
                          <a:ea typeface="微软雅黑" panose="020B0503020204020204" pitchFamily="34" charset="-122"/>
                        </a:rPr>
                        <a:t>。次年</a:t>
                      </a:r>
                      <a:r>
                        <a:rPr lang="zh-CN" altLang="en-US" sz="1300" b="0" kern="1200" dirty="0" smtClean="0">
                          <a:solidFill>
                            <a:schemeClr val="bg1"/>
                          </a:solidFill>
                          <a:latin typeface="微软雅黑" panose="020B0503020204020204" pitchFamily="34" charset="-122"/>
                          <a:ea typeface="微软雅黑" panose="020B0503020204020204" pitchFamily="34" charset="-122"/>
                        </a:rPr>
                        <a:t>汇缴扣</a:t>
                      </a:r>
                      <a:endParaRPr lang="zh-CN" altLang="en-US" sz="1300" b="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300" b="0" kern="1200" dirty="0" smtClean="0">
                          <a:solidFill>
                            <a:schemeClr val="bg1"/>
                          </a:solidFill>
                          <a:latin typeface="微软雅黑" panose="020B0503020204020204" pitchFamily="34" charset="-122"/>
                          <a:ea typeface="微软雅黑" panose="020B0503020204020204" pitchFamily="34" charset="-122"/>
                        </a:rPr>
                        <a:t>大病患者医药服务收费及医保报销相关票据原件或复印件，或者医疗保障部门出具的纳税年度医药费用清单等资料</a:t>
                      </a:r>
                      <a:r>
                        <a:rPr lang="zh-CN" altLang="en-US" sz="1300" b="0" kern="1200" dirty="0" smtClean="0">
                          <a:solidFill>
                            <a:schemeClr val="bg1"/>
                          </a:solidFill>
                          <a:latin typeface="微软雅黑" panose="020B0503020204020204" pitchFamily="34" charset="-122"/>
                          <a:ea typeface="微软雅黑" panose="020B0503020204020204" pitchFamily="34" charset="-122"/>
                        </a:rPr>
                        <a:t>。</a:t>
                      </a:r>
                      <a:endParaRPr lang="zh-CN" altLang="en-US" sz="1300" b="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bl>
          </a:graphicData>
        </a:graphic>
      </p:graphicFrame>
      <p:sp>
        <p:nvSpPr>
          <p:cNvPr id="3" name="TextBox 2"/>
          <p:cNvSpPr txBox="1"/>
          <p:nvPr/>
        </p:nvSpPr>
        <p:spPr>
          <a:xfrm>
            <a:off x="388842" y="1120705"/>
            <a:ext cx="3024336" cy="338552"/>
          </a:xfrm>
          <a:prstGeom prst="rect">
            <a:avLst/>
          </a:prstGeom>
        </p:spPr>
        <p:txBody>
          <a:bodyPr wrap="square" lIns="91438" tIns="45719" rIns="91438" bIns="45719">
            <a:spAutoFit/>
          </a:bodyPr>
          <a:lstStyle/>
          <a:p>
            <a:pPr defTabSz="914400">
              <a:buFont typeface="Wingdings" panose="05000000000000000000" pitchFamily="2" charset="2"/>
              <a:buChar char="Ø"/>
              <a:defRPr/>
            </a:pPr>
            <a:r>
              <a:rPr lang="zh-CN" altLang="en-US" sz="1600" b="1" dirty="0" smtClean="0">
                <a:solidFill>
                  <a:srgbClr val="FFC000"/>
                </a:solidFill>
                <a:latin typeface="微软雅黑" panose="020B0503020204020204" pitchFamily="34" charset="-122"/>
                <a:ea typeface="微软雅黑" panose="020B0503020204020204" pitchFamily="34" charset="-122"/>
              </a:rPr>
              <a:t>需留存备查的资料</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4" name="矩形 3"/>
          <p:cNvSpPr/>
          <p:nvPr/>
        </p:nvSpPr>
        <p:spPr>
          <a:xfrm>
            <a:off x="964106" y="434978"/>
            <a:ext cx="4968552" cy="397510"/>
          </a:xfrm>
          <a:prstGeom prst="rect">
            <a:avLst/>
          </a:prstGeom>
        </p:spPr>
        <p:txBody>
          <a:bodyPr wrap="square" lIns="91319" tIns="45658" rIns="91319" bIns="45658">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专项附加</a:t>
            </a:r>
            <a:r>
              <a:rPr lang="zh-CN" altLang="en-US" sz="2000" b="1" dirty="0" smtClean="0">
                <a:solidFill>
                  <a:schemeClr val="bg1"/>
                </a:solidFill>
                <a:latin typeface="微软雅黑" panose="020B0503020204020204" pitchFamily="34" charset="-122"/>
                <a:ea typeface="微软雅黑" panose="020B0503020204020204" pitchFamily="34" charset="-122"/>
              </a:rPr>
              <a:t>扣除</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4106" y="434978"/>
            <a:ext cx="4968552" cy="705485"/>
          </a:xfrm>
          <a:prstGeom prst="rect">
            <a:avLst/>
          </a:prstGeom>
        </p:spPr>
        <p:txBody>
          <a:bodyPr wrap="square" lIns="91319" tIns="45658" rIns="91319" bIns="45658">
            <a:spAutoFit/>
          </a:bodyPr>
          <a:lstStyle/>
          <a:p>
            <a:pPr lvl="0"/>
            <a:r>
              <a:rPr lang="zh-CN" altLang="zh-CN" sz="2000" b="1" dirty="0" smtClean="0">
                <a:solidFill>
                  <a:schemeClr val="bg1"/>
                </a:solidFill>
                <a:latin typeface="微软雅黑" panose="020B0503020204020204" pitchFamily="34" charset="-122"/>
                <a:ea typeface="微软雅黑" panose="020B0503020204020204" pitchFamily="34" charset="-122"/>
              </a:rPr>
              <a:t>专项附加</a:t>
            </a:r>
            <a:r>
              <a:rPr lang="zh-CN" altLang="zh-CN" sz="2000" b="1" dirty="0" smtClean="0">
                <a:solidFill>
                  <a:schemeClr val="bg1"/>
                </a:solidFill>
                <a:latin typeface="微软雅黑" panose="020B0503020204020204" pitchFamily="34" charset="-122"/>
                <a:ea typeface="微软雅黑" panose="020B0503020204020204" pitchFamily="34" charset="-122"/>
              </a:rPr>
              <a:t>扣除</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graphicFrame>
        <p:nvGraphicFramePr>
          <p:cNvPr id="3" name="内容占位符 5"/>
          <p:cNvGraphicFramePr/>
          <p:nvPr>
            <p:custDataLst>
              <p:tags r:id="rId1"/>
            </p:custDataLst>
          </p:nvPr>
        </p:nvGraphicFramePr>
        <p:xfrm>
          <a:off x="511087" y="2310492"/>
          <a:ext cx="6192688" cy="2230328"/>
        </p:xfrm>
        <a:graphic>
          <a:graphicData uri="http://schemas.openxmlformats.org/drawingml/2006/table">
            <a:tbl>
              <a:tblPr firstRow="1" bandRow="1">
                <a:tableStyleId>{8A107856-5554-42FB-B03E-39F5DBC370BA}</a:tableStyleId>
              </a:tblPr>
              <a:tblGrid>
                <a:gridCol w="927904"/>
                <a:gridCol w="2384463"/>
                <a:gridCol w="2880321"/>
              </a:tblGrid>
              <a:tr h="742950">
                <a:tc>
                  <a:txBody>
                    <a:bodyPr/>
                    <a:lstStyle/>
                    <a:p>
                      <a:r>
                        <a:rPr lang="zh-CN" altLang="zh-CN" sz="1400" kern="1200" dirty="0" smtClean="0">
                          <a:solidFill>
                            <a:schemeClr val="bg1"/>
                          </a:solidFill>
                          <a:latin typeface="微软雅黑" panose="020B0503020204020204" pitchFamily="34" charset="-122"/>
                          <a:ea typeface="微软雅黑" panose="020B0503020204020204" pitchFamily="34" charset="-122"/>
                        </a:rPr>
                        <a:t>住房贷款利息</a:t>
                      </a:r>
                      <a:endParaRPr lang="zh-CN" altLang="zh-CN" sz="140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rPr>
                        <a:t>为贷款合同约定开始还款的</a:t>
                      </a:r>
                      <a:r>
                        <a:rPr lang="zh-CN" altLang="zh-CN" sz="1400" b="1" kern="1200" dirty="0" smtClean="0">
                          <a:solidFill>
                            <a:schemeClr val="bg1"/>
                          </a:solidFill>
                          <a:latin typeface="微软雅黑" panose="020B0503020204020204" pitchFamily="34" charset="-122"/>
                          <a:ea typeface="微软雅黑" panose="020B0503020204020204" pitchFamily="34" charset="-122"/>
                        </a:rPr>
                        <a:t>当月至贷款全部归还或贷款合同终止的当月</a:t>
                      </a:r>
                      <a:r>
                        <a:rPr lang="zh-CN" altLang="zh-CN" sz="1400" kern="1200" dirty="0" smtClean="0">
                          <a:solidFill>
                            <a:schemeClr val="bg1"/>
                          </a:solidFill>
                          <a:latin typeface="微软雅黑" panose="020B0503020204020204" pitchFamily="34" charset="-122"/>
                          <a:ea typeface="微软雅黑" panose="020B0503020204020204" pitchFamily="34" charset="-122"/>
                        </a:rPr>
                        <a:t>，扣除期限最长不得超过</a:t>
                      </a:r>
                      <a:r>
                        <a:rPr lang="en-US" altLang="zh-CN" sz="1400" kern="1200" dirty="0" smtClean="0">
                          <a:solidFill>
                            <a:schemeClr val="bg1"/>
                          </a:solidFill>
                          <a:latin typeface="微软雅黑" panose="020B0503020204020204" pitchFamily="34" charset="-122"/>
                          <a:ea typeface="微软雅黑" panose="020B0503020204020204" pitchFamily="34" charset="-122"/>
                        </a:rPr>
                        <a:t>240</a:t>
                      </a:r>
                      <a:r>
                        <a:rPr lang="zh-CN" altLang="zh-CN" sz="1400" kern="1200" dirty="0" smtClean="0">
                          <a:solidFill>
                            <a:schemeClr val="bg1"/>
                          </a:solidFill>
                          <a:latin typeface="微软雅黑" panose="020B0503020204020204" pitchFamily="34" charset="-122"/>
                          <a:ea typeface="微软雅黑" panose="020B0503020204020204" pitchFamily="34" charset="-122"/>
                        </a:rPr>
                        <a:t>个月。</a:t>
                      </a:r>
                      <a:endParaRPr lang="zh-CN"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rPr>
                        <a:t>住房贷款合同、贷款还款支出凭证等资料。</a:t>
                      </a:r>
                      <a:endParaRPr lang="zh-CN"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r h="525780">
                <a:tc>
                  <a:txBody>
                    <a:bodyPr/>
                    <a:lstStyle/>
                    <a:p>
                      <a:r>
                        <a:rPr lang="zh-CN" altLang="zh-CN" sz="1400" kern="1200" dirty="0" smtClean="0">
                          <a:solidFill>
                            <a:schemeClr val="bg1"/>
                          </a:solidFill>
                          <a:latin typeface="微软雅黑" panose="020B0503020204020204" pitchFamily="34" charset="-122"/>
                          <a:ea typeface="微软雅黑" panose="020B0503020204020204" pitchFamily="34" charset="-122"/>
                        </a:rPr>
                        <a:t>住房</a:t>
                      </a:r>
                      <a:endParaRPr lang="en-US" altLang="zh-CN" sz="1400" kern="1200" dirty="0" smtClean="0">
                        <a:solidFill>
                          <a:schemeClr val="bg1"/>
                        </a:solidFill>
                        <a:latin typeface="微软雅黑" panose="020B0503020204020204" pitchFamily="34" charset="-122"/>
                        <a:ea typeface="微软雅黑" panose="020B0503020204020204" pitchFamily="34" charset="-122"/>
                      </a:endParaRPr>
                    </a:p>
                    <a:p>
                      <a:r>
                        <a:rPr lang="zh-CN" altLang="zh-CN" sz="1400" kern="1200" dirty="0" smtClean="0">
                          <a:solidFill>
                            <a:schemeClr val="bg1"/>
                          </a:solidFill>
                          <a:latin typeface="微软雅黑" panose="020B0503020204020204" pitchFamily="34" charset="-122"/>
                          <a:ea typeface="微软雅黑" panose="020B0503020204020204" pitchFamily="34" charset="-122"/>
                        </a:rPr>
                        <a:t>租赁</a:t>
                      </a:r>
                      <a:endParaRPr lang="zh-CN" altLang="zh-CN" sz="140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rPr>
                        <a:t>为租赁合同（协议）约定的房屋租赁期开始的当月至租赁期结束的当月</a:t>
                      </a:r>
                      <a:endParaRPr lang="zh-CN"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cs typeface="+mn-cs"/>
                        </a:rPr>
                        <a:t>住房租赁合同或协议等资料。</a:t>
                      </a:r>
                      <a:endParaRPr lang="zh-CN"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noFill/>
                  </a:tcPr>
                </a:tc>
              </a:tr>
              <a:tr h="553928">
                <a:tc>
                  <a:txBody>
                    <a:bodyPr/>
                    <a:lstStyle/>
                    <a:p>
                      <a:r>
                        <a:rPr lang="zh-CN" altLang="zh-CN" sz="1400" kern="1200" dirty="0" smtClean="0">
                          <a:solidFill>
                            <a:schemeClr val="bg1"/>
                          </a:solidFill>
                          <a:latin typeface="微软雅黑" panose="020B0503020204020204" pitchFamily="34" charset="-122"/>
                          <a:ea typeface="微软雅黑" panose="020B0503020204020204" pitchFamily="34" charset="-122"/>
                        </a:rPr>
                        <a:t>赡养</a:t>
                      </a:r>
                      <a:endParaRPr lang="en-US" altLang="zh-CN" sz="1400" kern="1200" dirty="0" smtClean="0">
                        <a:solidFill>
                          <a:schemeClr val="bg1"/>
                        </a:solidFill>
                        <a:latin typeface="微软雅黑" panose="020B0503020204020204" pitchFamily="34" charset="-122"/>
                        <a:ea typeface="微软雅黑" panose="020B0503020204020204" pitchFamily="34" charset="-122"/>
                      </a:endParaRPr>
                    </a:p>
                    <a:p>
                      <a:r>
                        <a:rPr lang="zh-CN" altLang="zh-CN" sz="1400" kern="1200" dirty="0" smtClean="0">
                          <a:solidFill>
                            <a:schemeClr val="bg1"/>
                          </a:solidFill>
                          <a:latin typeface="微软雅黑" panose="020B0503020204020204" pitchFamily="34" charset="-122"/>
                          <a:ea typeface="微软雅黑" panose="020B0503020204020204" pitchFamily="34" charset="-122"/>
                        </a:rPr>
                        <a:t>老人</a:t>
                      </a:r>
                      <a:endParaRPr lang="zh-CN" altLang="zh-CN" sz="1400" kern="1200" dirty="0" smtClean="0">
                        <a:solidFill>
                          <a:schemeClr val="bg1"/>
                        </a:solidFill>
                        <a:latin typeface="微软雅黑" panose="020B0503020204020204" pitchFamily="34" charset="-122"/>
                        <a:ea typeface="微软雅黑" panose="020B0503020204020204" pitchFamily="34" charset="-122"/>
                      </a:endParaRPr>
                    </a:p>
                  </a:txBody>
                  <a:tcPr anchor="ctr">
                    <a:lnL w="381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rPr>
                        <a:t>为被赡养人年满</a:t>
                      </a:r>
                      <a:r>
                        <a:rPr lang="en-US" altLang="zh-CN" sz="1400" kern="1200" dirty="0" smtClean="0">
                          <a:solidFill>
                            <a:schemeClr val="bg1"/>
                          </a:solidFill>
                          <a:latin typeface="微软雅黑" panose="020B0503020204020204" pitchFamily="34" charset="-122"/>
                          <a:ea typeface="微软雅黑" panose="020B0503020204020204" pitchFamily="34" charset="-122"/>
                        </a:rPr>
                        <a:t>60</a:t>
                      </a:r>
                      <a:r>
                        <a:rPr lang="zh-CN" altLang="zh-CN" sz="1400" kern="1200" dirty="0" smtClean="0">
                          <a:solidFill>
                            <a:schemeClr val="bg1"/>
                          </a:solidFill>
                          <a:latin typeface="微软雅黑" panose="020B0503020204020204" pitchFamily="34" charset="-122"/>
                          <a:ea typeface="微软雅黑" panose="020B0503020204020204" pitchFamily="34" charset="-122"/>
                        </a:rPr>
                        <a:t>周岁的当月至赡养义务</a:t>
                      </a:r>
                      <a:r>
                        <a:rPr lang="zh-CN" altLang="zh-CN" sz="1400" b="1" i="1" u="sng" kern="1200" dirty="0" smtClean="0">
                          <a:solidFill>
                            <a:schemeClr val="bg1"/>
                          </a:solidFill>
                          <a:latin typeface="微软雅黑" panose="020B0503020204020204" pitchFamily="34" charset="-122"/>
                          <a:ea typeface="微软雅黑" panose="020B0503020204020204" pitchFamily="34" charset="-122"/>
                        </a:rPr>
                        <a:t>终止的年末</a:t>
                      </a:r>
                      <a:endParaRPr lang="zh-CN" altLang="zh-CN" sz="1400" b="1" i="1" u="sng"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marL="0" marR="0" indent="0" algn="l" defTabSz="109728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bg1"/>
                          </a:solidFill>
                          <a:latin typeface="微软雅黑" panose="020B0503020204020204" pitchFamily="34" charset="-122"/>
                          <a:ea typeface="微软雅黑" panose="020B0503020204020204" pitchFamily="34" charset="-122"/>
                        </a:rPr>
                        <a:t>约定或指定分摊的书面分摊协议等资料。</a:t>
                      </a:r>
                      <a:endParaRPr lang="zh-CN" altLang="zh-CN" sz="1400" kern="1200" dirty="0" smtClean="0">
                        <a:solidFill>
                          <a:schemeClr val="bg1"/>
                        </a:solidFill>
                        <a:latin typeface="微软雅黑" panose="020B0503020204020204" pitchFamily="34" charset="-122"/>
                        <a:ea typeface="微软雅黑" panose="020B0503020204020204" pitchFamily="34" charset="-122"/>
                        <a:cs typeface="+mn-cs"/>
                      </a:endParaRPr>
                    </a:p>
                  </a:txBody>
                  <a:tcPr anchor="ctr">
                    <a:lnL w="127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r>
            </a:tbl>
          </a:graphicData>
        </a:graphic>
      </p:graphicFrame>
      <p:sp>
        <p:nvSpPr>
          <p:cNvPr id="4" name="矩形 3"/>
          <p:cNvSpPr/>
          <p:nvPr/>
        </p:nvSpPr>
        <p:spPr>
          <a:xfrm>
            <a:off x="-136985" y="1374388"/>
            <a:ext cx="7128792" cy="553998"/>
          </a:xfrm>
          <a:prstGeom prst="rect">
            <a:avLst/>
          </a:prstGeom>
        </p:spPr>
        <p:txBody>
          <a:bodyPr wrap="square">
            <a:spAutoFit/>
          </a:bodyPr>
          <a:lstStyle/>
          <a:p>
            <a:pPr algn="ctr" latinLnBrk="1"/>
            <a:r>
              <a:rPr lang="zh-CN" altLang="en-US" sz="1500" b="1" dirty="0" smtClean="0">
                <a:solidFill>
                  <a:srgbClr val="92D050"/>
                </a:solidFill>
                <a:latin typeface="微软雅黑" panose="020B0503020204020204" pitchFamily="34" charset="-122"/>
                <a:ea typeface="微软雅黑" panose="020B0503020204020204" pitchFamily="34" charset="-122"/>
              </a:rPr>
              <a:t>参考文件：</a:t>
            </a:r>
            <a:r>
              <a:rPr lang="zh-CN" altLang="en-US" sz="1500" b="1" dirty="0" smtClean="0">
                <a:solidFill>
                  <a:srgbClr val="FFC000"/>
                </a:solidFill>
                <a:latin typeface="微软雅黑" panose="020B0503020204020204" pitchFamily="34" charset="-122"/>
                <a:ea typeface="微软雅黑" panose="020B0503020204020204" pitchFamily="34" charset="-122"/>
              </a:rPr>
              <a:t>国家税务总局公告</a:t>
            </a:r>
            <a:r>
              <a:rPr lang="en-US" altLang="zh-CN" sz="1500" b="1" dirty="0" smtClean="0">
                <a:solidFill>
                  <a:srgbClr val="FFC000"/>
                </a:solidFill>
                <a:latin typeface="微软雅黑" panose="020B0503020204020204" pitchFamily="34" charset="-122"/>
                <a:ea typeface="微软雅黑" panose="020B0503020204020204" pitchFamily="34" charset="-122"/>
              </a:rPr>
              <a:t>2018</a:t>
            </a:r>
            <a:r>
              <a:rPr lang="zh-CN" altLang="en-US" sz="1500" b="1" dirty="0" smtClean="0">
                <a:solidFill>
                  <a:srgbClr val="FFC000"/>
                </a:solidFill>
                <a:latin typeface="微软雅黑" panose="020B0503020204020204" pitchFamily="34" charset="-122"/>
                <a:ea typeface="微软雅黑" panose="020B0503020204020204" pitchFamily="34" charset="-122"/>
              </a:rPr>
              <a:t>年第</a:t>
            </a:r>
            <a:r>
              <a:rPr lang="en-US" altLang="zh-CN" sz="1500" b="1" dirty="0" smtClean="0">
                <a:solidFill>
                  <a:srgbClr val="FFC000"/>
                </a:solidFill>
                <a:latin typeface="微软雅黑" panose="020B0503020204020204" pitchFamily="34" charset="-122"/>
                <a:ea typeface="微软雅黑" panose="020B0503020204020204" pitchFamily="34" charset="-122"/>
              </a:rPr>
              <a:t>60</a:t>
            </a:r>
            <a:r>
              <a:rPr lang="zh-CN" altLang="en-US" sz="1500" b="1" dirty="0" smtClean="0">
                <a:solidFill>
                  <a:srgbClr val="FFC000"/>
                </a:solidFill>
                <a:latin typeface="微软雅黑" panose="020B0503020204020204" pitchFamily="34" charset="-122"/>
                <a:ea typeface="微软雅黑" panose="020B0503020204020204" pitchFamily="34" charset="-122"/>
              </a:rPr>
              <a:t>号 </a:t>
            </a:r>
            <a:endParaRPr lang="en-US" altLang="zh-CN" sz="1500" b="1" dirty="0" smtClean="0">
              <a:solidFill>
                <a:srgbClr val="FFC000"/>
              </a:solidFill>
              <a:latin typeface="微软雅黑" panose="020B0503020204020204" pitchFamily="34" charset="-122"/>
              <a:ea typeface="微软雅黑" panose="020B0503020204020204" pitchFamily="34" charset="-122"/>
            </a:endParaRPr>
          </a:p>
          <a:p>
            <a:pPr algn="ctr" latinLnBrk="1"/>
            <a:r>
              <a:rPr lang="zh-CN" altLang="en-US" sz="1500" b="1" dirty="0" smtClean="0">
                <a:solidFill>
                  <a:srgbClr val="FFC000"/>
                </a:solidFill>
                <a:latin typeface="微软雅黑" panose="020B0503020204020204" pitchFamily="34" charset="-122"/>
                <a:ea typeface="微软雅黑" panose="020B0503020204020204" pitchFamily="34" charset="-122"/>
              </a:rPr>
              <a:t>国家税务总局关于发布</a:t>
            </a:r>
            <a:r>
              <a:rPr lang="en-US" altLang="zh-CN" sz="1500" b="1" dirty="0" smtClean="0">
                <a:solidFill>
                  <a:srgbClr val="FFC000"/>
                </a:solidFill>
                <a:latin typeface="微软雅黑" panose="020B0503020204020204" pitchFamily="34" charset="-122"/>
                <a:ea typeface="微软雅黑" panose="020B0503020204020204" pitchFamily="34" charset="-122"/>
              </a:rPr>
              <a:t>《</a:t>
            </a:r>
            <a:r>
              <a:rPr lang="zh-CN" altLang="en-US" sz="1500" b="1" dirty="0" smtClean="0">
                <a:solidFill>
                  <a:srgbClr val="FFC000"/>
                </a:solidFill>
                <a:latin typeface="微软雅黑" panose="020B0503020204020204" pitchFamily="34" charset="-122"/>
                <a:ea typeface="微软雅黑" panose="020B0503020204020204" pitchFamily="34" charset="-122"/>
              </a:rPr>
              <a:t>个人所得税专项附加扣除操作办法（试行）</a:t>
            </a:r>
            <a:r>
              <a:rPr lang="en-US" altLang="zh-CN" sz="1500" b="1" dirty="0" smtClean="0">
                <a:solidFill>
                  <a:srgbClr val="FFC000"/>
                </a:solidFill>
                <a:latin typeface="微软雅黑" panose="020B0503020204020204" pitchFamily="34" charset="-122"/>
                <a:ea typeface="微软雅黑" panose="020B0503020204020204" pitchFamily="34" charset="-122"/>
              </a:rPr>
              <a:t>》</a:t>
            </a:r>
            <a:r>
              <a:rPr lang="zh-CN" altLang="en-US" sz="1500" b="1" dirty="0" smtClean="0">
                <a:solidFill>
                  <a:srgbClr val="FFC000"/>
                </a:solidFill>
                <a:latin typeface="微软雅黑" panose="020B0503020204020204" pitchFamily="34" charset="-122"/>
                <a:ea typeface="微软雅黑" panose="020B0503020204020204" pitchFamily="34" charset="-122"/>
              </a:rPr>
              <a:t>的公告</a:t>
            </a:r>
            <a:endParaRPr lang="zh-CN" altLang="en-US" sz="15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495550" y="1866900"/>
          <a:ext cx="2983087" cy="251846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矩形 2"/>
          <p:cNvSpPr/>
          <p:nvPr/>
        </p:nvSpPr>
        <p:spPr>
          <a:xfrm>
            <a:off x="5619750" y="2156090"/>
            <a:ext cx="2647949" cy="1752300"/>
          </a:xfrm>
          <a:prstGeom prst="rect">
            <a:avLst/>
          </a:prstGeom>
        </p:spPr>
        <p:txBody>
          <a:bodyPr wrap="square" lIns="121758" tIns="60877" rIns="121758" bIns="60877">
            <a:spAutoFit/>
          </a:bodyPr>
          <a:lstStyle/>
          <a:p>
            <a:pPr>
              <a:lnSpc>
                <a:spcPct val="150000"/>
              </a:lnSpc>
            </a:pPr>
            <a:r>
              <a:rPr lang="zh-CN" altLang="en-US" sz="1200" b="1" dirty="0" smtClean="0">
                <a:solidFill>
                  <a:schemeClr val="bg1"/>
                </a:solidFill>
                <a:latin typeface="微软雅黑" panose="020B0503020204020204" pitchFamily="34" charset="-122"/>
                <a:ea typeface="微软雅黑" panose="020B0503020204020204" pitchFamily="34" charset="-122"/>
              </a:rPr>
              <a:t>注意</a:t>
            </a:r>
            <a:r>
              <a:rPr lang="zh-CN" altLang="en-US" sz="1200" b="1" dirty="0">
                <a:solidFill>
                  <a:schemeClr val="bg1"/>
                </a:solidFill>
                <a:latin typeface="微软雅黑" panose="020B0503020204020204" pitchFamily="34" charset="-122"/>
                <a:ea typeface="微软雅黑" panose="020B0503020204020204" pitchFamily="34" charset="-122"/>
              </a:rPr>
              <a:t>：</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）纳税人及其配偶、未成年子女发生的医药费用支出，分别计算扣除额；</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2</a:t>
            </a:r>
            <a:r>
              <a:rPr lang="zh-CN" altLang="en-US" sz="1200" dirty="0">
                <a:solidFill>
                  <a:schemeClr val="bg1"/>
                </a:solidFill>
                <a:latin typeface="微软雅黑" panose="020B0503020204020204" pitchFamily="34" charset="-122"/>
                <a:ea typeface="微软雅黑" panose="020B0503020204020204" pitchFamily="34" charset="-122"/>
              </a:rPr>
              <a:t>）纳税人应当留存医疗服务收费相关票据原件</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复印件</a:t>
            </a:r>
            <a:r>
              <a:rPr lang="zh-CN" altLang="en-US" sz="1200" dirty="0" smtClean="0">
                <a:solidFill>
                  <a:schemeClr val="bg1"/>
                </a:solidFill>
                <a:latin typeface="微软雅黑" panose="020B0503020204020204" pitchFamily="34" charset="-122"/>
                <a:ea typeface="微软雅黑" panose="020B0503020204020204" pitchFamily="34" charset="-122"/>
              </a:rPr>
              <a:t>等</a:t>
            </a:r>
            <a:r>
              <a:rPr lang="zh-CN" altLang="en-US" sz="1200" dirty="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325464" y="1561645"/>
            <a:ext cx="9409045" cy="246221"/>
          </a:xfrm>
          <a:prstGeom prst="rect">
            <a:avLst/>
          </a:prstGeom>
          <a:noFill/>
        </p:spPr>
        <p:txBody>
          <a:bodyPr wrap="square" lIns="0" tIns="0" rIns="0" bIns="0" rtlCol="0">
            <a:spAutoFit/>
          </a:bodyPr>
          <a:lstStyle/>
          <a:p>
            <a:pPr marL="381000" indent="-381000">
              <a:buFont typeface="Wingdings" panose="05000000000000000000" pitchFamily="2" charset="2"/>
              <a:buChar char="Ø"/>
            </a:pPr>
            <a:r>
              <a:rPr lang="zh-CN" altLang="en-US" sz="1600" b="1" dirty="0">
                <a:solidFill>
                  <a:srgbClr val="FFC000"/>
                </a:solidFill>
                <a:latin typeface="微软雅黑" panose="020B0503020204020204" pitchFamily="34" charset="-122"/>
                <a:ea typeface="微软雅黑" panose="020B0503020204020204" pitchFamily="34" charset="-122"/>
              </a:rPr>
              <a:t>大病医疗专项附加</a:t>
            </a:r>
            <a:r>
              <a:rPr lang="zh-CN" altLang="en-US" sz="1600" b="1" dirty="0" smtClean="0">
                <a:solidFill>
                  <a:srgbClr val="FFC000"/>
                </a:solidFill>
                <a:latin typeface="微软雅黑" panose="020B0503020204020204" pitchFamily="34" charset="-122"/>
                <a:ea typeface="微软雅黑" panose="020B0503020204020204" pitchFamily="34" charset="-122"/>
              </a:rPr>
              <a:t>扣除</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nvGraphicFramePr>
        <p:xfrm>
          <a:off x="2486025" y="4452408"/>
          <a:ext cx="5552604" cy="567267"/>
        </p:xfrm>
        <a:graphic>
          <a:graphicData uri="http://schemas.openxmlformats.org/drawingml/2006/table">
            <a:tbl>
              <a:tblPr>
                <a:tableStyleId>{8A107856-5554-42FB-B03E-39F5DBC370BA}</a:tableStyleId>
              </a:tblPr>
              <a:tblGrid>
                <a:gridCol w="1461058"/>
                <a:gridCol w="1826324"/>
                <a:gridCol w="2265222"/>
              </a:tblGrid>
              <a:tr h="567267">
                <a:tc>
                  <a:txBody>
                    <a:bodyPr/>
                    <a:lstStyle/>
                    <a:p>
                      <a:pPr algn="ctr" fontAlgn="b"/>
                      <a:r>
                        <a:rPr lang="zh-CN" altLang="en-US" sz="1200" u="none" strike="noStrike" dirty="0" smtClean="0">
                          <a:solidFill>
                            <a:schemeClr val="tx2"/>
                          </a:solidFill>
                          <a:effectLst/>
                          <a:latin typeface="微软雅黑" panose="020B0503020204020204" pitchFamily="34" charset="-122"/>
                          <a:ea typeface="微软雅黑" panose="020B0503020204020204" pitchFamily="34" charset="-122"/>
                        </a:rPr>
                        <a:t>由父母</a:t>
                      </a:r>
                      <a:r>
                        <a:rPr lang="en-US" altLang="zh-CN" sz="1200" u="none" strike="noStrike" dirty="0" smtClean="0">
                          <a:solidFill>
                            <a:schemeClr val="tx2"/>
                          </a:solidFill>
                          <a:effectLst/>
                          <a:latin typeface="微软雅黑" panose="020B0503020204020204" pitchFamily="34" charset="-122"/>
                          <a:ea typeface="微软雅黑" panose="020B0503020204020204" pitchFamily="34" charset="-122"/>
                        </a:rPr>
                        <a:t>/</a:t>
                      </a:r>
                      <a:r>
                        <a:rPr lang="zh-CN" altLang="en-US" sz="1200" u="none" strike="noStrike" dirty="0" smtClean="0">
                          <a:solidFill>
                            <a:schemeClr val="tx2"/>
                          </a:solidFill>
                          <a:effectLst/>
                          <a:latin typeface="微软雅黑" panose="020B0503020204020204" pitchFamily="34" charset="-122"/>
                          <a:ea typeface="微软雅黑" panose="020B0503020204020204" pitchFamily="34" charset="-122"/>
                        </a:rPr>
                        <a:t>夫妻一方</a:t>
                      </a:r>
                      <a:r>
                        <a:rPr lang="zh-CN" altLang="en-US" sz="1200" u="none" strike="noStrike" dirty="0">
                          <a:solidFill>
                            <a:schemeClr val="tx2"/>
                          </a:solidFill>
                          <a:effectLst/>
                          <a:latin typeface="微软雅黑" panose="020B0503020204020204" pitchFamily="34" charset="-122"/>
                          <a:ea typeface="微软雅黑" panose="020B0503020204020204" pitchFamily="34" charset="-122"/>
                        </a:rPr>
                        <a:t>扣</a:t>
                      </a:r>
                      <a:endParaRPr lang="zh-CN" altLang="en-US" sz="1200" b="1" i="0" u="none" strike="noStrike" dirty="0">
                        <a:solidFill>
                          <a:schemeClr val="tx2"/>
                        </a:solidFill>
                        <a:effectLst/>
                        <a:latin typeface="微软雅黑" panose="020B0503020204020204" pitchFamily="34" charset="-122"/>
                        <a:ea typeface="微软雅黑" panose="020B0503020204020204" pitchFamily="34" charset="-122"/>
                      </a:endParaRPr>
                    </a:p>
                  </a:txBody>
                  <a:tcPr marL="8589" marR="8589" marT="8589" marB="0" anchor="ctr"/>
                </a:tc>
                <a:tc>
                  <a:txBody>
                    <a:bodyPr/>
                    <a:lstStyle/>
                    <a:p>
                      <a:pPr algn="l" fontAlgn="b"/>
                      <a:r>
                        <a:rPr lang="zh-CN" altLang="en-US" sz="1200" u="none" strike="noStrike" dirty="0">
                          <a:solidFill>
                            <a:schemeClr val="tx2"/>
                          </a:solidFill>
                          <a:effectLst/>
                          <a:latin typeface="微软雅黑" panose="020B0503020204020204" pitchFamily="34" charset="-122"/>
                          <a:ea typeface="微软雅黑" panose="020B0503020204020204" pitchFamily="34" charset="-122"/>
                        </a:rPr>
                        <a:t>医保报销后个人负担部分</a:t>
                      </a:r>
                      <a:endParaRPr lang="zh-CN" altLang="en-US" sz="1200" b="1" i="0" u="none" strike="noStrike" dirty="0">
                        <a:solidFill>
                          <a:schemeClr val="tx2"/>
                        </a:solidFill>
                        <a:effectLst/>
                        <a:latin typeface="微软雅黑" panose="020B0503020204020204" pitchFamily="34" charset="-122"/>
                        <a:ea typeface="微软雅黑" panose="020B0503020204020204" pitchFamily="34" charset="-122"/>
                      </a:endParaRPr>
                    </a:p>
                  </a:txBody>
                  <a:tcPr marL="8589" marR="8589" marT="8589" marB="0" anchor="ctr"/>
                </a:tc>
                <a:tc>
                  <a:txBody>
                    <a:bodyPr/>
                    <a:lstStyle/>
                    <a:p>
                      <a:pPr algn="ctr" fontAlgn="b"/>
                      <a:r>
                        <a:rPr lang="en-US" altLang="zh-CN" sz="1200" u="none" strike="noStrike" dirty="0">
                          <a:solidFill>
                            <a:schemeClr val="tx2"/>
                          </a:solidFill>
                          <a:effectLst/>
                          <a:latin typeface="微软雅黑" panose="020B0503020204020204" pitchFamily="34" charset="-122"/>
                          <a:ea typeface="微软雅黑" panose="020B0503020204020204" pitchFamily="34" charset="-122"/>
                        </a:rPr>
                        <a:t>15000</a:t>
                      </a:r>
                      <a:r>
                        <a:rPr lang="zh-CN" altLang="en-US" sz="1200" u="none" strike="noStrike" dirty="0">
                          <a:solidFill>
                            <a:schemeClr val="tx2"/>
                          </a:solidFill>
                          <a:effectLst/>
                          <a:latin typeface="微软雅黑" panose="020B0503020204020204" pitchFamily="34" charset="-122"/>
                          <a:ea typeface="微软雅黑" panose="020B0503020204020204" pitchFamily="34" charset="-122"/>
                        </a:rPr>
                        <a:t>＜医保报销后个人负担部分≤</a:t>
                      </a:r>
                      <a:r>
                        <a:rPr lang="en-US" altLang="zh-CN" sz="1200" u="none" strike="noStrike" dirty="0">
                          <a:solidFill>
                            <a:schemeClr val="tx2"/>
                          </a:solidFill>
                          <a:effectLst/>
                          <a:latin typeface="微软雅黑" panose="020B0503020204020204" pitchFamily="34" charset="-122"/>
                          <a:ea typeface="微软雅黑" panose="020B0503020204020204" pitchFamily="34" charset="-122"/>
                        </a:rPr>
                        <a:t>80000</a:t>
                      </a:r>
                      <a:br>
                        <a:rPr lang="en-US" altLang="zh-CN" sz="1200" u="none" strike="noStrike" dirty="0">
                          <a:solidFill>
                            <a:schemeClr val="tx2"/>
                          </a:solidFill>
                          <a:effectLst/>
                          <a:latin typeface="微软雅黑" panose="020B0503020204020204" pitchFamily="34" charset="-122"/>
                          <a:ea typeface="微软雅黑" panose="020B0503020204020204" pitchFamily="34" charset="-122"/>
                        </a:rPr>
                      </a:br>
                      <a:r>
                        <a:rPr lang="zh-CN" altLang="en-US" sz="1200" u="none" strike="noStrike" dirty="0">
                          <a:solidFill>
                            <a:schemeClr val="tx2"/>
                          </a:solidFill>
                          <a:effectLst/>
                          <a:latin typeface="微软雅黑" panose="020B0503020204020204" pitchFamily="34" charset="-122"/>
                          <a:ea typeface="微软雅黑" panose="020B0503020204020204" pitchFamily="34" charset="-122"/>
                        </a:rPr>
                        <a:t>（本区间内据实扣除）</a:t>
                      </a:r>
                      <a:endParaRPr lang="zh-CN" altLang="en-US" sz="1200" b="1" i="0" u="none" strike="noStrike" dirty="0">
                        <a:solidFill>
                          <a:schemeClr val="tx2"/>
                        </a:solidFill>
                        <a:effectLst/>
                        <a:latin typeface="微软雅黑" panose="020B0503020204020204" pitchFamily="34" charset="-122"/>
                        <a:ea typeface="微软雅黑" panose="020B0503020204020204" pitchFamily="34" charset="-122"/>
                      </a:endParaRPr>
                    </a:p>
                  </a:txBody>
                  <a:tcPr marL="8589" marR="8589" marT="8589" marB="0" anchor="ctr"/>
                </a:tc>
              </a:tr>
            </a:tbl>
          </a:graphicData>
        </a:graphic>
      </p:graphicFrame>
      <p:pic>
        <p:nvPicPr>
          <p:cNvPr id="6" name="Picture 2"/>
          <p:cNvPicPr>
            <a:picLocks noChangeAspect="1" noChangeArrowheads="1"/>
          </p:cNvPicPr>
          <p:nvPr/>
        </p:nvPicPr>
        <p:blipFill>
          <a:blip r:embed="rId6" cstate="print"/>
          <a:srcRect/>
          <a:stretch>
            <a:fillRect/>
          </a:stretch>
        </p:blipFill>
        <p:spPr bwMode="auto">
          <a:xfrm>
            <a:off x="285750" y="1998455"/>
            <a:ext cx="1954686" cy="2916445"/>
          </a:xfrm>
          <a:prstGeom prst="rect">
            <a:avLst/>
          </a:prstGeom>
          <a:noFill/>
          <a:ln w="9525">
            <a:noFill/>
            <a:miter lim="800000"/>
            <a:headEnd/>
            <a:tailEnd/>
          </a:ln>
        </p:spPr>
      </p:pic>
      <p:sp>
        <p:nvSpPr>
          <p:cNvPr id="7" name="矩形 6"/>
          <p:cNvSpPr/>
          <p:nvPr/>
        </p:nvSpPr>
        <p:spPr>
          <a:xfrm>
            <a:off x="964106" y="434978"/>
            <a:ext cx="4968552" cy="705485"/>
          </a:xfrm>
          <a:prstGeom prst="rect">
            <a:avLst/>
          </a:prstGeom>
        </p:spPr>
        <p:txBody>
          <a:bodyPr wrap="square" lIns="91319" tIns="45658" rIns="91319" bIns="45658">
            <a:spAutoFit/>
          </a:bodyPr>
          <a:lstStyle/>
          <a:p>
            <a:pPr lvl="0"/>
            <a:r>
              <a:rPr lang="zh-CN" altLang="zh-CN" sz="2000" b="1" dirty="0" smtClean="0">
                <a:solidFill>
                  <a:schemeClr val="bg1"/>
                </a:solidFill>
                <a:latin typeface="微软雅黑" panose="020B0503020204020204" pitchFamily="34" charset="-122"/>
                <a:ea typeface="微软雅黑" panose="020B0503020204020204" pitchFamily="34" charset="-122"/>
              </a:rPr>
              <a:t>专项附加</a:t>
            </a:r>
            <a:r>
              <a:rPr lang="zh-CN" altLang="zh-CN" sz="2000" b="1" dirty="0" smtClean="0">
                <a:solidFill>
                  <a:schemeClr val="bg1"/>
                </a:solidFill>
                <a:latin typeface="微软雅黑" panose="020B0503020204020204" pitchFamily="34" charset="-122"/>
                <a:ea typeface="微软雅黑" panose="020B0503020204020204" pitchFamily="34" charset="-122"/>
              </a:rPr>
              <a:t>扣除</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 name="TextBox 6"/>
          <p:cNvSpPr txBox="1"/>
          <p:nvPr/>
        </p:nvSpPr>
        <p:spPr>
          <a:xfrm>
            <a:off x="355336" y="1130783"/>
            <a:ext cx="3420384" cy="245745"/>
          </a:xfrm>
          <a:prstGeom prst="rect">
            <a:avLst/>
          </a:prstGeom>
          <a:noFill/>
        </p:spPr>
        <p:txBody>
          <a:bodyPr wrap="square" lIns="0" tIns="0" rIns="0" bIns="0" rtlCol="0">
            <a:spAutoFit/>
          </a:bodyPr>
          <a:lstStyle/>
          <a:p>
            <a:pPr marL="285750" indent="-285750"/>
            <a:r>
              <a:rPr lang="zh-CN" altLang="en-US" sz="1600" b="1" dirty="0" smtClean="0">
                <a:solidFill>
                  <a:srgbClr val="92D050"/>
                </a:solidFill>
                <a:latin typeface="微软雅黑" panose="020B0503020204020204" pitchFamily="34" charset="-122"/>
                <a:ea typeface="微软雅黑" panose="020B0503020204020204" pitchFamily="34" charset="-122"/>
              </a:rPr>
              <a:t>专项附加扣除</a:t>
            </a:r>
            <a:r>
              <a:rPr lang="en-US" altLang="zh-CN" sz="1600" b="1" dirty="0" smtClean="0">
                <a:solidFill>
                  <a:srgbClr val="92D050"/>
                </a:solidFill>
                <a:latin typeface="微软雅黑" panose="020B0503020204020204" pitchFamily="34" charset="-122"/>
                <a:ea typeface="微软雅黑" panose="020B0503020204020204" pitchFamily="34" charset="-122"/>
              </a:rPr>
              <a:t>---6</a:t>
            </a:r>
            <a:r>
              <a:rPr lang="zh-CN" altLang="en-US" sz="1600" b="1" dirty="0" smtClean="0">
                <a:solidFill>
                  <a:srgbClr val="92D050"/>
                </a:solidFill>
                <a:latin typeface="微软雅黑" panose="020B0503020204020204" pitchFamily="34" charset="-122"/>
                <a:ea typeface="微软雅黑" panose="020B0503020204020204" pitchFamily="34" charset="-122"/>
              </a:rPr>
              <a:t>项</a:t>
            </a:r>
            <a:endParaRPr lang="zh-CN" altLang="en-US" sz="1600" b="1" dirty="0">
              <a:solidFill>
                <a:srgbClr val="92D05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4106" y="434978"/>
            <a:ext cx="4968552" cy="705485"/>
          </a:xfrm>
          <a:prstGeom prst="rect">
            <a:avLst/>
          </a:prstGeom>
        </p:spPr>
        <p:txBody>
          <a:bodyPr wrap="square" lIns="91319" tIns="45658" rIns="91319" bIns="45658">
            <a:spAutoFit/>
          </a:bodyPr>
          <a:lstStyle/>
          <a:p>
            <a:pPr lvl="0"/>
            <a:r>
              <a:rPr lang="zh-CN" altLang="zh-CN" sz="2000" b="1" dirty="0" smtClean="0">
                <a:solidFill>
                  <a:schemeClr val="bg1"/>
                </a:solidFill>
                <a:latin typeface="微软雅黑" panose="020B0503020204020204" pitchFamily="34" charset="-122"/>
                <a:ea typeface="微软雅黑" panose="020B0503020204020204" pitchFamily="34" charset="-122"/>
              </a:rPr>
              <a:t>专项附加</a:t>
            </a:r>
            <a:r>
              <a:rPr lang="zh-CN" altLang="zh-CN" sz="2000" b="1" dirty="0" smtClean="0">
                <a:solidFill>
                  <a:schemeClr val="bg1"/>
                </a:solidFill>
                <a:latin typeface="微软雅黑" panose="020B0503020204020204" pitchFamily="34" charset="-122"/>
                <a:ea typeface="微软雅黑" panose="020B0503020204020204" pitchFamily="34" charset="-122"/>
              </a:rPr>
              <a:t>扣除</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 name="Rectangle 1"/>
          <p:cNvSpPr>
            <a:spLocks noChangeArrowheads="1"/>
          </p:cNvSpPr>
          <p:nvPr/>
        </p:nvSpPr>
        <p:spPr bwMode="auto">
          <a:xfrm>
            <a:off x="589788" y="2579558"/>
            <a:ext cx="5616624" cy="2400657"/>
          </a:xfrm>
          <a:prstGeom prst="rect">
            <a:avLst/>
          </a:prstGeom>
          <a:noFill/>
          <a:ln w="9525">
            <a:solidFill>
              <a:srgbClr val="FFC000"/>
            </a:solidFill>
            <a:miter lim="800000"/>
          </a:ln>
          <a:effectLst/>
        </p:spPr>
        <p:txBody>
          <a:bodyPr vert="horz" wrap="square" lIns="91440" tIns="45720" rIns="91440" bIns="45720" numCol="1" anchor="ctr" anchorCtr="0" compatLnSpc="1">
            <a:spAutoFit/>
          </a:bodyPr>
          <a:lstStyle/>
          <a:p>
            <a:pPr marL="0" marR="0" lvl="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某公司职员于某申报个税年度汇算时，在“专项附加扣除</a:t>
            </a:r>
            <a:r>
              <a:rPr kumimoji="0" lang="en-US" alt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大病医疗”栏填报了费用支出</a:t>
            </a:r>
            <a:r>
              <a:rPr kumimoji="0" lang="en-US" alt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35000</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元，并申请退税</a:t>
            </a:r>
            <a:r>
              <a:rPr kumimoji="0" lang="en-US" alt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2016.7</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元。税务机关联系于某进行核实，于某答复，自己</a:t>
            </a:r>
            <a:r>
              <a:rPr kumimoji="0" lang="en-US" alt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2019</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年度发生大病，共花费医疗费用</a:t>
            </a:r>
            <a:r>
              <a:rPr kumimoji="0" lang="en-US" altLang="zh-CN"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35000</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元，</a:t>
            </a:r>
            <a:r>
              <a:rPr kumimoji="0" lang="zh-CN" altLang="en-US" sz="1400" b="1" i="0" u="none" strike="noStrike" cap="none" normalizeH="0" baseline="0" dirty="0" smtClean="0">
                <a:ln>
                  <a:noFill/>
                </a:ln>
                <a:solidFill>
                  <a:srgbClr val="FFC000"/>
                </a:solidFill>
                <a:effectLst/>
                <a:latin typeface="微软雅黑" panose="020B0503020204020204" pitchFamily="34" charset="-122"/>
                <a:ea typeface="微软雅黑" panose="020B0503020204020204" pitchFamily="34" charset="-122"/>
                <a:cs typeface="Times New Roman" panose="02020603050405020304" pitchFamily="18" charset="0"/>
              </a:rPr>
              <a:t>医保报销后个人负担</a:t>
            </a:r>
            <a:r>
              <a:rPr kumimoji="0" lang="en-US" altLang="zh-CN" sz="1400" b="1" i="0" u="none" strike="noStrike" cap="none" normalizeH="0" baseline="0" dirty="0" smtClean="0">
                <a:ln>
                  <a:noFill/>
                </a:ln>
                <a:solidFill>
                  <a:srgbClr val="FFC000"/>
                </a:solidFill>
                <a:effectLst/>
                <a:latin typeface="微软雅黑" panose="020B0503020204020204" pitchFamily="34" charset="-122"/>
                <a:ea typeface="微软雅黑" panose="020B0503020204020204" pitchFamily="34" charset="-122"/>
                <a:cs typeface="Times New Roman" panose="02020603050405020304" pitchFamily="18" charset="0"/>
              </a:rPr>
              <a:t>10000</a:t>
            </a:r>
            <a:r>
              <a:rPr kumimoji="0" lang="zh-CN" altLang="en-US" sz="1400" b="1" i="0" u="none" strike="noStrike" cap="none" normalizeH="0" baseline="0" dirty="0" smtClean="0">
                <a:ln>
                  <a:noFill/>
                </a:ln>
                <a:solidFill>
                  <a:srgbClr val="FFC000"/>
                </a:solidFill>
                <a:effectLst/>
                <a:latin typeface="微软雅黑" panose="020B0503020204020204" pitchFamily="34" charset="-122"/>
                <a:ea typeface="微软雅黑" panose="020B0503020204020204" pitchFamily="34" charset="-122"/>
                <a:cs typeface="Times New Roman" panose="02020603050405020304" pitchFamily="18" charset="0"/>
              </a:rPr>
              <a:t>元</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，受网上“秘笈”的误导，于某将</a:t>
            </a:r>
            <a:r>
              <a:rPr kumimoji="0" lang="en-US" altLang="zh-CN" sz="1400" b="1" i="0" u="none" strike="noStrike" cap="none" normalizeH="0" baseline="0" dirty="0" smtClean="0">
                <a:ln>
                  <a:noFill/>
                </a:ln>
                <a:solidFill>
                  <a:srgbClr val="FFC000"/>
                </a:solidFill>
                <a:effectLst/>
                <a:latin typeface="微软雅黑" panose="020B0503020204020204" pitchFamily="34" charset="-122"/>
                <a:ea typeface="微软雅黑" panose="020B0503020204020204" pitchFamily="34" charset="-122"/>
                <a:cs typeface="Times New Roman" panose="02020603050405020304" pitchFamily="18" charset="0"/>
              </a:rPr>
              <a:t>35000</a:t>
            </a:r>
            <a:r>
              <a:rPr kumimoji="0" lang="zh-CN" altLang="en-US" sz="1400" b="1" i="0" u="none" strike="noStrike" cap="none" normalizeH="0" baseline="0" dirty="0" smtClean="0">
                <a:ln>
                  <a:noFill/>
                </a:ln>
                <a:solidFill>
                  <a:srgbClr val="FFC000"/>
                </a:solidFill>
                <a:effectLst/>
                <a:latin typeface="微软雅黑" panose="020B0503020204020204" pitchFamily="34" charset="-122"/>
                <a:ea typeface="微软雅黑" panose="020B0503020204020204" pitchFamily="34" charset="-122"/>
                <a:cs typeface="Times New Roman" panose="02020603050405020304" pitchFamily="18" charset="0"/>
              </a:rPr>
              <a:t>元全部大病医疗扣除</a:t>
            </a:r>
            <a:r>
              <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。税务机关向其解释大病医疗支出的扣除政策，并告知了查询本人大病医疗费用支出信息的操作方法（附后），于某据实进行了更正申报。</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 name="组合 6"/>
          <p:cNvGrpSpPr/>
          <p:nvPr/>
        </p:nvGrpSpPr>
        <p:grpSpPr>
          <a:xfrm>
            <a:off x="363745" y="1816729"/>
            <a:ext cx="1450179" cy="781035"/>
            <a:chOff x="3220699" y="1379538"/>
            <a:chExt cx="2958107" cy="1362076"/>
          </a:xfrm>
          <a:solidFill>
            <a:srgbClr val="FFC000"/>
          </a:solidFill>
        </p:grpSpPr>
        <p:sp>
          <p:nvSpPr>
            <p:cNvPr id="5" name="MH_Other_1"/>
            <p:cNvSpPr/>
            <p:nvPr>
              <p:custDataLst>
                <p:tags r:id="rId1"/>
              </p:custDataLst>
            </p:nvPr>
          </p:nvSpPr>
          <p:spPr>
            <a:xfrm>
              <a:off x="3636964" y="2528889"/>
              <a:ext cx="530225" cy="212725"/>
            </a:xfrm>
            <a:custGeom>
              <a:avLst/>
              <a:gdLst>
                <a:gd name="connsiteX0" fmla="*/ 137160 w 365760"/>
                <a:gd name="connsiteY0" fmla="*/ 0 h 146304"/>
                <a:gd name="connsiteX1" fmla="*/ 365760 w 365760"/>
                <a:gd name="connsiteY1" fmla="*/ 146304 h 146304"/>
                <a:gd name="connsiteX2" fmla="*/ 0 w 365760"/>
                <a:gd name="connsiteY2" fmla="*/ 27432 h 146304"/>
                <a:gd name="connsiteX3" fmla="*/ 137160 w 365760"/>
                <a:gd name="connsiteY3" fmla="*/ 0 h 146304"/>
                <a:gd name="connsiteX0-1" fmla="*/ 124460 w 353060"/>
                <a:gd name="connsiteY0-2" fmla="*/ 0 h 146304"/>
                <a:gd name="connsiteX1-3" fmla="*/ 353060 w 353060"/>
                <a:gd name="connsiteY1-4" fmla="*/ 146304 h 146304"/>
                <a:gd name="connsiteX2-5" fmla="*/ 0 w 353060"/>
                <a:gd name="connsiteY2-6" fmla="*/ 59182 h 146304"/>
                <a:gd name="connsiteX3-7" fmla="*/ 124460 w 353060"/>
                <a:gd name="connsiteY3-8" fmla="*/ 0 h 146304"/>
                <a:gd name="connsiteX0-9" fmla="*/ 194310 w 353060"/>
                <a:gd name="connsiteY0-10" fmla="*/ 0 h 159004"/>
                <a:gd name="connsiteX1-11" fmla="*/ 353060 w 353060"/>
                <a:gd name="connsiteY1-12" fmla="*/ 159004 h 159004"/>
                <a:gd name="connsiteX2-13" fmla="*/ 0 w 353060"/>
                <a:gd name="connsiteY2-14" fmla="*/ 71882 h 159004"/>
                <a:gd name="connsiteX3-15" fmla="*/ 194310 w 353060"/>
                <a:gd name="connsiteY3-16" fmla="*/ 0 h 159004"/>
                <a:gd name="connsiteX0-17" fmla="*/ 166093 w 353060"/>
                <a:gd name="connsiteY0-18" fmla="*/ 0 h 133867"/>
                <a:gd name="connsiteX1-19" fmla="*/ 353060 w 353060"/>
                <a:gd name="connsiteY1-20" fmla="*/ 133867 h 133867"/>
                <a:gd name="connsiteX2-21" fmla="*/ 0 w 353060"/>
                <a:gd name="connsiteY2-22" fmla="*/ 46745 h 133867"/>
                <a:gd name="connsiteX3-23" fmla="*/ 166093 w 353060"/>
                <a:gd name="connsiteY3-24" fmla="*/ 0 h 133867"/>
                <a:gd name="connsiteX0-25" fmla="*/ 132234 w 353060"/>
                <a:gd name="connsiteY0-26" fmla="*/ 0 h 126326"/>
                <a:gd name="connsiteX1-27" fmla="*/ 353060 w 353060"/>
                <a:gd name="connsiteY1-28" fmla="*/ 126326 h 126326"/>
                <a:gd name="connsiteX2-29" fmla="*/ 0 w 353060"/>
                <a:gd name="connsiteY2-30" fmla="*/ 39204 h 126326"/>
                <a:gd name="connsiteX3-31" fmla="*/ 132234 w 353060"/>
                <a:gd name="connsiteY3-32" fmla="*/ 0 h 126326"/>
              </a:gdLst>
              <a:ahLst/>
              <a:cxnLst>
                <a:cxn ang="0">
                  <a:pos x="connsiteX0-1" y="connsiteY0-2"/>
                </a:cxn>
                <a:cxn ang="0">
                  <a:pos x="connsiteX1-3" y="connsiteY1-4"/>
                </a:cxn>
                <a:cxn ang="0">
                  <a:pos x="connsiteX2-5" y="connsiteY2-6"/>
                </a:cxn>
                <a:cxn ang="0">
                  <a:pos x="connsiteX3-7" y="connsiteY3-8"/>
                </a:cxn>
              </a:cxnLst>
              <a:rect l="l" t="t" r="r" b="b"/>
              <a:pathLst>
                <a:path w="353060" h="126326">
                  <a:moveTo>
                    <a:pt x="132234" y="0"/>
                  </a:moveTo>
                  <a:lnTo>
                    <a:pt x="353060" y="126326"/>
                  </a:lnTo>
                  <a:lnTo>
                    <a:pt x="0" y="39204"/>
                  </a:lnTo>
                  <a:lnTo>
                    <a:pt x="13223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6" name="MH_Other_2"/>
            <p:cNvSpPr/>
            <p:nvPr>
              <p:custDataLst>
                <p:tags r:id="rId2"/>
              </p:custDataLst>
            </p:nvPr>
          </p:nvSpPr>
          <p:spPr>
            <a:xfrm>
              <a:off x="3313113" y="1379538"/>
              <a:ext cx="2265362" cy="1217612"/>
            </a:xfrm>
            <a:custGeom>
              <a:avLst/>
              <a:gdLst>
                <a:gd name="connsiteX0" fmla="*/ 2265362 w 2265362"/>
                <a:gd name="connsiteY0" fmla="*/ 0 h 1217612"/>
                <a:gd name="connsiteX1" fmla="*/ 2074690 w 2265362"/>
                <a:gd name="connsiteY1" fmla="*/ 704045 h 1217612"/>
                <a:gd name="connsiteX2" fmla="*/ 541435 w 2265362"/>
                <a:gd name="connsiteY2" fmla="*/ 885314 h 1217612"/>
                <a:gd name="connsiteX3" fmla="*/ 527222 w 2265362"/>
                <a:gd name="connsiteY3" fmla="*/ 1155104 h 1217612"/>
                <a:gd name="connsiteX4" fmla="*/ 330580 w 2265362"/>
                <a:gd name="connsiteY4" fmla="*/ 1217612 h 1217612"/>
                <a:gd name="connsiteX5" fmla="*/ 223760 w 2265362"/>
                <a:gd name="connsiteY5" fmla="*/ 922871 h 1217612"/>
                <a:gd name="connsiteX6" fmla="*/ 0 w 2265362"/>
                <a:gd name="connsiteY6" fmla="*/ 949325 h 1217612"/>
                <a:gd name="connsiteX7" fmla="*/ 22699 w 2265362"/>
                <a:gd name="connsiteY7" fmla="*/ 236196 h 121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362" h="1217612">
                  <a:moveTo>
                    <a:pt x="2265362" y="0"/>
                  </a:moveTo>
                  <a:lnTo>
                    <a:pt x="2074690" y="704045"/>
                  </a:lnTo>
                  <a:lnTo>
                    <a:pt x="541435" y="885314"/>
                  </a:lnTo>
                  <a:lnTo>
                    <a:pt x="527222" y="1155104"/>
                  </a:lnTo>
                  <a:lnTo>
                    <a:pt x="330580" y="1217612"/>
                  </a:lnTo>
                  <a:lnTo>
                    <a:pt x="223760" y="922871"/>
                  </a:lnTo>
                  <a:lnTo>
                    <a:pt x="0" y="949325"/>
                  </a:lnTo>
                  <a:lnTo>
                    <a:pt x="22699" y="23619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400" dirty="0">
                <a:solidFill>
                  <a:schemeClr val="tx2"/>
                </a:solidFill>
                <a:latin typeface="微软雅黑" panose="020B0503020204020204" pitchFamily="34" charset="-122"/>
                <a:ea typeface="微软雅黑" panose="020B0503020204020204" pitchFamily="34" charset="-122"/>
              </a:endParaRPr>
            </a:p>
          </p:txBody>
        </p:sp>
        <p:sp>
          <p:nvSpPr>
            <p:cNvPr id="7" name="MH_SubTitle_1"/>
            <p:cNvSpPr/>
            <p:nvPr>
              <p:custDataLst>
                <p:tags r:id="rId3"/>
              </p:custDataLst>
            </p:nvPr>
          </p:nvSpPr>
          <p:spPr>
            <a:xfrm rot="21196639">
              <a:off x="3220699" y="1411691"/>
              <a:ext cx="2958107" cy="752859"/>
            </a:xfrm>
            <a:custGeom>
              <a:avLst/>
              <a:gdLst>
                <a:gd name="connsiteX0" fmla="*/ 2353768 w 2353768"/>
                <a:gd name="connsiteY0" fmla="*/ 28003 h 703073"/>
                <a:gd name="connsiteX1" fmla="*/ 2082849 w 2353768"/>
                <a:gd name="connsiteY1" fmla="*/ 702482 h 703073"/>
                <a:gd name="connsiteX2" fmla="*/ 0 w 2353768"/>
                <a:gd name="connsiteY2" fmla="*/ 703073 h 703073"/>
                <a:gd name="connsiteX3" fmla="*/ 105662 w 2353768"/>
                <a:gd name="connsiteY3" fmla="*/ 0 h 703073"/>
              </a:gdLst>
              <a:ahLst/>
              <a:cxnLst>
                <a:cxn ang="0">
                  <a:pos x="connsiteX0" y="connsiteY0"/>
                </a:cxn>
                <a:cxn ang="0">
                  <a:pos x="connsiteX1" y="connsiteY1"/>
                </a:cxn>
                <a:cxn ang="0">
                  <a:pos x="connsiteX2" y="connsiteY2"/>
                </a:cxn>
                <a:cxn ang="0">
                  <a:pos x="connsiteX3" y="connsiteY3"/>
                </a:cxn>
              </a:cxnLst>
              <a:rect l="l" t="t" r="r" b="b"/>
              <a:pathLst>
                <a:path w="2353768" h="703073">
                  <a:moveTo>
                    <a:pt x="2353768" y="28003"/>
                  </a:moveTo>
                  <a:lnTo>
                    <a:pt x="2082849" y="702482"/>
                  </a:lnTo>
                  <a:lnTo>
                    <a:pt x="0" y="703073"/>
                  </a:lnTo>
                  <a:lnTo>
                    <a:pt x="10566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400" b="1" dirty="0" smtClean="0">
                  <a:solidFill>
                    <a:schemeClr val="tx2"/>
                  </a:solidFill>
                  <a:latin typeface="微软雅黑" panose="020B0503020204020204" pitchFamily="34" charset="-122"/>
                  <a:ea typeface="微软雅黑" panose="020B0503020204020204" pitchFamily="34" charset="-122"/>
                </a:rPr>
                <a:t>案例分享</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grpSp>
      <p:sp>
        <p:nvSpPr>
          <p:cNvPr id="8" name="TextBox 3"/>
          <p:cNvSpPr txBox="1"/>
          <p:nvPr/>
        </p:nvSpPr>
        <p:spPr>
          <a:xfrm>
            <a:off x="301756" y="1240665"/>
            <a:ext cx="7056784" cy="246221"/>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zh-CN" altLang="en-US" sz="1600" b="1" dirty="0">
                <a:solidFill>
                  <a:srgbClr val="FFC000"/>
                </a:solidFill>
                <a:latin typeface="微软雅黑" panose="020B0503020204020204" pitchFamily="34" charset="-122"/>
                <a:ea typeface="微软雅黑" panose="020B0503020204020204" pitchFamily="34" charset="-122"/>
              </a:rPr>
              <a:t>大病医疗专项附加</a:t>
            </a:r>
            <a:r>
              <a:rPr lang="zh-CN" altLang="en-US" sz="1600" b="1" dirty="0" smtClean="0">
                <a:solidFill>
                  <a:srgbClr val="FFC000"/>
                </a:solidFill>
                <a:latin typeface="微软雅黑" panose="020B0503020204020204" pitchFamily="34" charset="-122"/>
                <a:ea typeface="微软雅黑" panose="020B0503020204020204" pitchFamily="34" charset="-122"/>
              </a:rPr>
              <a:t>扣除</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727982" y="2285414"/>
            <a:ext cx="6516529" cy="1131079"/>
          </a:xfrm>
          <a:prstGeom prst="rect">
            <a:avLst/>
          </a:prstGeom>
          <a:noFill/>
          <a:ln w="38100">
            <a:solidFill>
              <a:srgbClr val="9A52B6"/>
            </a:solidFill>
          </a:ln>
        </p:spPr>
        <p:txBody>
          <a:bodyPr wrap="square" rtlCol="0">
            <a:spAutoFit/>
          </a:bodyPr>
          <a:lstStyle/>
          <a:p>
            <a:pPr lvl="0" algn="l">
              <a:lnSpc>
                <a:spcPct val="150000"/>
              </a:lnSpc>
              <a:buClrTx/>
              <a:buSzTx/>
              <a:buFontTx/>
            </a:pPr>
            <a:r>
              <a:rPr sz="1500" dirty="0">
                <a:solidFill>
                  <a:schemeClr val="bg1"/>
                </a:solidFill>
                <a:latin typeface="微软雅黑" panose="020B0503020204020204" pitchFamily="34" charset="-122"/>
                <a:ea typeface="微软雅黑" panose="020B0503020204020204" pitchFamily="34" charset="-122"/>
                <a:sym typeface="+mn-ea"/>
              </a:rPr>
              <a:t>（一）年度汇算需补税但综合所得收入全年不超过12万元的；</a:t>
            </a:r>
            <a:endParaRPr sz="1500" dirty="0">
              <a:solidFill>
                <a:schemeClr val="bg1"/>
              </a:solidFill>
              <a:latin typeface="微软雅黑" panose="020B0503020204020204" pitchFamily="34" charset="-122"/>
              <a:ea typeface="微软雅黑" panose="020B0503020204020204" pitchFamily="34" charset="-122"/>
              <a:sym typeface="+mn-ea"/>
            </a:endParaRPr>
          </a:p>
          <a:p>
            <a:pPr lvl="0" algn="l">
              <a:lnSpc>
                <a:spcPct val="150000"/>
              </a:lnSpc>
              <a:buClrTx/>
              <a:buSzTx/>
              <a:buFontTx/>
            </a:pPr>
            <a:r>
              <a:rPr sz="1500" dirty="0">
                <a:solidFill>
                  <a:schemeClr val="bg1"/>
                </a:solidFill>
                <a:latin typeface="微软雅黑" panose="020B0503020204020204" pitchFamily="34" charset="-122"/>
                <a:ea typeface="微软雅黑" panose="020B0503020204020204" pitchFamily="34" charset="-122"/>
                <a:sym typeface="+mn-ea"/>
              </a:rPr>
              <a:t>（二）年度汇算需补税金额不超过400元的；</a:t>
            </a:r>
            <a:endParaRPr sz="1500" dirty="0">
              <a:solidFill>
                <a:schemeClr val="bg1"/>
              </a:solidFill>
              <a:latin typeface="微软雅黑" panose="020B0503020204020204" pitchFamily="34" charset="-122"/>
              <a:ea typeface="微软雅黑" panose="020B0503020204020204" pitchFamily="34" charset="-122"/>
              <a:sym typeface="+mn-ea"/>
            </a:endParaRPr>
          </a:p>
          <a:p>
            <a:pPr lvl="0" algn="l">
              <a:lnSpc>
                <a:spcPct val="150000"/>
              </a:lnSpc>
              <a:buClrTx/>
              <a:buSzTx/>
              <a:buFontTx/>
            </a:pPr>
            <a:r>
              <a:rPr sz="1500" dirty="0">
                <a:solidFill>
                  <a:schemeClr val="bg1"/>
                </a:solidFill>
                <a:latin typeface="微软雅黑" panose="020B0503020204020204" pitchFamily="34" charset="-122"/>
                <a:ea typeface="微软雅黑" panose="020B0503020204020204" pitchFamily="34" charset="-122"/>
                <a:sym typeface="+mn-ea"/>
              </a:rPr>
              <a:t>（三）已预缴税额与年度应纳税额一致或者不申请退税的。。</a:t>
            </a:r>
            <a:endParaRPr sz="1500" dirty="0">
              <a:solidFill>
                <a:schemeClr val="bg1"/>
              </a:solidFill>
              <a:latin typeface="微软雅黑" panose="020B0503020204020204" pitchFamily="34" charset="-122"/>
              <a:ea typeface="微软雅黑" panose="020B0503020204020204" pitchFamily="34" charset="-122"/>
              <a:sym typeface="+mn-ea"/>
            </a:endParaRPr>
          </a:p>
        </p:txBody>
      </p:sp>
      <p:sp>
        <p:nvSpPr>
          <p:cNvPr id="3" name="矩形 2"/>
          <p:cNvSpPr/>
          <p:nvPr>
            <p:custDataLst>
              <p:tags r:id="rId2"/>
            </p:custDataLst>
          </p:nvPr>
        </p:nvSpPr>
        <p:spPr>
          <a:xfrm>
            <a:off x="2487487" y="1805476"/>
            <a:ext cx="2997518" cy="438582"/>
          </a:xfrm>
          <a:prstGeom prst="rect">
            <a:avLst/>
          </a:prstGeom>
          <a:solidFill>
            <a:srgbClr val="0070C0"/>
          </a:solidFill>
        </p:spPr>
        <p:txBody>
          <a:bodyPr wrap="square" anchor="ctr" anchorCtr="0">
            <a:spAutoFit/>
          </a:bodyPr>
          <a:lstStyle/>
          <a:p>
            <a:pPr lvl="0" algn="ctr">
              <a:lnSpc>
                <a:spcPct val="150000"/>
              </a:lnSpc>
              <a:buClrTx/>
              <a:buSzTx/>
              <a:buFontTx/>
            </a:pPr>
            <a:r>
              <a:rPr sz="1500" b="1" dirty="0">
                <a:solidFill>
                  <a:schemeClr val="bg1"/>
                </a:solidFill>
                <a:latin typeface="微软雅黑" panose="020B0503020204020204" pitchFamily="34" charset="-122"/>
                <a:ea typeface="微软雅黑" panose="020B0503020204020204" pitchFamily="34" charset="-122"/>
                <a:sym typeface="+mn-ea"/>
              </a:rPr>
              <a:t>国家税务总局公告2021年第2号</a:t>
            </a:r>
            <a:endParaRPr sz="1500" b="1" dirty="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custDataLst>
              <p:tags r:id="rId3"/>
            </p:custDataLst>
          </p:nvPr>
        </p:nvSpPr>
        <p:spPr>
          <a:xfrm>
            <a:off x="502200" y="356401"/>
            <a:ext cx="469011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哪些人不需要办理年度汇算清缴？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4"/>
            </p:custDataLst>
          </p:nvPr>
        </p:nvSpPr>
        <p:spPr>
          <a:xfrm>
            <a:off x="670355" y="3616846"/>
            <a:ext cx="6574155" cy="784830"/>
          </a:xfrm>
          <a:prstGeom prst="rect">
            <a:avLst/>
          </a:prstGeom>
          <a:noFill/>
        </p:spPr>
        <p:txBody>
          <a:bodyPr wrap="square" rtlCol="0" anchor="t">
            <a:spAutoFit/>
          </a:bodyPr>
          <a:lstStyle/>
          <a:p>
            <a:pPr>
              <a:lnSpc>
                <a:spcPct val="150000"/>
              </a:lnSpc>
            </a:pPr>
            <a:r>
              <a:rPr lang="zh-CN" altLang="en-US" sz="1500" dirty="0">
                <a:solidFill>
                  <a:schemeClr val="bg1"/>
                </a:solidFill>
              </a:rPr>
              <a:t>【提醒】纳税人取得综合所得时存在扣缴义务人</a:t>
            </a:r>
            <a:r>
              <a:rPr lang="zh-CN" altLang="en-US" sz="1500" b="1" dirty="0">
                <a:solidFill>
                  <a:srgbClr val="FFFF00"/>
                </a:solidFill>
              </a:rPr>
              <a:t>未依法预扣预缴</a:t>
            </a:r>
            <a:r>
              <a:rPr lang="zh-CN" altLang="en-US" sz="1500" dirty="0">
                <a:solidFill>
                  <a:schemeClr val="bg1"/>
                </a:solidFill>
              </a:rPr>
              <a:t>税款的情形，不包括在免于汇算的情形内。</a:t>
            </a:r>
            <a:endParaRPr lang="zh-CN" altLang="en-US" sz="1500" dirty="0">
              <a:solidFill>
                <a:schemeClr val="bg1"/>
              </a:solidFill>
            </a:endParaRPr>
          </a:p>
        </p:txBody>
      </p:sp>
      <p:sp>
        <p:nvSpPr>
          <p:cNvPr id="9" name="文本框 8"/>
          <p:cNvSpPr txBox="1"/>
          <p:nvPr>
            <p:custDataLst>
              <p:tags r:id="rId5"/>
            </p:custDataLst>
          </p:nvPr>
        </p:nvSpPr>
        <p:spPr>
          <a:xfrm>
            <a:off x="1354455" y="1263491"/>
            <a:ext cx="5525453" cy="553998"/>
          </a:xfrm>
          <a:prstGeom prst="rect">
            <a:avLst/>
          </a:prstGeom>
          <a:noFill/>
        </p:spPr>
        <p:txBody>
          <a:bodyPr wrap="square" rtlCol="0" anchor="t">
            <a:spAutoFit/>
          </a:bodyPr>
          <a:lstStyle/>
          <a:p>
            <a:pPr algn="ctr"/>
            <a:r>
              <a:rPr lang="zh-CN" altLang="en-US" sz="1500" dirty="0">
                <a:solidFill>
                  <a:schemeClr val="bg1"/>
                </a:solidFill>
              </a:rPr>
              <a:t>《关于个人所得税综合所得汇算清缴涉及有关政策问题的公告》</a:t>
            </a:r>
            <a:endParaRPr lang="zh-CN" altLang="en-US" sz="1500" dirty="0">
              <a:solidFill>
                <a:schemeClr val="bg1"/>
              </a:solidFill>
            </a:endParaRPr>
          </a:p>
          <a:p>
            <a:pPr algn="ctr"/>
            <a:r>
              <a:rPr lang="zh-CN" altLang="en-US" sz="1500" dirty="0">
                <a:solidFill>
                  <a:schemeClr val="bg1"/>
                </a:solidFill>
                <a:sym typeface="+mn-ea"/>
              </a:rPr>
              <a:t>财政部、税务总局</a:t>
            </a:r>
            <a:r>
              <a:rPr lang="zh-CN" altLang="en-US" sz="1500" dirty="0">
                <a:solidFill>
                  <a:schemeClr val="bg1"/>
                </a:solidFill>
              </a:rPr>
              <a:t>（2019年第94号）</a:t>
            </a:r>
            <a:endParaRPr lang="zh-CN" altLang="en-US" sz="1500" dirty="0">
              <a:solidFill>
                <a:schemeClr val="bg1"/>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561991" y="2094310"/>
            <a:ext cx="6610391" cy="1131079"/>
          </a:xfrm>
          <a:prstGeom prst="rect">
            <a:avLst/>
          </a:prstGeom>
          <a:noFill/>
          <a:ln w="38100">
            <a:solidFill>
              <a:srgbClr val="9A52B6"/>
            </a:solidFill>
          </a:ln>
        </p:spPr>
        <p:txBody>
          <a:bodyPr wrap="square" rtlCol="0">
            <a:spAutoFit/>
          </a:bodyPr>
          <a:lstStyle/>
          <a:p>
            <a:pPr>
              <a:lnSpc>
                <a:spcPct val="150000"/>
              </a:lnSpc>
            </a:pPr>
            <a:r>
              <a:rPr sz="1500" dirty="0">
                <a:solidFill>
                  <a:schemeClr val="bg1"/>
                </a:solidFill>
                <a:latin typeface="微软雅黑" panose="020B0503020204020204" pitchFamily="34" charset="-122"/>
                <a:ea typeface="微软雅黑" panose="020B0503020204020204" pitchFamily="34" charset="-122"/>
              </a:rPr>
              <a:t>依据税法规定，符合下列情形之一的，纳税人需要办理年度汇算：</a:t>
            </a:r>
            <a:endParaRPr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sz="1500" dirty="0">
                <a:solidFill>
                  <a:schemeClr val="bg1"/>
                </a:solidFill>
                <a:latin typeface="微软雅黑" panose="020B0503020204020204" pitchFamily="34" charset="-122"/>
                <a:ea typeface="微软雅黑" panose="020B0503020204020204" pitchFamily="34" charset="-122"/>
              </a:rPr>
              <a:t>（一）已预缴税额大于年度应纳税额且申请</a:t>
            </a:r>
            <a:r>
              <a:rPr sz="1500" b="1" dirty="0">
                <a:solidFill>
                  <a:schemeClr val="bg1"/>
                </a:solidFill>
                <a:latin typeface="微软雅黑" panose="020B0503020204020204" pitchFamily="34" charset="-122"/>
                <a:ea typeface="微软雅黑" panose="020B0503020204020204" pitchFamily="34" charset="-122"/>
              </a:rPr>
              <a:t>退</a:t>
            </a:r>
            <a:r>
              <a:rPr sz="1500" dirty="0">
                <a:solidFill>
                  <a:schemeClr val="bg1"/>
                </a:solidFill>
                <a:latin typeface="微软雅黑" panose="020B0503020204020204" pitchFamily="34" charset="-122"/>
                <a:ea typeface="微软雅黑" panose="020B0503020204020204" pitchFamily="34" charset="-122"/>
              </a:rPr>
              <a:t>税的；</a:t>
            </a:r>
            <a:endParaRPr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sz="1500" dirty="0">
                <a:solidFill>
                  <a:schemeClr val="bg1"/>
                </a:solidFill>
                <a:latin typeface="微软雅黑" panose="020B0503020204020204" pitchFamily="34" charset="-122"/>
                <a:ea typeface="微软雅黑" panose="020B0503020204020204" pitchFamily="34" charset="-122"/>
              </a:rPr>
              <a:t>（二）综合所得收入全年超过12万元且需要</a:t>
            </a:r>
            <a:r>
              <a:rPr sz="1500" b="1" dirty="0">
                <a:solidFill>
                  <a:schemeClr val="bg1"/>
                </a:solidFill>
                <a:latin typeface="微软雅黑" panose="020B0503020204020204" pitchFamily="34" charset="-122"/>
                <a:ea typeface="微软雅黑" panose="020B0503020204020204" pitchFamily="34" charset="-122"/>
              </a:rPr>
              <a:t>补税</a:t>
            </a:r>
            <a:r>
              <a:rPr sz="1500" dirty="0">
                <a:solidFill>
                  <a:schemeClr val="bg1"/>
                </a:solidFill>
                <a:latin typeface="微软雅黑" panose="020B0503020204020204" pitchFamily="34" charset="-122"/>
                <a:ea typeface="微软雅黑" panose="020B0503020204020204" pitchFamily="34" charset="-122"/>
              </a:rPr>
              <a:t>金额超过400元的。</a:t>
            </a:r>
            <a:endParaRPr sz="15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custDataLst>
              <p:tags r:id="rId2"/>
            </p:custDataLst>
          </p:nvPr>
        </p:nvSpPr>
        <p:spPr>
          <a:xfrm>
            <a:off x="2254091" y="1642847"/>
            <a:ext cx="2997518" cy="438582"/>
          </a:xfrm>
          <a:prstGeom prst="rect">
            <a:avLst/>
          </a:prstGeom>
          <a:noFill/>
          <a:extLst>
            <a:ext uri="{909E8E84-426E-40DD-AFC4-6F175D3DCCD1}">
              <a14:hiddenFill xmlns:a14="http://schemas.microsoft.com/office/drawing/2010/main">
                <a:solidFill>
                  <a:srgbClr val="0070C0"/>
                </a:solidFill>
              </a14:hiddenFill>
            </a:ext>
          </a:extLst>
        </p:spPr>
        <p:txBody>
          <a:bodyPr wrap="square" anchor="ctr" anchorCtr="0">
            <a:spAutoFit/>
          </a:bodyPr>
          <a:lstStyle/>
          <a:p>
            <a:pPr algn="ctr">
              <a:lnSpc>
                <a:spcPct val="150000"/>
              </a:lnSpc>
            </a:pPr>
            <a:r>
              <a:rPr sz="1500" b="1" dirty="0">
                <a:solidFill>
                  <a:srgbClr val="FFFF00"/>
                </a:solidFill>
                <a:latin typeface="微软雅黑" panose="020B0503020204020204" pitchFamily="34" charset="-122"/>
                <a:ea typeface="微软雅黑" panose="020B0503020204020204" pitchFamily="34" charset="-122"/>
              </a:rPr>
              <a:t>国家税务总局公告2021年第2号</a:t>
            </a:r>
            <a:endParaRPr sz="1500" b="1" dirty="0">
              <a:solidFill>
                <a:srgbClr val="FFFF00"/>
              </a:solidFill>
              <a:latin typeface="微软雅黑" panose="020B0503020204020204" pitchFamily="34" charset="-122"/>
              <a:ea typeface="微软雅黑" panose="020B0503020204020204" pitchFamily="34" charset="-122"/>
            </a:endParaRPr>
          </a:p>
        </p:txBody>
      </p:sp>
      <p:sp>
        <p:nvSpPr>
          <p:cNvPr id="4" name="矩形 3"/>
          <p:cNvSpPr/>
          <p:nvPr>
            <p:custDataLst>
              <p:tags r:id="rId3"/>
            </p:custDataLst>
          </p:nvPr>
        </p:nvSpPr>
        <p:spPr>
          <a:xfrm>
            <a:off x="502200" y="356401"/>
            <a:ext cx="4151607"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哪些人需要办理年度汇算清缴？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Freeform 5"/>
          <p:cNvSpPr/>
          <p:nvPr>
            <p:custDataLst>
              <p:tags r:id="rId4"/>
            </p:custDataLst>
          </p:nvPr>
        </p:nvSpPr>
        <p:spPr bwMode="auto">
          <a:xfrm>
            <a:off x="6404748" y="1689373"/>
            <a:ext cx="507711" cy="38068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FF00"/>
          </a:solidFill>
        </p:spPr>
        <p:style>
          <a:lnRef idx="2">
            <a:schemeClr val="dk1"/>
          </a:lnRef>
          <a:fillRef idx="1">
            <a:schemeClr val="lt1"/>
          </a:fillRef>
          <a:effectRef idx="0">
            <a:schemeClr val="dk1"/>
          </a:effectRef>
          <a:fontRef idx="minor">
            <a:schemeClr val="dk1"/>
          </a:fontRef>
        </p:style>
        <p:txBody>
          <a:bodyPr anchor="ctr" anchorCtr="0"/>
          <a:lstStyle/>
          <a:p>
            <a:pPr algn="ctr" defTabSz="1371600">
              <a:lnSpc>
                <a:spcPct val="150000"/>
              </a:lnSpc>
              <a:defRPr/>
            </a:pPr>
            <a:r>
              <a:rPr lang="zh-CN" altLang="en-US" sz="1500" b="1" noProof="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补</a:t>
            </a:r>
            <a:endParaRPr lang="zh-CN" altLang="en-US" sz="1500" b="1" noProof="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Freeform 5"/>
          <p:cNvSpPr/>
          <p:nvPr>
            <p:custDataLst>
              <p:tags r:id="rId5"/>
            </p:custDataLst>
          </p:nvPr>
        </p:nvSpPr>
        <p:spPr bwMode="auto">
          <a:xfrm>
            <a:off x="705065" y="1689373"/>
            <a:ext cx="507711" cy="38068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FFF00"/>
          </a:solidFill>
        </p:spPr>
        <p:style>
          <a:lnRef idx="2">
            <a:schemeClr val="dk1"/>
          </a:lnRef>
          <a:fillRef idx="1">
            <a:schemeClr val="lt1"/>
          </a:fillRef>
          <a:effectRef idx="0">
            <a:schemeClr val="dk1"/>
          </a:effectRef>
          <a:fontRef idx="minor">
            <a:schemeClr val="dk1"/>
          </a:fontRef>
        </p:style>
        <p:txBody>
          <a:bodyPr anchor="ctr" anchorCtr="0"/>
          <a:lstStyle/>
          <a:p>
            <a:pPr algn="ctr" defTabSz="1371600">
              <a:lnSpc>
                <a:spcPct val="150000"/>
              </a:lnSpc>
              <a:defRPr/>
            </a:pPr>
            <a:r>
              <a:rPr lang="zh-CN" altLang="en-US" sz="1500" b="1" noProof="1">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退</a:t>
            </a:r>
            <a:endParaRPr lang="zh-CN" altLang="en-US" sz="1500" b="1" noProof="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837" y="859062"/>
            <a:ext cx="5400355" cy="3584897"/>
            <a:chOff x="1624" y="2815"/>
            <a:chExt cx="9623" cy="6388"/>
          </a:xfrm>
        </p:grpSpPr>
        <p:sp>
          <p:nvSpPr>
            <p:cNvPr id="3" name="矩形 7"/>
            <p:cNvSpPr/>
            <p:nvPr/>
          </p:nvSpPr>
          <p:spPr>
            <a:xfrm>
              <a:off x="2952" y="2815"/>
              <a:ext cx="4061" cy="4414"/>
            </a:xfrm>
            <a:custGeom>
              <a:avLst/>
              <a:gdLst>
                <a:gd name="connsiteX0" fmla="*/ 0 w 2937418"/>
                <a:gd name="connsiteY0" fmla="*/ 0 h 2937416"/>
                <a:gd name="connsiteX1" fmla="*/ 2937418 w 2937418"/>
                <a:gd name="connsiteY1" fmla="*/ 0 h 2937416"/>
                <a:gd name="connsiteX2" fmla="*/ 2937418 w 2937418"/>
                <a:gd name="connsiteY2" fmla="*/ 2937416 h 2937416"/>
                <a:gd name="connsiteX3" fmla="*/ 0 w 2937418"/>
                <a:gd name="connsiteY3" fmla="*/ 2937416 h 2937416"/>
                <a:gd name="connsiteX4" fmla="*/ 0 w 2937418"/>
                <a:gd name="connsiteY4" fmla="*/ 0 h 2937416"/>
                <a:gd name="connsiteX0-1" fmla="*/ 0 w 2937418"/>
                <a:gd name="connsiteY0-2" fmla="*/ 0 h 2937416"/>
                <a:gd name="connsiteX1-3" fmla="*/ 2937418 w 2937418"/>
                <a:gd name="connsiteY1-4" fmla="*/ 0 h 2937416"/>
                <a:gd name="connsiteX2-5" fmla="*/ 2929415 w 2937418"/>
                <a:gd name="connsiteY2-6" fmla="*/ 726957 h 2937416"/>
                <a:gd name="connsiteX3-7" fmla="*/ 2937418 w 2937418"/>
                <a:gd name="connsiteY3-8" fmla="*/ 2937416 h 2937416"/>
                <a:gd name="connsiteX4-9" fmla="*/ 0 w 2937418"/>
                <a:gd name="connsiteY4-10" fmla="*/ 2937416 h 2937416"/>
                <a:gd name="connsiteX5" fmla="*/ 0 w 2937418"/>
                <a:gd name="connsiteY5" fmla="*/ 0 h 2937416"/>
                <a:gd name="connsiteX0-11" fmla="*/ 0 w 3152648"/>
                <a:gd name="connsiteY0-12" fmla="*/ 0 h 2937416"/>
                <a:gd name="connsiteX1-13" fmla="*/ 2937418 w 3152648"/>
                <a:gd name="connsiteY1-14" fmla="*/ 0 h 2937416"/>
                <a:gd name="connsiteX2-15" fmla="*/ 2929415 w 3152648"/>
                <a:gd name="connsiteY2-16" fmla="*/ 726957 h 2937416"/>
                <a:gd name="connsiteX3-17" fmla="*/ 2929415 w 3152648"/>
                <a:gd name="connsiteY3-18" fmla="*/ 2543057 h 2937416"/>
                <a:gd name="connsiteX4-19" fmla="*/ 2937418 w 3152648"/>
                <a:gd name="connsiteY4-20" fmla="*/ 2937416 h 2937416"/>
                <a:gd name="connsiteX5-21" fmla="*/ 0 w 3152648"/>
                <a:gd name="connsiteY5-22" fmla="*/ 2937416 h 2937416"/>
                <a:gd name="connsiteX6" fmla="*/ 0 w 3152648"/>
                <a:gd name="connsiteY6" fmla="*/ 0 h 2937416"/>
                <a:gd name="connsiteX0-23" fmla="*/ 0 w 2937418"/>
                <a:gd name="connsiteY0-24" fmla="*/ 0 h 2937416"/>
                <a:gd name="connsiteX1-25" fmla="*/ 2937418 w 2937418"/>
                <a:gd name="connsiteY1-26" fmla="*/ 0 h 2937416"/>
                <a:gd name="connsiteX2-27" fmla="*/ 2929415 w 2937418"/>
                <a:gd name="connsiteY2-28" fmla="*/ 726957 h 2937416"/>
                <a:gd name="connsiteX3-29" fmla="*/ 2929415 w 2937418"/>
                <a:gd name="connsiteY3-30" fmla="*/ 2543057 h 2937416"/>
                <a:gd name="connsiteX4-31" fmla="*/ 2937418 w 2937418"/>
                <a:gd name="connsiteY4-32" fmla="*/ 2937416 h 2937416"/>
                <a:gd name="connsiteX5-33" fmla="*/ 0 w 2937418"/>
                <a:gd name="connsiteY5-34" fmla="*/ 2937416 h 2937416"/>
                <a:gd name="connsiteX6-35" fmla="*/ 0 w 2937418"/>
                <a:gd name="connsiteY6-36" fmla="*/ 0 h 2937416"/>
                <a:gd name="connsiteX0-37" fmla="*/ 2929415 w 3020855"/>
                <a:gd name="connsiteY0-38" fmla="*/ 2543057 h 2937416"/>
                <a:gd name="connsiteX1-39" fmla="*/ 2937418 w 3020855"/>
                <a:gd name="connsiteY1-40" fmla="*/ 2937416 h 2937416"/>
                <a:gd name="connsiteX2-41" fmla="*/ 0 w 3020855"/>
                <a:gd name="connsiteY2-42" fmla="*/ 2937416 h 2937416"/>
                <a:gd name="connsiteX3-43" fmla="*/ 0 w 3020855"/>
                <a:gd name="connsiteY3-44" fmla="*/ 0 h 2937416"/>
                <a:gd name="connsiteX4-45" fmla="*/ 2937418 w 3020855"/>
                <a:gd name="connsiteY4-46" fmla="*/ 0 h 2937416"/>
                <a:gd name="connsiteX5-47" fmla="*/ 2929415 w 3020855"/>
                <a:gd name="connsiteY5-48" fmla="*/ 726957 h 2937416"/>
                <a:gd name="connsiteX6-49" fmla="*/ 3020855 w 3020855"/>
                <a:gd name="connsiteY6-50" fmla="*/ 2634497 h 2937416"/>
                <a:gd name="connsiteX0-51" fmla="*/ 2929415 w 2937418"/>
                <a:gd name="connsiteY0-52" fmla="*/ 2543057 h 2937416"/>
                <a:gd name="connsiteX1-53" fmla="*/ 2937418 w 2937418"/>
                <a:gd name="connsiteY1-54" fmla="*/ 2937416 h 2937416"/>
                <a:gd name="connsiteX2-55" fmla="*/ 0 w 2937418"/>
                <a:gd name="connsiteY2-56" fmla="*/ 2937416 h 2937416"/>
                <a:gd name="connsiteX3-57" fmla="*/ 0 w 2937418"/>
                <a:gd name="connsiteY3-58" fmla="*/ 0 h 2937416"/>
                <a:gd name="connsiteX4-59" fmla="*/ 2937418 w 2937418"/>
                <a:gd name="connsiteY4-60" fmla="*/ 0 h 2937416"/>
                <a:gd name="connsiteX5-61" fmla="*/ 2929415 w 2937418"/>
                <a:gd name="connsiteY5-62" fmla="*/ 726957 h 2937416"/>
                <a:gd name="connsiteX0-63" fmla="*/ 2942115 w 2942211"/>
                <a:gd name="connsiteY0-64" fmla="*/ 2543057 h 2937416"/>
                <a:gd name="connsiteX1-65" fmla="*/ 2937418 w 2942211"/>
                <a:gd name="connsiteY1-66" fmla="*/ 2937416 h 2937416"/>
                <a:gd name="connsiteX2-67" fmla="*/ 0 w 2942211"/>
                <a:gd name="connsiteY2-68" fmla="*/ 2937416 h 2937416"/>
                <a:gd name="connsiteX3-69" fmla="*/ 0 w 2942211"/>
                <a:gd name="connsiteY3-70" fmla="*/ 0 h 2937416"/>
                <a:gd name="connsiteX4-71" fmla="*/ 2937418 w 2942211"/>
                <a:gd name="connsiteY4-72" fmla="*/ 0 h 2937416"/>
                <a:gd name="connsiteX5-73" fmla="*/ 2929415 w 2942211"/>
                <a:gd name="connsiteY5-74" fmla="*/ 726957 h 2937416"/>
                <a:gd name="connsiteX0-75" fmla="*/ 2942115 w 2942290"/>
                <a:gd name="connsiteY0-76" fmla="*/ 2543057 h 2937416"/>
                <a:gd name="connsiteX1-77" fmla="*/ 2937418 w 2942290"/>
                <a:gd name="connsiteY1-78" fmla="*/ 2937416 h 2937416"/>
                <a:gd name="connsiteX2-79" fmla="*/ 0 w 2942290"/>
                <a:gd name="connsiteY2-80" fmla="*/ 2937416 h 2937416"/>
                <a:gd name="connsiteX3-81" fmla="*/ 0 w 2942290"/>
                <a:gd name="connsiteY3-82" fmla="*/ 0 h 2937416"/>
                <a:gd name="connsiteX4-83" fmla="*/ 2937418 w 2942290"/>
                <a:gd name="connsiteY4-84" fmla="*/ 0 h 2937416"/>
                <a:gd name="connsiteX5-85" fmla="*/ 2929415 w 2942290"/>
                <a:gd name="connsiteY5-86" fmla="*/ 726957 h 2937416"/>
                <a:gd name="connsiteX0-87" fmla="*/ 2942115 w 2942290"/>
                <a:gd name="connsiteY0-88" fmla="*/ 2543057 h 2937416"/>
                <a:gd name="connsiteX1-89" fmla="*/ 2937418 w 2942290"/>
                <a:gd name="connsiteY1-90" fmla="*/ 2937416 h 2937416"/>
                <a:gd name="connsiteX2-91" fmla="*/ 0 w 2942290"/>
                <a:gd name="connsiteY2-92" fmla="*/ 2937416 h 2937416"/>
                <a:gd name="connsiteX3-93" fmla="*/ 0 w 2942290"/>
                <a:gd name="connsiteY3-94" fmla="*/ 0 h 2937416"/>
                <a:gd name="connsiteX4-95" fmla="*/ 2937418 w 2942290"/>
                <a:gd name="connsiteY4-96" fmla="*/ 0 h 2937416"/>
                <a:gd name="connsiteX5-97" fmla="*/ 2929415 w 2942290"/>
                <a:gd name="connsiteY5-98" fmla="*/ 726957 h 2937416"/>
                <a:gd name="connsiteX0-99" fmla="*/ 2935765 w 2937418"/>
                <a:gd name="connsiteY0-100" fmla="*/ 2549407 h 2937416"/>
                <a:gd name="connsiteX1-101" fmla="*/ 2937418 w 2937418"/>
                <a:gd name="connsiteY1-102" fmla="*/ 2937416 h 2937416"/>
                <a:gd name="connsiteX2-103" fmla="*/ 0 w 2937418"/>
                <a:gd name="connsiteY2-104" fmla="*/ 2937416 h 2937416"/>
                <a:gd name="connsiteX3-105" fmla="*/ 0 w 2937418"/>
                <a:gd name="connsiteY3-106" fmla="*/ 0 h 2937416"/>
                <a:gd name="connsiteX4-107" fmla="*/ 2937418 w 2937418"/>
                <a:gd name="connsiteY4-108" fmla="*/ 0 h 2937416"/>
                <a:gd name="connsiteX5-109" fmla="*/ 2929415 w 2937418"/>
                <a:gd name="connsiteY5-110" fmla="*/ 726957 h 2937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937418" h="2937416">
                  <a:moveTo>
                    <a:pt x="2935765" y="2549407"/>
                  </a:moveTo>
                  <a:cubicBezTo>
                    <a:pt x="2937099" y="2917817"/>
                    <a:pt x="2936704" y="2624040"/>
                    <a:pt x="2937418" y="2937416"/>
                  </a:cubicBezTo>
                  <a:lnTo>
                    <a:pt x="0" y="2937416"/>
                  </a:lnTo>
                  <a:lnTo>
                    <a:pt x="0" y="0"/>
                  </a:lnTo>
                  <a:lnTo>
                    <a:pt x="2937418" y="0"/>
                  </a:lnTo>
                  <a:cubicBezTo>
                    <a:pt x="2934750" y="242319"/>
                    <a:pt x="2932083" y="484638"/>
                    <a:pt x="2929415" y="726957"/>
                  </a:cubicBezTo>
                </a:path>
              </a:pathLst>
            </a:custGeom>
            <a:noFill/>
            <a:ln w="381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4505" y="3967"/>
              <a:ext cx="3570" cy="1371"/>
            </a:xfrm>
            <a:prstGeom prst="rect">
              <a:avLst/>
            </a:prstGeom>
            <a:ln>
              <a:noFill/>
            </a:ln>
            <a:effectLst/>
          </p:spPr>
          <p:txBody>
            <a:bodyPr wrap="square">
              <a:spAutoFit/>
            </a:bodyPr>
            <a:lstStyle/>
            <a:p>
              <a:r>
                <a:rPr lang="en-US" altLang="zh-CN" sz="4400" b="1" dirty="0">
                  <a:solidFill>
                    <a:schemeClr val="bg1"/>
                  </a:solidFill>
                  <a:latin typeface="微软雅黑" panose="020B0503020204020204" pitchFamily="34" charset="-122"/>
                  <a:ea typeface="微软雅黑" panose="020B0503020204020204" pitchFamily="34" charset="-122"/>
                  <a:cs typeface="+mn-ea"/>
                  <a:sym typeface="+mn-lt"/>
                </a:rPr>
                <a:t>PART</a:t>
              </a:r>
              <a:endParaRPr lang="en-US" altLang="zh-CN" sz="4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13"/>
            <p:cNvSpPr txBox="1"/>
            <p:nvPr/>
          </p:nvSpPr>
          <p:spPr>
            <a:xfrm>
              <a:off x="1624" y="3582"/>
              <a:ext cx="2197" cy="5621"/>
            </a:xfrm>
            <a:prstGeom prst="rect">
              <a:avLst/>
            </a:prstGeom>
            <a:noFill/>
            <a:effectLst/>
          </p:spPr>
          <p:txBody>
            <a:bodyPr wrap="square" rtlCol="0">
              <a:spAutoFit/>
            </a:bodyPr>
            <a:lstStyle/>
            <a:p>
              <a:pPr algn="ctr"/>
              <a:r>
                <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rPr>
                <a:t>1</a:t>
              </a:r>
              <a:endPar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endParaRPr>
            </a:p>
          </p:txBody>
        </p:sp>
        <p:sp>
          <p:nvSpPr>
            <p:cNvPr id="6" name="文本框 14"/>
            <p:cNvSpPr txBox="1"/>
            <p:nvPr/>
          </p:nvSpPr>
          <p:spPr>
            <a:xfrm>
              <a:off x="4505" y="5156"/>
              <a:ext cx="6742" cy="1481"/>
            </a:xfrm>
            <a:prstGeom prst="rect">
              <a:avLst/>
            </a:prstGeom>
            <a:noFill/>
            <a:effectLst/>
          </p:spPr>
          <p:txBody>
            <a:bodyPr wrap="square" rtlCol="0">
              <a:spAutoFit/>
            </a:bodyPr>
            <a:lstStyle/>
            <a:p>
              <a:pPr>
                <a:defRPr/>
              </a:pPr>
              <a:r>
                <a:rPr lang="zh-CN" altLang="en-US" sz="2400" b="1" kern="0" dirty="0">
                  <a:solidFill>
                    <a:schemeClr val="bg1"/>
                  </a:solidFill>
                  <a:latin typeface="微软雅黑" panose="020B0503020204020204" pitchFamily="34" charset="-122"/>
                  <a:ea typeface="微软雅黑" panose="020B0503020204020204" pitchFamily="34" charset="-122"/>
                </a:rPr>
                <a:t>个人所得税</a:t>
              </a:r>
              <a:endParaRPr lang="en-US" altLang="zh-CN" sz="2400" b="1" kern="0" dirty="0">
                <a:solidFill>
                  <a:schemeClr val="bg1"/>
                </a:solidFill>
                <a:latin typeface="微软雅黑" panose="020B0503020204020204" pitchFamily="34" charset="-122"/>
                <a:ea typeface="微软雅黑" panose="020B0503020204020204" pitchFamily="34" charset="-122"/>
              </a:endParaRPr>
            </a:p>
            <a:p>
              <a:pPr>
                <a:defRPr/>
              </a:pPr>
              <a:r>
                <a:rPr lang="zh-CN" altLang="en-US" sz="2400" b="1" kern="0" dirty="0">
                  <a:solidFill>
                    <a:schemeClr val="bg1"/>
                  </a:solidFill>
                  <a:latin typeface="微软雅黑" panose="020B0503020204020204" pitchFamily="34" charset="-122"/>
                  <a:ea typeface="微软雅黑" panose="020B0503020204020204" pitchFamily="34" charset="-122"/>
                </a:rPr>
                <a:t>年度汇算政策解析</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433259" y="787955"/>
            <a:ext cx="4626763" cy="438582"/>
          </a:xfrm>
          <a:prstGeom prst="rect">
            <a:avLst/>
          </a:prstGeom>
          <a:solidFill>
            <a:srgbClr val="7030A0"/>
          </a:solidFill>
          <a:ln w="28575">
            <a:solidFill>
              <a:srgbClr val="9A52B6"/>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sz="1500" b="1" dirty="0">
                <a:solidFill>
                  <a:schemeClr val="bg1"/>
                </a:solidFill>
                <a:latin typeface="微软雅黑" panose="020B0503020204020204" pitchFamily="34" charset="-122"/>
                <a:ea typeface="微软雅黑" panose="020B0503020204020204" pitchFamily="34" charset="-122"/>
                <a:sym typeface="+mn-ea"/>
              </a:rPr>
              <a:t>（一）已预缴税额大于年度应纳税额且申请退税的；</a:t>
            </a:r>
            <a:endParaRPr sz="15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Freeform 5"/>
          <p:cNvSpPr/>
          <p:nvPr>
            <p:custDataLst>
              <p:tags r:id="rId2"/>
            </p:custDataLst>
          </p:nvPr>
        </p:nvSpPr>
        <p:spPr bwMode="auto">
          <a:xfrm>
            <a:off x="5329432" y="691777"/>
            <a:ext cx="738713" cy="63093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8F58D9"/>
          </a:solidFill>
          <a:ln>
            <a:solidFill>
              <a:schemeClr val="bg1"/>
            </a:solidFill>
          </a:ln>
        </p:spPr>
        <p:style>
          <a:lnRef idx="2">
            <a:schemeClr val="dk1"/>
          </a:lnRef>
          <a:fillRef idx="1">
            <a:schemeClr val="lt1"/>
          </a:fillRef>
          <a:effectRef idx="0">
            <a:schemeClr val="dk1"/>
          </a:effectRef>
          <a:fontRef idx="minor">
            <a:schemeClr val="dk1"/>
          </a:fontRef>
        </p:style>
        <p:txBody>
          <a:bodyPr anchor="t" anchorCtr="0"/>
          <a:lstStyle/>
          <a:p>
            <a:pPr algn="ctr" defTabSz="1371600">
              <a:lnSpc>
                <a:spcPct val="150000"/>
              </a:lnSpc>
              <a:defRPr/>
            </a:pPr>
            <a:r>
              <a:rPr lang="zh-CN" altLang="en-US" sz="24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退</a:t>
            </a:r>
            <a:endParaRPr lang="zh-CN" altLang="en-US" sz="24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custDataLst>
              <p:tags r:id="rId3"/>
            </p:custDataLst>
          </p:nvPr>
        </p:nvSpPr>
        <p:spPr>
          <a:xfrm>
            <a:off x="467544" y="195486"/>
            <a:ext cx="4592479"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哪些人需要办理年度汇算清缴？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0" name="文本框 9"/>
          <p:cNvSpPr txBox="1"/>
          <p:nvPr/>
        </p:nvSpPr>
        <p:spPr>
          <a:xfrm>
            <a:off x="288872" y="1441978"/>
            <a:ext cx="8387584" cy="3393237"/>
          </a:xfrm>
          <a:prstGeom prst="rect">
            <a:avLst/>
          </a:prstGeom>
          <a:noFill/>
        </p:spPr>
        <p:txBody>
          <a:bodyPr wrap="square" rtlCol="0" anchor="t">
            <a:spAutoFit/>
          </a:bodyPr>
          <a:lstStyle/>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1.2020年度综合所得年收入额不足6万元，但平时预缴过个人所得税的；</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2.2020年度有符合享受条件的专项附加扣除，但预缴税款时没有申报扣除的；</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3.因年中就业、退职或者部分月份没有收入等原因，减除费用6万元、“三险一金”等专项扣除、子女教育等专项附加扣除、企业（职业）年金以及商业健康保险、税收递延型养老保险等扣除不充分的；</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4.没有任职受雇单位，仅取得劳务报酬、稿酬、特许权使用费所得，需要通过年度汇算办理各种税前扣除的；</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5.纳税人取得劳务报酬、稿酬、特许权使用费所得，年度中间适用的预扣预缴率高于全年综合所得年适用税率的；</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6.预缴税款时，未申报享受或者未足额享受综合所得税收优惠的，如残疾人减征个人所得税优惠；</a:t>
            </a:r>
            <a:endParaRPr sz="1500" dirty="0">
              <a:ln>
                <a:noFill/>
              </a:ln>
              <a:solidFill>
                <a:schemeClr val="bg1"/>
              </a:solidFill>
              <a:latin typeface="微软雅黑" panose="020B0503020204020204" pitchFamily="34" charset="-122"/>
              <a:ea typeface="微软雅黑" panose="020B0503020204020204" pitchFamily="34" charset="-122"/>
            </a:endParaRPr>
          </a:p>
          <a:p>
            <a:pPr algn="just">
              <a:lnSpc>
                <a:spcPct val="130000"/>
              </a:lnSpc>
            </a:pPr>
            <a:r>
              <a:rPr sz="1500" dirty="0">
                <a:ln>
                  <a:noFill/>
                </a:ln>
                <a:solidFill>
                  <a:schemeClr val="bg1"/>
                </a:solidFill>
                <a:latin typeface="微软雅黑" panose="020B0503020204020204" pitchFamily="34" charset="-122"/>
                <a:ea typeface="微软雅黑" panose="020B0503020204020204" pitchFamily="34" charset="-122"/>
                <a:sym typeface="+mn-ea"/>
              </a:rPr>
              <a:t>7.有符合条件的公益慈善事业捐赠支出，但预缴税款时未办理扣除的，等等。</a:t>
            </a:r>
            <a:endParaRPr lang="zh-CN" altLang="en-US" sz="1500" dirty="0">
              <a:ln>
                <a:noFill/>
              </a:ln>
              <a:solidFill>
                <a:schemeClr val="bg1"/>
              </a:solidFill>
              <a:latin typeface="微软雅黑" panose="020B0503020204020204" pitchFamily="34" charset="-122"/>
              <a:ea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462917" y="1987109"/>
            <a:ext cx="5978706" cy="2400657"/>
          </a:xfrm>
          <a:prstGeom prst="rect">
            <a:avLst/>
          </a:prstGeom>
          <a:noFill/>
          <a:ln w="28575">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200000"/>
              </a:lnSpc>
            </a:pPr>
            <a:r>
              <a:rPr lang="zh-CN" altLang="en-US" sz="1500" dirty="0">
                <a:solidFill>
                  <a:schemeClr val="bg1"/>
                </a:solidFill>
                <a:latin typeface="微软雅黑" panose="020B0503020204020204" pitchFamily="34" charset="-122"/>
                <a:ea typeface="微软雅黑" panose="020B0503020204020204" pitchFamily="34" charset="-122"/>
              </a:rPr>
              <a:t>（</a:t>
            </a:r>
            <a:r>
              <a:rPr lang="en-US" altLang="zh-CN" sz="1500" dirty="0">
                <a:solidFill>
                  <a:schemeClr val="bg1"/>
                </a:solidFill>
                <a:latin typeface="微软雅黑" panose="020B0503020204020204" pitchFamily="34" charset="-122"/>
                <a:ea typeface="微软雅黑" panose="020B0503020204020204" pitchFamily="34" charset="-122"/>
              </a:rPr>
              <a:t>1</a:t>
            </a:r>
            <a:r>
              <a:rPr lang="zh-CN" altLang="en-US" sz="1500" dirty="0">
                <a:solidFill>
                  <a:schemeClr val="bg1"/>
                </a:solidFill>
                <a:latin typeface="微软雅黑" panose="020B0503020204020204" pitchFamily="34" charset="-122"/>
                <a:ea typeface="微软雅黑" panose="020B0503020204020204" pitchFamily="34" charset="-122"/>
              </a:rPr>
              <a:t>）在两个以上单位任职受雇并领取工资薪金，预缴税款时重复扣除</a:t>
            </a:r>
            <a:r>
              <a:rPr lang="en-US" altLang="zh-CN" sz="1500" dirty="0">
                <a:solidFill>
                  <a:schemeClr val="bg1"/>
                </a:solidFill>
                <a:latin typeface="微软雅黑" panose="020B0503020204020204" pitchFamily="34" charset="-122"/>
                <a:ea typeface="微软雅黑" panose="020B0503020204020204" pitchFamily="34" charset="-122"/>
              </a:rPr>
              <a:t>5000</a:t>
            </a:r>
            <a:r>
              <a:rPr lang="zh-CN" altLang="en-US" sz="1500" dirty="0">
                <a:solidFill>
                  <a:schemeClr val="bg1"/>
                </a:solidFill>
                <a:latin typeface="微软雅黑" panose="020B0503020204020204" pitchFamily="34" charset="-122"/>
                <a:ea typeface="微软雅黑" panose="020B0503020204020204" pitchFamily="34" charset="-122"/>
              </a:rPr>
              <a:t>元</a:t>
            </a:r>
            <a:r>
              <a:rPr lang="en-US" altLang="zh-CN" sz="1500" dirty="0">
                <a:solidFill>
                  <a:schemeClr val="bg1"/>
                </a:solidFill>
                <a:latin typeface="微软雅黑" panose="020B0503020204020204" pitchFamily="34" charset="-122"/>
                <a:ea typeface="微软雅黑" panose="020B0503020204020204" pitchFamily="34" charset="-122"/>
              </a:rPr>
              <a:t>/</a:t>
            </a:r>
            <a:r>
              <a:rPr lang="zh-CN" altLang="en-US" sz="1500" dirty="0">
                <a:solidFill>
                  <a:schemeClr val="bg1"/>
                </a:solidFill>
                <a:latin typeface="微软雅黑" panose="020B0503020204020204" pitchFamily="34" charset="-122"/>
                <a:ea typeface="微软雅黑" panose="020B0503020204020204" pitchFamily="34" charset="-122"/>
              </a:rPr>
              <a:t>月；</a:t>
            </a:r>
            <a:endParaRPr lang="zh-CN" altLang="en-US" sz="1500" dirty="0">
              <a:solidFill>
                <a:schemeClr val="bg1"/>
              </a:solidFill>
              <a:latin typeface="微软雅黑" panose="020B0503020204020204" pitchFamily="34" charset="-122"/>
              <a:ea typeface="微软雅黑" panose="020B0503020204020204" pitchFamily="34" charset="-122"/>
            </a:endParaRPr>
          </a:p>
          <a:p>
            <a:pPr algn="just">
              <a:lnSpc>
                <a:spcPct val="200000"/>
              </a:lnSpc>
            </a:pPr>
            <a:r>
              <a:rPr lang="zh-CN" altLang="en-US" sz="1500" dirty="0">
                <a:solidFill>
                  <a:schemeClr val="bg1"/>
                </a:solidFill>
                <a:latin typeface="微软雅黑" panose="020B0503020204020204" pitchFamily="34" charset="-122"/>
                <a:ea typeface="微软雅黑" panose="020B0503020204020204" pitchFamily="34" charset="-122"/>
              </a:rPr>
              <a:t>（</a:t>
            </a:r>
            <a:r>
              <a:rPr lang="en-US" altLang="zh-CN" sz="1500" dirty="0">
                <a:solidFill>
                  <a:schemeClr val="bg1"/>
                </a:solidFill>
                <a:latin typeface="微软雅黑" panose="020B0503020204020204" pitchFamily="34" charset="-122"/>
                <a:ea typeface="微软雅黑" panose="020B0503020204020204" pitchFamily="34" charset="-122"/>
              </a:rPr>
              <a:t>2</a:t>
            </a:r>
            <a:r>
              <a:rPr lang="zh-CN" altLang="en-US" sz="1500" dirty="0">
                <a:solidFill>
                  <a:schemeClr val="bg1"/>
                </a:solidFill>
                <a:latin typeface="微软雅黑" panose="020B0503020204020204" pitchFamily="34" charset="-122"/>
                <a:ea typeface="微软雅黑" panose="020B0503020204020204" pitchFamily="34" charset="-122"/>
              </a:rPr>
              <a:t>）除工资薪金外，纳税人还有劳务报酬、稿酬、特许权使用费，各项综合所得的收入加总后，导致适用综合所得年税率高于预扣预缴率。</a:t>
            </a:r>
            <a:endPar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custDataLst>
              <p:tags r:id="rId2"/>
            </p:custDataLst>
          </p:nvPr>
        </p:nvSpPr>
        <p:spPr>
          <a:xfrm>
            <a:off x="502201" y="331923"/>
            <a:ext cx="4629218"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哪些人需要办理年度汇算清缴？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462916" y="962846"/>
            <a:ext cx="4937760" cy="784830"/>
          </a:xfrm>
          <a:prstGeom prst="rect">
            <a:avLst/>
          </a:prstGeom>
          <a:solidFill>
            <a:srgbClr val="7030A0"/>
          </a:solidFill>
          <a:ln w="28575">
            <a:solidFill>
              <a:srgbClr val="9A52B6"/>
            </a:solid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lvl="0" algn="just">
              <a:lnSpc>
                <a:spcPct val="150000"/>
              </a:lnSpc>
              <a:buClrTx/>
              <a:buSzTx/>
              <a:buFontTx/>
            </a:pPr>
            <a:r>
              <a:rPr lang="en-US" sz="1500" b="1" dirty="0">
                <a:solidFill>
                  <a:schemeClr val="bg1"/>
                </a:solidFill>
                <a:latin typeface="微软雅黑" panose="020B0503020204020204" pitchFamily="34" charset="-122"/>
                <a:ea typeface="微软雅黑" panose="020B0503020204020204" pitchFamily="34" charset="-122"/>
                <a:sym typeface="+mn-ea"/>
              </a:rPr>
              <a:t>(</a:t>
            </a:r>
            <a:r>
              <a:rPr lang="zh-CN" altLang="en-US" sz="1500" b="1" dirty="0">
                <a:solidFill>
                  <a:schemeClr val="bg1"/>
                </a:solidFill>
                <a:latin typeface="微软雅黑" panose="020B0503020204020204" pitchFamily="34" charset="-122"/>
                <a:ea typeface="微软雅黑" panose="020B0503020204020204" pitchFamily="34" charset="-122"/>
                <a:sym typeface="+mn-ea"/>
              </a:rPr>
              <a:t>二）</a:t>
            </a:r>
            <a:r>
              <a:rPr sz="1500" b="1" dirty="0">
                <a:solidFill>
                  <a:schemeClr val="bg1"/>
                </a:solidFill>
                <a:latin typeface="微软雅黑" panose="020B0503020204020204" pitchFamily="34" charset="-122"/>
                <a:ea typeface="微软雅黑" panose="020B0503020204020204" pitchFamily="34" charset="-122"/>
                <a:sym typeface="+mn-ea"/>
              </a:rPr>
              <a:t>综合所得收入全年超过12万元且需要补税金额超过400元的包括：</a:t>
            </a:r>
            <a:endParaRPr sz="1500"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Freeform 5"/>
          <p:cNvSpPr/>
          <p:nvPr>
            <p:custDataLst>
              <p:tags r:id="rId3"/>
            </p:custDataLst>
          </p:nvPr>
        </p:nvSpPr>
        <p:spPr bwMode="auto">
          <a:xfrm>
            <a:off x="5517035" y="1028471"/>
            <a:ext cx="738713" cy="63093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8F58D9"/>
          </a:solidFill>
          <a:ln>
            <a:solidFill>
              <a:schemeClr val="bg1"/>
            </a:solidFill>
          </a:ln>
        </p:spPr>
        <p:style>
          <a:lnRef idx="2">
            <a:schemeClr val="dk1"/>
          </a:lnRef>
          <a:fillRef idx="1">
            <a:schemeClr val="lt1"/>
          </a:fillRef>
          <a:effectRef idx="0">
            <a:schemeClr val="dk1"/>
          </a:effectRef>
          <a:fontRef idx="minor">
            <a:schemeClr val="dk1"/>
          </a:fontRef>
        </p:style>
        <p:txBody>
          <a:bodyPr anchor="t" anchorCtr="0"/>
          <a:lstStyle/>
          <a:p>
            <a:pPr algn="ctr" defTabSz="1371600">
              <a:lnSpc>
                <a:spcPct val="150000"/>
              </a:lnSpc>
              <a:defRPr/>
            </a:pPr>
            <a:r>
              <a:rPr lang="zh-CN" altLang="en-US" sz="24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补</a:t>
            </a:r>
            <a:endParaRPr lang="zh-CN" altLang="en-US" sz="2400" b="1" noProof="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角星 2"/>
          <p:cNvSpPr/>
          <p:nvPr/>
        </p:nvSpPr>
        <p:spPr>
          <a:xfrm>
            <a:off x="335698" y="3435846"/>
            <a:ext cx="442221" cy="428229"/>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1" tIns="45664" rIns="91331" bIns="45664" rtlCol="0" anchor="ctr"/>
          <a:lstStyle/>
          <a:p>
            <a:pPr algn="ctr"/>
            <a:endParaRPr lang="zh-CN" altLang="en-US">
              <a:solidFill>
                <a:schemeClr val="bg1"/>
              </a:solidFill>
            </a:endParaRPr>
          </a:p>
        </p:txBody>
      </p:sp>
      <p:sp>
        <p:nvSpPr>
          <p:cNvPr id="5" name="矩形 4"/>
          <p:cNvSpPr/>
          <p:nvPr/>
        </p:nvSpPr>
        <p:spPr>
          <a:xfrm>
            <a:off x="310893" y="3448633"/>
            <a:ext cx="5905259" cy="830884"/>
          </a:xfrm>
          <a:prstGeom prst="rect">
            <a:avLst/>
          </a:prstGeom>
        </p:spPr>
        <p:txBody>
          <a:bodyPr wrap="square" lIns="91331" tIns="45664" rIns="91331" bIns="45664">
            <a:spAutoFit/>
          </a:bodyPr>
          <a:lstStyle/>
          <a:p>
            <a:pPr indent="457200">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必备前提（阻却条件）：居民个人如果在取得综合所得时，</a:t>
            </a:r>
            <a:r>
              <a:rPr lang="zh-CN" altLang="en-US" sz="1600" b="1" dirty="0">
                <a:solidFill>
                  <a:srgbClr val="FFC000"/>
                </a:solidFill>
                <a:latin typeface="微软雅黑" panose="020B0503020204020204" pitchFamily="34" charset="-122"/>
                <a:ea typeface="微软雅黑" panose="020B0503020204020204" pitchFamily="34" charset="-122"/>
              </a:rPr>
              <a:t>扣缴义务人需依法预扣预缴税款。</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215424" y="1227478"/>
            <a:ext cx="6485468" cy="2616093"/>
            <a:chOff x="1254164" y="1347614"/>
            <a:chExt cx="6485468" cy="2616093"/>
          </a:xfrm>
        </p:grpSpPr>
        <p:grpSp>
          <p:nvGrpSpPr>
            <p:cNvPr id="9" name="组合 8"/>
            <p:cNvGrpSpPr/>
            <p:nvPr/>
          </p:nvGrpSpPr>
          <p:grpSpPr>
            <a:xfrm>
              <a:off x="1349633" y="1396745"/>
              <a:ext cx="1434030" cy="1270817"/>
              <a:chOff x="1159943" y="72006"/>
              <a:chExt cx="1434030" cy="1270817"/>
            </a:xfrm>
          </p:grpSpPr>
          <p:sp>
            <p:nvSpPr>
              <p:cNvPr id="10" name="矩形 9"/>
              <p:cNvSpPr/>
              <p:nvPr/>
            </p:nvSpPr>
            <p:spPr>
              <a:xfrm>
                <a:off x="1184748" y="72006"/>
                <a:ext cx="1409225" cy="12708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矩形 10"/>
              <p:cNvSpPr/>
              <p:nvPr/>
            </p:nvSpPr>
            <p:spPr>
              <a:xfrm>
                <a:off x="1159943" y="468279"/>
                <a:ext cx="918111" cy="4082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zh-CN" altLang="en-US" sz="1400" b="1" kern="1200" dirty="0">
                    <a:solidFill>
                      <a:schemeClr val="bg1"/>
                    </a:solidFill>
                    <a:latin typeface="+mn-ea"/>
                    <a:ea typeface="+mn-ea"/>
                  </a:rPr>
                  <a:t>无需汇缴</a:t>
                </a:r>
                <a:endParaRPr lang="zh-CN" altLang="en-US" sz="1400" b="1" kern="1200" dirty="0">
                  <a:solidFill>
                    <a:schemeClr val="bg1"/>
                  </a:solidFill>
                  <a:latin typeface="+mn-ea"/>
                  <a:ea typeface="+mn-ea"/>
                </a:endParaRPr>
              </a:p>
            </p:txBody>
          </p:sp>
        </p:grpSp>
        <p:grpSp>
          <p:nvGrpSpPr>
            <p:cNvPr id="12" name="组合 11"/>
            <p:cNvGrpSpPr/>
            <p:nvPr/>
          </p:nvGrpSpPr>
          <p:grpSpPr>
            <a:xfrm>
              <a:off x="2385305" y="1404008"/>
              <a:ext cx="4964027" cy="317704"/>
              <a:chOff x="2670461" y="64877"/>
              <a:chExt cx="4964027" cy="317704"/>
            </a:xfrm>
          </p:grpSpPr>
          <p:sp>
            <p:nvSpPr>
              <p:cNvPr id="13" name="矩形 12"/>
              <p:cNvSpPr/>
              <p:nvPr/>
            </p:nvSpPr>
            <p:spPr>
              <a:xfrm>
                <a:off x="2952648" y="64877"/>
                <a:ext cx="4681840" cy="3177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2670461" y="64877"/>
                <a:ext cx="4681840" cy="3177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1</a:t>
                </a:r>
                <a:r>
                  <a:rPr lang="zh-CN" altLang="en-US" sz="1400" kern="1200" dirty="0">
                    <a:solidFill>
                      <a:schemeClr val="bg1"/>
                    </a:solidFill>
                    <a:latin typeface="+mn-ea"/>
                    <a:ea typeface="+mn-ea"/>
                  </a:rPr>
                  <a:t>、需要</a:t>
                </a:r>
                <a:r>
                  <a:rPr lang="zh-CN" altLang="en-US" sz="1400" b="1" kern="1200" dirty="0">
                    <a:solidFill>
                      <a:srgbClr val="FFC000"/>
                    </a:solidFill>
                    <a:latin typeface="+mn-ea"/>
                    <a:ea typeface="+mn-ea"/>
                  </a:rPr>
                  <a:t>补税但</a:t>
                </a:r>
                <a:r>
                  <a:rPr lang="zh-CN" altLang="en-US" sz="1400" b="0" kern="1200" dirty="0">
                    <a:solidFill>
                      <a:schemeClr val="bg1"/>
                    </a:solidFill>
                    <a:latin typeface="+mn-ea"/>
                    <a:ea typeface="+mn-ea"/>
                  </a:rPr>
                  <a:t>综合所得年收入</a:t>
                </a:r>
                <a:r>
                  <a:rPr lang="zh-CN" altLang="en-US" sz="1400" b="1" kern="1200" dirty="0">
                    <a:solidFill>
                      <a:srgbClr val="FFC000"/>
                    </a:solidFill>
                    <a:latin typeface="+mn-ea"/>
                    <a:ea typeface="+mn-ea"/>
                  </a:rPr>
                  <a:t>不超过</a:t>
                </a:r>
                <a:r>
                  <a:rPr lang="en-US" altLang="zh-CN" sz="1400" b="1" kern="1200" dirty="0">
                    <a:solidFill>
                      <a:srgbClr val="FFC000"/>
                    </a:solidFill>
                    <a:latin typeface="+mn-ea"/>
                    <a:ea typeface="+mn-ea"/>
                  </a:rPr>
                  <a:t>12</a:t>
                </a:r>
                <a:r>
                  <a:rPr lang="zh-CN" altLang="en-US" sz="1400" b="1" kern="1200" dirty="0">
                    <a:solidFill>
                      <a:srgbClr val="FFC000"/>
                    </a:solidFill>
                    <a:latin typeface="+mn-ea"/>
                    <a:ea typeface="+mn-ea"/>
                  </a:rPr>
                  <a:t>万元</a:t>
                </a:r>
                <a:endParaRPr lang="zh-CN" altLang="en-US" sz="1400" b="1" kern="1200" dirty="0">
                  <a:solidFill>
                    <a:srgbClr val="FFC000"/>
                  </a:solidFill>
                  <a:latin typeface="+mn-ea"/>
                  <a:ea typeface="+mn-ea"/>
                </a:endParaRPr>
              </a:p>
            </p:txBody>
          </p:sp>
        </p:grpSp>
        <p:grpSp>
          <p:nvGrpSpPr>
            <p:cNvPr id="15" name="组合 14"/>
            <p:cNvGrpSpPr/>
            <p:nvPr/>
          </p:nvGrpSpPr>
          <p:grpSpPr>
            <a:xfrm>
              <a:off x="2385305" y="1721712"/>
              <a:ext cx="4375596" cy="317704"/>
              <a:chOff x="2670461" y="382581"/>
              <a:chExt cx="4375596" cy="317704"/>
            </a:xfrm>
          </p:grpSpPr>
          <p:sp>
            <p:nvSpPr>
              <p:cNvPr id="16" name="矩形 15"/>
              <p:cNvSpPr/>
              <p:nvPr/>
            </p:nvSpPr>
            <p:spPr>
              <a:xfrm>
                <a:off x="2952648" y="382581"/>
                <a:ext cx="4093409" cy="3177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矩形 16"/>
              <p:cNvSpPr/>
              <p:nvPr/>
            </p:nvSpPr>
            <p:spPr>
              <a:xfrm>
                <a:off x="2670461" y="382581"/>
                <a:ext cx="4093409" cy="3177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2</a:t>
                </a:r>
                <a:r>
                  <a:rPr lang="zh-CN" altLang="en-US" sz="1400" kern="1200" dirty="0">
                    <a:solidFill>
                      <a:schemeClr val="bg1"/>
                    </a:solidFill>
                    <a:latin typeface="+mn-ea"/>
                    <a:ea typeface="+mn-ea"/>
                  </a:rPr>
                  <a:t>、汇缴需补税金额</a:t>
                </a:r>
                <a:r>
                  <a:rPr lang="zh-CN" altLang="en-US" sz="1400" b="1" kern="1200" dirty="0">
                    <a:solidFill>
                      <a:srgbClr val="FFC000"/>
                    </a:solidFill>
                    <a:latin typeface="+mn-ea"/>
                    <a:ea typeface="+mn-ea"/>
                  </a:rPr>
                  <a:t>不超过（</a:t>
                </a:r>
                <a:r>
                  <a:rPr lang="zh-CN" altLang="en-US" sz="1400" b="1" i="0" kern="1200" dirty="0">
                    <a:solidFill>
                      <a:srgbClr val="FFC000"/>
                    </a:solidFill>
                    <a:latin typeface="+mn-ea"/>
                    <a:ea typeface="+mn-ea"/>
                  </a:rPr>
                  <a:t>≤</a:t>
                </a:r>
                <a:r>
                  <a:rPr lang="zh-CN" altLang="en-US" sz="1400" b="1" kern="1200" dirty="0">
                    <a:solidFill>
                      <a:srgbClr val="FFC000"/>
                    </a:solidFill>
                    <a:latin typeface="+mn-ea"/>
                    <a:ea typeface="+mn-ea"/>
                  </a:rPr>
                  <a:t>）</a:t>
                </a:r>
                <a:r>
                  <a:rPr lang="en-US" altLang="zh-CN" sz="1400" b="1" kern="1200" dirty="0">
                    <a:solidFill>
                      <a:srgbClr val="FFC000"/>
                    </a:solidFill>
                    <a:latin typeface="+mn-ea"/>
                    <a:ea typeface="+mn-ea"/>
                  </a:rPr>
                  <a:t>400</a:t>
                </a:r>
                <a:r>
                  <a:rPr lang="zh-CN" altLang="en-US" sz="1400" b="1" kern="1200" dirty="0">
                    <a:solidFill>
                      <a:srgbClr val="FFC000"/>
                    </a:solidFill>
                    <a:latin typeface="+mn-ea"/>
                    <a:ea typeface="+mn-ea"/>
                  </a:rPr>
                  <a:t>元</a:t>
                </a:r>
                <a:endParaRPr lang="zh-CN" altLang="en-US" sz="1400" b="1" kern="1200" dirty="0">
                  <a:solidFill>
                    <a:srgbClr val="FFC000"/>
                  </a:solidFill>
                  <a:latin typeface="+mn-ea"/>
                  <a:ea typeface="+mn-ea"/>
                </a:endParaRPr>
              </a:p>
            </p:txBody>
          </p:sp>
        </p:grpSp>
        <p:grpSp>
          <p:nvGrpSpPr>
            <p:cNvPr id="18" name="组合 17"/>
            <p:cNvGrpSpPr/>
            <p:nvPr/>
          </p:nvGrpSpPr>
          <p:grpSpPr>
            <a:xfrm>
              <a:off x="2385305" y="2039416"/>
              <a:ext cx="4375596" cy="317704"/>
              <a:chOff x="2670461" y="700285"/>
              <a:chExt cx="4375596" cy="317704"/>
            </a:xfrm>
          </p:grpSpPr>
          <p:sp>
            <p:nvSpPr>
              <p:cNvPr id="19" name="矩形 18"/>
              <p:cNvSpPr/>
              <p:nvPr/>
            </p:nvSpPr>
            <p:spPr>
              <a:xfrm>
                <a:off x="2952648" y="700285"/>
                <a:ext cx="4093409" cy="3177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矩形 19"/>
              <p:cNvSpPr/>
              <p:nvPr/>
            </p:nvSpPr>
            <p:spPr>
              <a:xfrm>
                <a:off x="2670461" y="700285"/>
                <a:ext cx="4093409" cy="3177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3</a:t>
                </a:r>
                <a:r>
                  <a:rPr lang="zh-CN" altLang="en-US" sz="1400" kern="1200" dirty="0">
                    <a:solidFill>
                      <a:schemeClr val="bg1"/>
                    </a:solidFill>
                    <a:latin typeface="+mn-ea"/>
                    <a:ea typeface="+mn-ea"/>
                  </a:rPr>
                  <a:t>、不存在补退税情形的</a:t>
                </a:r>
                <a:endParaRPr lang="zh-CN" altLang="en-US" sz="1400" kern="1200" dirty="0">
                  <a:solidFill>
                    <a:schemeClr val="bg1"/>
                  </a:solidFill>
                  <a:latin typeface="+mn-ea"/>
                  <a:ea typeface="+mn-ea"/>
                </a:endParaRPr>
              </a:p>
            </p:txBody>
          </p:sp>
        </p:grpSp>
        <p:grpSp>
          <p:nvGrpSpPr>
            <p:cNvPr id="21" name="组合 20"/>
            <p:cNvGrpSpPr/>
            <p:nvPr/>
          </p:nvGrpSpPr>
          <p:grpSpPr>
            <a:xfrm>
              <a:off x="2385305" y="2357121"/>
              <a:ext cx="4375596" cy="317704"/>
              <a:chOff x="2670461" y="1017990"/>
              <a:chExt cx="4375596" cy="317704"/>
            </a:xfrm>
          </p:grpSpPr>
          <p:sp>
            <p:nvSpPr>
              <p:cNvPr id="22" name="矩形 21"/>
              <p:cNvSpPr/>
              <p:nvPr/>
            </p:nvSpPr>
            <p:spPr>
              <a:xfrm>
                <a:off x="2952648" y="1017990"/>
                <a:ext cx="4093409" cy="3177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矩形 22"/>
              <p:cNvSpPr/>
              <p:nvPr/>
            </p:nvSpPr>
            <p:spPr>
              <a:xfrm>
                <a:off x="2670461" y="1017990"/>
                <a:ext cx="4093409" cy="3177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4</a:t>
                </a:r>
                <a:r>
                  <a:rPr lang="zh-CN" altLang="en-US" sz="1400" kern="1200" dirty="0">
                    <a:solidFill>
                      <a:schemeClr val="bg1"/>
                    </a:solidFill>
                    <a:latin typeface="+mn-ea"/>
                    <a:ea typeface="+mn-ea"/>
                  </a:rPr>
                  <a:t>、</a:t>
                </a:r>
                <a:r>
                  <a:rPr lang="zh-CN" altLang="en-US" sz="1400" b="1" kern="1200" dirty="0">
                    <a:solidFill>
                      <a:srgbClr val="FFC000"/>
                    </a:solidFill>
                    <a:latin typeface="+mn-ea"/>
                    <a:ea typeface="+mn-ea"/>
                  </a:rPr>
                  <a:t>放弃</a:t>
                </a:r>
                <a:r>
                  <a:rPr lang="zh-CN" altLang="en-US" sz="1400" kern="1200" dirty="0">
                    <a:solidFill>
                      <a:schemeClr val="bg1"/>
                    </a:solidFill>
                    <a:latin typeface="+mn-ea"/>
                    <a:ea typeface="+mn-ea"/>
                  </a:rPr>
                  <a:t>退税的</a:t>
                </a:r>
                <a:endParaRPr lang="zh-CN" altLang="en-US" sz="1400" kern="1200" dirty="0">
                  <a:solidFill>
                    <a:schemeClr val="bg1"/>
                  </a:solidFill>
                  <a:latin typeface="+mn-ea"/>
                  <a:ea typeface="+mn-ea"/>
                </a:endParaRPr>
              </a:p>
            </p:txBody>
          </p:sp>
        </p:grpSp>
        <p:grpSp>
          <p:nvGrpSpPr>
            <p:cNvPr id="24" name="组合 23"/>
            <p:cNvGrpSpPr/>
            <p:nvPr/>
          </p:nvGrpSpPr>
          <p:grpSpPr>
            <a:xfrm>
              <a:off x="1362040" y="2692890"/>
              <a:ext cx="1421633" cy="1270817"/>
              <a:chOff x="1172350" y="1368151"/>
              <a:chExt cx="1421633" cy="1270817"/>
            </a:xfrm>
          </p:grpSpPr>
          <p:sp>
            <p:nvSpPr>
              <p:cNvPr id="25" name="矩形 24"/>
              <p:cNvSpPr/>
              <p:nvPr/>
            </p:nvSpPr>
            <p:spPr>
              <a:xfrm>
                <a:off x="1184758" y="1368151"/>
                <a:ext cx="1409225" cy="12708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矩形 25"/>
              <p:cNvSpPr/>
              <p:nvPr/>
            </p:nvSpPr>
            <p:spPr>
              <a:xfrm>
                <a:off x="1172350" y="1584436"/>
                <a:ext cx="893296" cy="4787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zh-CN" altLang="en-US" sz="1400" b="1" kern="1200" dirty="0">
                    <a:solidFill>
                      <a:schemeClr val="bg1"/>
                    </a:solidFill>
                    <a:latin typeface="+mn-ea"/>
                    <a:ea typeface="+mn-ea"/>
                  </a:rPr>
                  <a:t>需要汇缴</a:t>
                </a:r>
                <a:endParaRPr lang="zh-CN" altLang="en-US" sz="1400" b="1" kern="1200" dirty="0">
                  <a:solidFill>
                    <a:schemeClr val="bg1"/>
                  </a:solidFill>
                  <a:latin typeface="+mn-ea"/>
                  <a:ea typeface="+mn-ea"/>
                </a:endParaRPr>
              </a:p>
            </p:txBody>
          </p:sp>
        </p:grpSp>
        <p:grpSp>
          <p:nvGrpSpPr>
            <p:cNvPr id="27" name="组合 26"/>
            <p:cNvGrpSpPr/>
            <p:nvPr/>
          </p:nvGrpSpPr>
          <p:grpSpPr>
            <a:xfrm>
              <a:off x="2385305" y="2692890"/>
              <a:ext cx="5094754" cy="635408"/>
              <a:chOff x="2670461" y="1353759"/>
              <a:chExt cx="5094754" cy="635408"/>
            </a:xfrm>
          </p:grpSpPr>
          <p:sp>
            <p:nvSpPr>
              <p:cNvPr id="28" name="矩形 27"/>
              <p:cNvSpPr/>
              <p:nvPr/>
            </p:nvSpPr>
            <p:spPr>
              <a:xfrm>
                <a:off x="2895628" y="1353759"/>
                <a:ext cx="4869587" cy="6354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矩形 28"/>
              <p:cNvSpPr/>
              <p:nvPr/>
            </p:nvSpPr>
            <p:spPr>
              <a:xfrm>
                <a:off x="2670461" y="1353759"/>
                <a:ext cx="4869587" cy="3178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1</a:t>
                </a:r>
                <a:r>
                  <a:rPr lang="zh-CN" altLang="en-US" sz="1400" kern="1200" dirty="0">
                    <a:solidFill>
                      <a:schemeClr val="bg1"/>
                    </a:solidFill>
                    <a:latin typeface="+mn-ea"/>
                    <a:ea typeface="+mn-ea"/>
                  </a:rPr>
                  <a:t>、</a:t>
                </a:r>
                <a:r>
                  <a:rPr lang="en-US" altLang="zh-CN" sz="1400" kern="1200" dirty="0" smtClean="0">
                    <a:solidFill>
                      <a:schemeClr val="bg1"/>
                    </a:solidFill>
                    <a:latin typeface="+mn-ea"/>
                    <a:ea typeface="+mn-ea"/>
                  </a:rPr>
                  <a:t>2020</a:t>
                </a:r>
                <a:r>
                  <a:rPr lang="zh-CN" altLang="en-US" sz="1400" kern="1200" dirty="0" smtClean="0">
                    <a:solidFill>
                      <a:schemeClr val="bg1"/>
                    </a:solidFill>
                    <a:latin typeface="+mn-ea"/>
                    <a:ea typeface="+mn-ea"/>
                  </a:rPr>
                  <a:t>年度</a:t>
                </a:r>
                <a:r>
                  <a:rPr lang="zh-CN" altLang="en-US" sz="1400" kern="1200" dirty="0">
                    <a:solidFill>
                      <a:schemeClr val="bg1"/>
                    </a:solidFill>
                    <a:latin typeface="+mn-ea"/>
                    <a:ea typeface="+mn-ea"/>
                  </a:rPr>
                  <a:t>已预缴税额大于年度应纳税额且</a:t>
                </a:r>
                <a:r>
                  <a:rPr lang="zh-CN" altLang="en-US" sz="1400" b="1" kern="1200" dirty="0">
                    <a:solidFill>
                      <a:srgbClr val="FFC000"/>
                    </a:solidFill>
                    <a:latin typeface="+mn-ea"/>
                    <a:ea typeface="+mn-ea"/>
                  </a:rPr>
                  <a:t>申请退税</a:t>
                </a:r>
                <a:r>
                  <a:rPr lang="zh-CN" altLang="en-US" sz="1400" kern="1200" dirty="0">
                    <a:solidFill>
                      <a:schemeClr val="bg1"/>
                    </a:solidFill>
                    <a:latin typeface="+mn-ea"/>
                    <a:ea typeface="+mn-ea"/>
                  </a:rPr>
                  <a:t>的</a:t>
                </a:r>
                <a:endParaRPr lang="zh-CN" altLang="en-US" sz="1400" kern="1200" dirty="0">
                  <a:solidFill>
                    <a:schemeClr val="bg1"/>
                  </a:solidFill>
                  <a:latin typeface="+mn-ea"/>
                  <a:ea typeface="+mn-ea"/>
                </a:endParaRPr>
              </a:p>
            </p:txBody>
          </p:sp>
        </p:grpSp>
        <p:grpSp>
          <p:nvGrpSpPr>
            <p:cNvPr id="30" name="组合 29"/>
            <p:cNvGrpSpPr/>
            <p:nvPr/>
          </p:nvGrpSpPr>
          <p:grpSpPr>
            <a:xfrm>
              <a:off x="2385304" y="3075806"/>
              <a:ext cx="5277571" cy="680732"/>
              <a:chOff x="2670460" y="1736675"/>
              <a:chExt cx="5277571" cy="680732"/>
            </a:xfrm>
          </p:grpSpPr>
          <p:sp>
            <p:nvSpPr>
              <p:cNvPr id="31" name="矩形 30"/>
              <p:cNvSpPr/>
              <p:nvPr/>
            </p:nvSpPr>
            <p:spPr>
              <a:xfrm>
                <a:off x="2933271" y="1781999"/>
                <a:ext cx="4373338" cy="6354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矩形 31"/>
              <p:cNvSpPr/>
              <p:nvPr/>
            </p:nvSpPr>
            <p:spPr>
              <a:xfrm>
                <a:off x="2670460" y="1736675"/>
                <a:ext cx="5277571" cy="4241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altLang="zh-CN" sz="1400" kern="1200" dirty="0">
                    <a:solidFill>
                      <a:schemeClr val="bg1"/>
                    </a:solidFill>
                    <a:latin typeface="+mn-ea"/>
                    <a:ea typeface="+mn-ea"/>
                  </a:rPr>
                  <a:t>2</a:t>
                </a:r>
                <a:r>
                  <a:rPr lang="zh-CN" altLang="en-US" sz="1400" kern="1200" dirty="0">
                    <a:solidFill>
                      <a:schemeClr val="bg1"/>
                    </a:solidFill>
                    <a:latin typeface="+mn-ea"/>
                    <a:ea typeface="+mn-ea"/>
                  </a:rPr>
                  <a:t>、</a:t>
                </a:r>
                <a:r>
                  <a:rPr lang="en-US" altLang="zh-CN" sz="1400" kern="1200" dirty="0" smtClean="0">
                    <a:solidFill>
                      <a:schemeClr val="bg1"/>
                    </a:solidFill>
                    <a:latin typeface="+mn-ea"/>
                    <a:ea typeface="+mn-ea"/>
                  </a:rPr>
                  <a:t>2020</a:t>
                </a:r>
                <a:r>
                  <a:rPr lang="zh-CN" altLang="en-US" sz="1400" kern="1200" dirty="0" smtClean="0">
                    <a:solidFill>
                      <a:schemeClr val="bg1"/>
                    </a:solidFill>
                    <a:latin typeface="+mn-ea"/>
                    <a:ea typeface="+mn-ea"/>
                  </a:rPr>
                  <a:t>年度</a:t>
                </a:r>
                <a:r>
                  <a:rPr lang="zh-CN" altLang="en-US" sz="1400" kern="1200" dirty="0">
                    <a:solidFill>
                      <a:schemeClr val="bg1"/>
                    </a:solidFill>
                    <a:latin typeface="+mn-ea"/>
                    <a:ea typeface="+mn-ea"/>
                  </a:rPr>
                  <a:t>综合所得</a:t>
                </a:r>
                <a:r>
                  <a:rPr lang="zh-CN" altLang="en-US" sz="1400" b="1" kern="1200" dirty="0">
                    <a:solidFill>
                      <a:srgbClr val="FFC000"/>
                    </a:solidFill>
                    <a:latin typeface="+mn-ea"/>
                    <a:ea typeface="+mn-ea"/>
                  </a:rPr>
                  <a:t>年收入超过</a:t>
                </a:r>
                <a:r>
                  <a:rPr lang="en-US" altLang="zh-CN" sz="1400" kern="1200" dirty="0">
                    <a:solidFill>
                      <a:schemeClr val="bg1"/>
                    </a:solidFill>
                    <a:latin typeface="+mn-ea"/>
                    <a:ea typeface="+mn-ea"/>
                  </a:rPr>
                  <a:t>12</a:t>
                </a:r>
                <a:r>
                  <a:rPr lang="zh-CN" altLang="en-US" sz="1400" kern="1200" dirty="0">
                    <a:solidFill>
                      <a:schemeClr val="bg1"/>
                    </a:solidFill>
                    <a:latin typeface="+mn-ea"/>
                    <a:ea typeface="+mn-ea"/>
                  </a:rPr>
                  <a:t>万元且</a:t>
                </a:r>
                <a:r>
                  <a:rPr lang="zh-CN" altLang="en-US" sz="1400" b="1" kern="1200" dirty="0">
                    <a:solidFill>
                      <a:srgbClr val="FFC000"/>
                    </a:solidFill>
                    <a:latin typeface="+mn-ea"/>
                    <a:ea typeface="+mn-ea"/>
                  </a:rPr>
                  <a:t>补税金额超过</a:t>
                </a:r>
                <a:r>
                  <a:rPr lang="en-US" altLang="zh-CN" sz="1400" b="0" kern="1200" dirty="0">
                    <a:solidFill>
                      <a:schemeClr val="bg1"/>
                    </a:solidFill>
                    <a:latin typeface="+mn-ea"/>
                    <a:ea typeface="+mn-ea"/>
                  </a:rPr>
                  <a:t>4</a:t>
                </a:r>
                <a:r>
                  <a:rPr lang="en-US" altLang="zh-CN" sz="1400" kern="1200" dirty="0">
                    <a:solidFill>
                      <a:schemeClr val="bg1"/>
                    </a:solidFill>
                    <a:latin typeface="+mn-ea"/>
                    <a:ea typeface="+mn-ea"/>
                  </a:rPr>
                  <a:t>00</a:t>
                </a:r>
                <a:r>
                  <a:rPr lang="zh-CN" altLang="en-US" sz="1400" kern="1200" dirty="0">
                    <a:solidFill>
                      <a:schemeClr val="bg1"/>
                    </a:solidFill>
                    <a:latin typeface="+mn-ea"/>
                    <a:ea typeface="+mn-ea"/>
                  </a:rPr>
                  <a:t>元的</a:t>
                </a:r>
                <a:endParaRPr lang="zh-CN" altLang="en-US" sz="1400" kern="1200" dirty="0">
                  <a:solidFill>
                    <a:schemeClr val="bg1"/>
                  </a:solidFill>
                  <a:latin typeface="+mn-ea"/>
                  <a:ea typeface="+mn-ea"/>
                </a:endParaRPr>
              </a:p>
            </p:txBody>
          </p:sp>
        </p:grpSp>
        <p:cxnSp>
          <p:nvCxnSpPr>
            <p:cNvPr id="34" name="直接连接符 33"/>
            <p:cNvCxnSpPr/>
            <p:nvPr/>
          </p:nvCxnSpPr>
          <p:spPr>
            <a:xfrm>
              <a:off x="1259631" y="1347614"/>
              <a:ext cx="648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336672" y="1707654"/>
              <a:ext cx="540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254164" y="2651779"/>
              <a:ext cx="648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336672" y="1995686"/>
              <a:ext cx="540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336672" y="2339522"/>
              <a:ext cx="540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336672" y="3003798"/>
              <a:ext cx="540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259632" y="3411782"/>
              <a:ext cx="64800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2" name="矩形 41"/>
          <p:cNvSpPr/>
          <p:nvPr/>
        </p:nvSpPr>
        <p:spPr>
          <a:xfrm>
            <a:off x="488168" y="155542"/>
            <a:ext cx="2749226" cy="399984"/>
          </a:xfrm>
          <a:prstGeom prst="rect">
            <a:avLst/>
          </a:prstGeom>
        </p:spPr>
        <p:txBody>
          <a:bodyPr wrap="none" lIns="91319" tIns="45658" rIns="91319" bIns="45658">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哪些</a:t>
            </a:r>
            <a:r>
              <a:rPr lang="zh-CN" altLang="en-US" sz="2000" b="1" dirty="0">
                <a:solidFill>
                  <a:schemeClr val="bg1"/>
                </a:solidFill>
                <a:latin typeface="微软雅黑" panose="020B0503020204020204" pitchFamily="34" charset="-122"/>
                <a:ea typeface="微软雅黑" panose="020B0503020204020204" pitchFamily="34" charset="-122"/>
              </a:rPr>
              <a:t>人需要进行汇算？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图片 31-709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029600" y="2696347"/>
            <a:ext cx="2734433" cy="1866707"/>
          </a:xfrm>
          <a:prstGeom prst="rect">
            <a:avLst/>
          </a:prstGeom>
        </p:spPr>
      </p:pic>
      <p:sp>
        <p:nvSpPr>
          <p:cNvPr id="38" name="文本框 37"/>
          <p:cNvSpPr txBox="1"/>
          <p:nvPr>
            <p:custDataLst>
              <p:tags r:id="rId3"/>
            </p:custDataLst>
          </p:nvPr>
        </p:nvSpPr>
        <p:spPr>
          <a:xfrm>
            <a:off x="304324" y="1580801"/>
            <a:ext cx="2193608" cy="2273699"/>
          </a:xfrm>
          <a:prstGeom prst="rect">
            <a:avLst/>
          </a:prstGeom>
          <a:noFill/>
        </p:spPr>
        <p:txBody>
          <a:bodyPr wrap="square" rtlCol="0">
            <a:spAutoFit/>
            <a:scene3d>
              <a:camera prst="orthographicFront"/>
              <a:lightRig rig="threePt" dir="t"/>
            </a:scene3d>
          </a:bodyPr>
          <a:lstStyle/>
          <a:p>
            <a:pPr algn="ctr">
              <a:lnSpc>
                <a:spcPct val="150000"/>
              </a:lnSpc>
            </a:pPr>
            <a:r>
              <a:rPr lang="zh-CN" altLang="en-US"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还是</a:t>
            </a:r>
            <a:endParaRPr lang="en-US" altLang="zh-CN"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70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判断不了</a:t>
            </a:r>
            <a:endParaRPr lang="en-US" altLang="zh-CN" sz="270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怎么办</a:t>
            </a:r>
            <a:endParaRPr lang="en-US" altLang="zh-CN"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endParaRPr lang="zh-CN" altLang="en-US" sz="225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7" name="标题 1"/>
          <p:cNvSpPr/>
          <p:nvPr>
            <p:custDataLst>
              <p:tags r:id="rId4"/>
            </p:custDataLst>
          </p:nvPr>
        </p:nvSpPr>
        <p:spPr>
          <a:xfrm>
            <a:off x="502201" y="331923"/>
            <a:ext cx="4696301"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个人如何快速判断是否需要办理汇缴？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4" name="矩形 3"/>
          <p:cNvSpPr/>
          <p:nvPr/>
        </p:nvSpPr>
        <p:spPr>
          <a:xfrm>
            <a:off x="2603659" y="1707959"/>
            <a:ext cx="3810000" cy="761739"/>
          </a:xfrm>
          <a:prstGeom prst="rect">
            <a:avLst/>
          </a:prstGeom>
        </p:spPr>
        <p:txBody>
          <a:bodyPr wrap="square" lIns="68571" tIns="34286" rIns="68571" bIns="34286">
            <a:spAutoFit/>
          </a:bodyPr>
          <a:lstStyle/>
          <a:p>
            <a:pPr indent="342900" fontAlgn="auto">
              <a:lnSpc>
                <a:spcPct val="150000"/>
              </a:lnSpc>
            </a:pPr>
            <a:r>
              <a:rPr lang="zh-CN" altLang="en-US" sz="1500" dirty="0">
                <a:solidFill>
                  <a:schemeClr val="bg1"/>
                </a:solidFill>
                <a:latin typeface="微软雅黑" panose="020B0503020204020204" pitchFamily="34" charset="-122"/>
                <a:ea typeface="微软雅黑" panose="020B0503020204020204" pitchFamily="34" charset="-122"/>
              </a:rPr>
              <a:t>根据</a:t>
            </a:r>
            <a:r>
              <a:rPr lang="zh-CN" altLang="en-US" sz="1500" b="1" dirty="0">
                <a:solidFill>
                  <a:srgbClr val="FFFF00"/>
                </a:solidFill>
                <a:latin typeface="微软雅黑" panose="020B0503020204020204" pitchFamily="34" charset="-122"/>
                <a:ea typeface="微软雅黑" panose="020B0503020204020204" pitchFamily="34" charset="-122"/>
              </a:rPr>
              <a:t>一人式归集和试算结果</a:t>
            </a:r>
            <a:r>
              <a:rPr lang="zh-CN" altLang="en-US" sz="1500" dirty="0">
                <a:solidFill>
                  <a:srgbClr val="FFFF00"/>
                </a:solidFill>
                <a:latin typeface="微软雅黑" panose="020B0503020204020204" pitchFamily="34" charset="-122"/>
                <a:ea typeface="微软雅黑" panose="020B0503020204020204" pitchFamily="34" charset="-122"/>
              </a:rPr>
              <a:t>，</a:t>
            </a:r>
            <a:r>
              <a:rPr lang="zh-CN" altLang="en-US" sz="1500" b="1" dirty="0">
                <a:solidFill>
                  <a:srgbClr val="FFFF00"/>
                </a:solidFill>
                <a:latin typeface="微软雅黑" panose="020B0503020204020204" pitchFamily="34" charset="-122"/>
                <a:ea typeface="微软雅黑" panose="020B0503020204020204" pitchFamily="34" charset="-122"/>
              </a:rPr>
              <a:t>生成并制作汇算清缴应申报清册</a:t>
            </a:r>
            <a:r>
              <a:rPr lang="zh-CN" altLang="en-US" sz="1500" dirty="0">
                <a:solidFill>
                  <a:schemeClr val="bg1"/>
                </a:solidFill>
                <a:latin typeface="微软雅黑" panose="020B0503020204020204" pitchFamily="34" charset="-122"/>
                <a:ea typeface="微软雅黑" panose="020B0503020204020204" pitchFamily="34" charset="-122"/>
              </a:rPr>
              <a:t>。</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75155" y="1873252"/>
            <a:ext cx="4815930" cy="1812920"/>
            <a:chOff x="1833640" y="2611973"/>
            <a:chExt cx="5705101" cy="2147642"/>
          </a:xfrm>
        </p:grpSpPr>
        <p:grpSp>
          <p:nvGrpSpPr>
            <p:cNvPr id="6" name="组合 5"/>
            <p:cNvGrpSpPr/>
            <p:nvPr/>
          </p:nvGrpSpPr>
          <p:grpSpPr>
            <a:xfrm>
              <a:off x="1833640" y="2611973"/>
              <a:ext cx="5705101" cy="2147642"/>
              <a:chOff x="1467345" y="4356746"/>
              <a:chExt cx="13108949" cy="4934765"/>
            </a:xfrm>
            <a:solidFill>
              <a:srgbClr val="7030A0"/>
            </a:solidFill>
          </p:grpSpPr>
          <p:sp>
            <p:nvSpPr>
              <p:cNvPr id="3" name="MH_SubTitle_2"/>
              <p:cNvSpPr/>
              <p:nvPr>
                <p:custDataLst>
                  <p:tags r:id="rId1"/>
                </p:custDataLst>
              </p:nvPr>
            </p:nvSpPr>
            <p:spPr bwMode="auto">
              <a:xfrm>
                <a:off x="8026694" y="4356746"/>
                <a:ext cx="6549600" cy="863544"/>
              </a:xfrm>
              <a:custGeom>
                <a:avLst/>
                <a:gdLst>
                  <a:gd name="T0" fmla="*/ 27351 w 3275513"/>
                  <a:gd name="T1" fmla="*/ 0 h 431880"/>
                  <a:gd name="T2" fmla="*/ 3056304 w 3275513"/>
                  <a:gd name="T3" fmla="*/ 0 h 431880"/>
                  <a:gd name="T4" fmla="*/ 3272013 w 3275513"/>
                  <a:gd name="T5" fmla="*/ 215660 h 431880"/>
                  <a:gd name="T6" fmla="*/ 3056304 w 3275513"/>
                  <a:gd name="T7" fmla="*/ 431320 h 431880"/>
                  <a:gd name="T8" fmla="*/ 872500 w 3275513"/>
                  <a:gd name="T9" fmla="*/ 431320 h 431880"/>
                  <a:gd name="T10" fmla="*/ 803394 w 3275513"/>
                  <a:gd name="T11" fmla="*/ 355306 h 431880"/>
                  <a:gd name="T12" fmla="*/ 69474 w 3275513"/>
                  <a:gd name="T13" fmla="*/ 6265 h 431880"/>
                  <a:gd name="T14" fmla="*/ 0 w 3275513"/>
                  <a:gd name="T15" fmla="*/ 2753 h 431880"/>
                  <a:gd name="T16" fmla="*/ 0 60000 65536"/>
                  <a:gd name="T17" fmla="*/ 0 60000 65536"/>
                  <a:gd name="T18" fmla="*/ 0 60000 65536"/>
                  <a:gd name="T19" fmla="*/ 0 60000 65536"/>
                  <a:gd name="T20" fmla="*/ 0 60000 65536"/>
                  <a:gd name="T21" fmla="*/ 0 60000 65536"/>
                  <a:gd name="T22" fmla="*/ 0 60000 65536"/>
                  <a:gd name="T23" fmla="*/ 0 60000 65536"/>
                  <a:gd name="T24" fmla="*/ 0 w 3275513"/>
                  <a:gd name="T25" fmla="*/ 0 h 431880"/>
                  <a:gd name="T26" fmla="*/ 3275513 w 3275513"/>
                  <a:gd name="T27" fmla="*/ 431880 h 4318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5513" h="431880">
                    <a:moveTo>
                      <a:pt x="27379" y="0"/>
                    </a:moveTo>
                    <a:lnTo>
                      <a:pt x="3059573" y="0"/>
                    </a:lnTo>
                    <a:cubicBezTo>
                      <a:pt x="3178833" y="0"/>
                      <a:pt x="3275513" y="96680"/>
                      <a:pt x="3275513" y="215940"/>
                    </a:cubicBezTo>
                    <a:cubicBezTo>
                      <a:pt x="3275513" y="335200"/>
                      <a:pt x="3178833" y="431880"/>
                      <a:pt x="3059573" y="431880"/>
                    </a:cubicBezTo>
                    <a:lnTo>
                      <a:pt x="873431" y="431880"/>
                    </a:lnTo>
                    <a:lnTo>
                      <a:pt x="804255" y="355768"/>
                    </a:lnTo>
                    <a:cubicBezTo>
                      <a:pt x="611921" y="163433"/>
                      <a:pt x="355385" y="35300"/>
                      <a:pt x="69551" y="6272"/>
                    </a:cubicBezTo>
                    <a:lnTo>
                      <a:pt x="0" y="2760"/>
                    </a:lnTo>
                    <a:lnTo>
                      <a:pt x="27379" y="0"/>
                    </a:lnTo>
                    <a:close/>
                  </a:path>
                </a:pathLst>
              </a:custGeom>
              <a:grpFill/>
              <a:ln>
                <a:noFill/>
              </a:ln>
            </p:spPr>
            <p:txBody>
              <a:bodyPr lIns="134978" rIns="134978"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0"/>
                  </a:spcBef>
                  <a:buFontTx/>
                  <a:buNone/>
                  <a:defRPr/>
                </a:pPr>
                <a:r>
                  <a:rPr lang="zh-CN" altLang="en-US" sz="1500" b="1" dirty="0">
                    <a:solidFill>
                      <a:schemeClr val="bg1"/>
                    </a:solidFill>
                    <a:latin typeface="微软雅黑" panose="020B0503020204020204" pitchFamily="34" charset="-122"/>
                    <a:ea typeface="微软雅黑" panose="020B0503020204020204" pitchFamily="34" charset="-122"/>
                  </a:rPr>
                  <a:t>电子税务局查询</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4" name="MH_SubTitle_1"/>
              <p:cNvSpPr/>
              <p:nvPr>
                <p:custDataLst>
                  <p:tags r:id="rId2"/>
                </p:custDataLst>
              </p:nvPr>
            </p:nvSpPr>
            <p:spPr bwMode="auto">
              <a:xfrm>
                <a:off x="1467345" y="8427967"/>
                <a:ext cx="6559123" cy="863544"/>
              </a:xfrm>
              <a:custGeom>
                <a:avLst/>
                <a:gdLst>
                  <a:gd name="T0" fmla="*/ 216164 w 3279285"/>
                  <a:gd name="T1" fmla="*/ 0 h 431880"/>
                  <a:gd name="T2" fmla="*/ 2355494 w 3279285"/>
                  <a:gd name="T3" fmla="*/ 0 h 431880"/>
                  <a:gd name="T4" fmla="*/ 2424741 w 3279285"/>
                  <a:gd name="T5" fmla="*/ 76016 h 431880"/>
                  <a:gd name="T6" fmla="*/ 3160214 w 3279285"/>
                  <a:gd name="T7" fmla="*/ 425056 h 431880"/>
                  <a:gd name="T8" fmla="*/ 3282715 w 3279285"/>
                  <a:gd name="T9" fmla="*/ 431229 h 431880"/>
                  <a:gd name="T10" fmla="*/ 3281805 w 3279285"/>
                  <a:gd name="T11" fmla="*/ 431320 h 431880"/>
                  <a:gd name="T12" fmla="*/ 216164 w 3279285"/>
                  <a:gd name="T13" fmla="*/ 431320 h 431880"/>
                  <a:gd name="T14" fmla="*/ 0 w 3279285"/>
                  <a:gd name="T15" fmla="*/ 215660 h 431880"/>
                  <a:gd name="T16" fmla="*/ 216164 w 3279285"/>
                  <a:gd name="T17" fmla="*/ 0 h 431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79285"/>
                  <a:gd name="T28" fmla="*/ 0 h 431880"/>
                  <a:gd name="T29" fmla="*/ 3279285 w 3279285"/>
                  <a:gd name="T30" fmla="*/ 431880 h 4318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79285" h="431880">
                    <a:moveTo>
                      <a:pt x="215940" y="0"/>
                    </a:moveTo>
                    <a:lnTo>
                      <a:pt x="2353030" y="0"/>
                    </a:lnTo>
                    <a:lnTo>
                      <a:pt x="2422207" y="76114"/>
                    </a:lnTo>
                    <a:cubicBezTo>
                      <a:pt x="2614541" y="268448"/>
                      <a:pt x="2871077" y="396581"/>
                      <a:pt x="3156910" y="425609"/>
                    </a:cubicBezTo>
                    <a:lnTo>
                      <a:pt x="3279285" y="431789"/>
                    </a:lnTo>
                    <a:lnTo>
                      <a:pt x="3278375" y="431880"/>
                    </a:lnTo>
                    <a:lnTo>
                      <a:pt x="215940" y="431880"/>
                    </a:lnTo>
                    <a:cubicBezTo>
                      <a:pt x="96680" y="431880"/>
                      <a:pt x="0" y="335200"/>
                      <a:pt x="0" y="215940"/>
                    </a:cubicBezTo>
                    <a:cubicBezTo>
                      <a:pt x="0" y="96680"/>
                      <a:pt x="96680" y="0"/>
                      <a:pt x="215940" y="0"/>
                    </a:cubicBezTo>
                    <a:close/>
                  </a:path>
                </a:pathLst>
              </a:custGeom>
              <a:grpFill/>
              <a:ln>
                <a:noFill/>
              </a:ln>
            </p:spPr>
            <p:txBody>
              <a:bodyPr lIns="134978" rIns="134978" anchor="ctr">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0"/>
                  </a:spcBef>
                  <a:buFontTx/>
                  <a:buNone/>
                  <a:defRPr/>
                </a:pPr>
                <a:r>
                  <a:rPr lang="zh-CN" altLang="en-US" sz="1800" b="1" dirty="0">
                    <a:solidFill>
                      <a:schemeClr val="bg1"/>
                    </a:solidFill>
                    <a:latin typeface="微软雅黑" panose="020B0503020204020204" pitchFamily="34" charset="-122"/>
                    <a:ea typeface="微软雅黑" panose="020B0503020204020204" pitchFamily="34" charset="-122"/>
                  </a:rPr>
                  <a:t>扣缴义务人提供</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5" name="MH_Title_1"/>
              <p:cNvSpPr/>
              <p:nvPr>
                <p:custDataLst>
                  <p:tags r:id="rId3"/>
                </p:custDataLst>
              </p:nvPr>
            </p:nvSpPr>
            <p:spPr>
              <a:xfrm>
                <a:off x="5886654" y="4681714"/>
                <a:ext cx="4355816" cy="4358990"/>
              </a:xfrm>
              <a:prstGeom prst="donut">
                <a:avLst>
                  <a:gd name="adj" fmla="val 6327"/>
                </a:avLst>
              </a:prstGeom>
              <a:grpFill/>
              <a:ln>
                <a:solidFill>
                  <a:srgbClr val="4472C4"/>
                </a:solidFill>
              </a:ln>
            </p:spPr>
            <p:txBody>
              <a:bodyPr lIns="0" tIns="0" rIns="0" bIns="0" anchor="ctr">
                <a:normAutofit/>
              </a:bodyPr>
              <a:lstStyle/>
              <a:p>
                <a:pPr algn="ctr">
                  <a:defRPr/>
                </a:pPr>
                <a:r>
                  <a:rPr lang="zh-CN" altLang="en-US" sz="2100" b="1" dirty="0">
                    <a:solidFill>
                      <a:schemeClr val="bg1"/>
                    </a:solidFill>
                    <a:latin typeface="微软雅黑" panose="020B0503020204020204" pitchFamily="34" charset="-122"/>
                    <a:ea typeface="微软雅黑" panose="020B0503020204020204" pitchFamily="34" charset="-122"/>
                  </a:rPr>
                  <a:t>数据</a:t>
                </a:r>
                <a:endParaRPr lang="en-US" altLang="zh-CN" sz="2100" b="1"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2100" b="1" dirty="0">
                    <a:solidFill>
                      <a:schemeClr val="bg1"/>
                    </a:solidFill>
                    <a:latin typeface="微软雅黑" panose="020B0503020204020204" pitchFamily="34" charset="-122"/>
                    <a:ea typeface="微软雅黑" panose="020B0503020204020204" pitchFamily="34" charset="-122"/>
                  </a:rPr>
                  <a:t>来源</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10" name="矩形 9"/>
            <p:cNvSpPr/>
            <p:nvPr>
              <p:custDataLst>
                <p:tags r:id="rId4"/>
              </p:custDataLst>
            </p:nvPr>
          </p:nvSpPr>
          <p:spPr bwMode="auto">
            <a:xfrm>
              <a:off x="5506085" y="4104640"/>
              <a:ext cx="2032635" cy="423545"/>
            </a:xfrm>
            <a:prstGeom prst="rect">
              <a:avLst/>
            </a:prstGeom>
            <a:solidFill>
              <a:srgbClr val="7030A0"/>
            </a:solidFill>
            <a:ln>
              <a:noFill/>
            </a:ln>
          </p:spPr>
          <p:txBody>
            <a:bodyPr wrap="square" lIns="134978" rIns="134978" rtlCol="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l">
                <a:lnSpc>
                  <a:spcPct val="120000"/>
                </a:lnSpc>
                <a:buClrTx/>
                <a:buSzTx/>
                <a:buFontTx/>
                <a:buNone/>
                <a:defRPr/>
              </a:pPr>
              <a:r>
                <a:rPr lang="zh-CN" altLang="en-US" sz="1350" b="1" dirty="0">
                  <a:solidFill>
                    <a:schemeClr val="bg1"/>
                  </a:solidFill>
                  <a:latin typeface="微软雅黑" panose="020B0503020204020204" pitchFamily="34" charset="-122"/>
                  <a:ea typeface="微软雅黑" panose="020B0503020204020204" pitchFamily="34" charset="-122"/>
                  <a:sym typeface="+mn-ea"/>
                </a:rPr>
                <a:t>个税APP查询</a:t>
              </a:r>
              <a:endParaRPr lang="zh-CN" altLang="en-US" sz="1350" b="1" dirty="0">
                <a:solidFill>
                  <a:schemeClr val="bg1"/>
                </a:solidFill>
                <a:latin typeface="微软雅黑" panose="020B0503020204020204" pitchFamily="34" charset="-122"/>
                <a:ea typeface="微软雅黑" panose="020B0503020204020204" pitchFamily="34" charset="-122"/>
                <a:sym typeface="+mn-ea"/>
              </a:endParaRPr>
            </a:p>
          </p:txBody>
        </p:sp>
      </p:grpSp>
      <p:sp>
        <p:nvSpPr>
          <p:cNvPr id="8" name="标题 1"/>
          <p:cNvSpPr/>
          <p:nvPr>
            <p:custDataLst>
              <p:tags r:id="rId5"/>
            </p:custDataLst>
          </p:nvPr>
        </p:nvSpPr>
        <p:spPr>
          <a:xfrm>
            <a:off x="502201" y="331923"/>
            <a:ext cx="4696301"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个人如何查询全国的个税申报数据？</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1"/>
          <p:cNvGraphicFramePr>
            <a:graphicFrameLocks noGrp="1"/>
          </p:cNvGraphicFramePr>
          <p:nvPr>
            <p:custDataLst>
              <p:tags r:id="rId1"/>
            </p:custDataLst>
          </p:nvPr>
        </p:nvGraphicFramePr>
        <p:xfrm>
          <a:off x="633293" y="1199844"/>
          <a:ext cx="6543114" cy="3128451"/>
        </p:xfrm>
        <a:graphic>
          <a:graphicData uri="http://schemas.openxmlformats.org/drawingml/2006/table">
            <a:tbl>
              <a:tblPr firstRow="1" bandRow="1">
                <a:tableStyleId>{5940675A-B579-460E-94D1-54222C63F5DA}</a:tableStyleId>
              </a:tblPr>
              <a:tblGrid>
                <a:gridCol w="1284383"/>
                <a:gridCol w="1070452"/>
                <a:gridCol w="1432832"/>
                <a:gridCol w="2755447"/>
              </a:tblGrid>
              <a:tr h="525768">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项目</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solidFill>
                      <a:srgbClr val="7030A0"/>
                    </a:solidFill>
                  </a:tcPr>
                </a:tc>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系统预填数据</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solidFill>
                      <a:srgbClr val="7030A0"/>
                    </a:solidFill>
                  </a:tcPr>
                </a:tc>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工资表、税单数据</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solidFill>
                      <a:srgbClr val="7030A0"/>
                    </a:solidFill>
                  </a:tcPr>
                </a:tc>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查询数据</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solidFill>
                      <a:srgbClr val="7030A0"/>
                    </a:solidFill>
                  </a:tcPr>
                </a:tc>
              </a:tr>
              <a:tr h="525768">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综合所得收入额</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rowSpan="4">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系统生成</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rowSpan="4">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扣缴单位提供</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a:txBody>
                    <a:bodyPr/>
                    <a:lstStyle/>
                    <a:p>
                      <a:r>
                        <a:rPr lang="zh-CN" altLang="en-US" sz="1500" dirty="0">
                          <a:solidFill>
                            <a:schemeClr val="bg1"/>
                          </a:solidFill>
                          <a:latin typeface="微软雅黑" panose="020B0503020204020204" pitchFamily="34" charset="-122"/>
                          <a:ea typeface="微软雅黑" panose="020B0503020204020204" pitchFamily="34" charset="-122"/>
                        </a:rPr>
                        <a:t>纳税记录</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r>
              <a:tr h="369094">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三险一金</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vMerge="1">
                  <a:tcPr/>
                </a:tc>
                <a:tc vMerge="1">
                  <a:tcPr/>
                </a:tc>
                <a:tc>
                  <a:txBody>
                    <a:bodyPr/>
                    <a:lstStyle/>
                    <a:p>
                      <a:r>
                        <a:rPr lang="zh-CN" altLang="en-US" sz="1500" dirty="0">
                          <a:solidFill>
                            <a:schemeClr val="bg1"/>
                          </a:solidFill>
                          <a:latin typeface="微软雅黑" panose="020B0503020204020204" pitchFamily="34" charset="-122"/>
                          <a:ea typeface="微软雅黑" panose="020B0503020204020204" pitchFamily="34" charset="-122"/>
                        </a:rPr>
                        <a:t>当地社保、公积金官网</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r>
              <a:tr h="754368">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专项附加扣除</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vMerge="1">
                  <a:tcPr/>
                </a:tc>
                <a:tc vMerge="1">
                  <a:tcPr/>
                </a:tc>
                <a:tc>
                  <a:txBody>
                    <a:bodyPr/>
                    <a:lstStyle/>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rPr>
                        <a:t>信息填报记录（</a:t>
                      </a:r>
                      <a:r>
                        <a:rPr lang="en-US" altLang="zh-CN" sz="1500" dirty="0">
                          <a:solidFill>
                            <a:schemeClr val="bg1"/>
                          </a:solidFill>
                          <a:latin typeface="微软雅黑" panose="020B0503020204020204" pitchFamily="34" charset="-122"/>
                          <a:ea typeface="微软雅黑" panose="020B0503020204020204" pitchFamily="34" charset="-122"/>
                        </a:rPr>
                        <a:t>APP</a:t>
                      </a:r>
                      <a:r>
                        <a:rPr lang="zh-CN" altLang="en-US" sz="1500" dirty="0">
                          <a:solidFill>
                            <a:schemeClr val="bg1"/>
                          </a:solidFill>
                          <a:latin typeface="微软雅黑" panose="020B0503020204020204" pitchFamily="34" charset="-122"/>
                          <a:ea typeface="微软雅黑" panose="020B0503020204020204" pitchFamily="34" charset="-122"/>
                        </a:rPr>
                        <a:t>、</a:t>
                      </a:r>
                      <a:r>
                        <a:rPr lang="en-US" altLang="zh-CN" sz="1500" dirty="0">
                          <a:solidFill>
                            <a:schemeClr val="bg1"/>
                          </a:solidFill>
                          <a:latin typeface="微软雅黑" panose="020B0503020204020204" pitchFamily="34" charset="-122"/>
                          <a:ea typeface="微软雅黑" panose="020B0503020204020204" pitchFamily="34" charset="-122"/>
                        </a:rPr>
                        <a:t>WEB</a:t>
                      </a:r>
                      <a:r>
                        <a:rPr lang="zh-CN" altLang="en-US" sz="1500" dirty="0">
                          <a:solidFill>
                            <a:schemeClr val="bg1"/>
                          </a:solidFill>
                          <a:latin typeface="微软雅黑" panose="020B0503020204020204" pitchFamily="34" charset="-122"/>
                          <a:ea typeface="微软雅黑" panose="020B0503020204020204" pitchFamily="34" charset="-122"/>
                        </a:rPr>
                        <a:t>、纸质）需自行判断扣除金额</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r>
              <a:tr h="451009">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其他扣除</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vMerge="1">
                  <a:tcPr/>
                </a:tc>
                <a:tc vMerge="1">
                  <a:tcPr/>
                </a:tc>
                <a:tc>
                  <a:txBody>
                    <a:bodyPr/>
                    <a:lstStyle/>
                    <a:p>
                      <a:r>
                        <a:rPr lang="zh-CN" altLang="en-US" sz="1500" dirty="0">
                          <a:solidFill>
                            <a:schemeClr val="bg1"/>
                          </a:solidFill>
                          <a:latin typeface="微软雅黑" panose="020B0503020204020204" pitchFamily="34" charset="-122"/>
                          <a:ea typeface="微软雅黑" panose="020B0503020204020204" pitchFamily="34" charset="-122"/>
                        </a:rPr>
                        <a:t>根据各项扣除项的政策判断</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r>
              <a:tr h="502444">
                <a:tc>
                  <a:txBody>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一类银行账户</a:t>
                      </a:r>
                      <a:endParaRPr lang="zh-CN" altLang="en-US" sz="1500" dirty="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gridSpan="3">
                  <a:txBody>
                    <a:bodyPr/>
                    <a:lstStyle/>
                    <a:p>
                      <a:pPr algn="ctr"/>
                      <a:r>
                        <a:rPr lang="zh-CN" altLang="en-US" sz="1500" dirty="0" smtClean="0">
                          <a:solidFill>
                            <a:schemeClr val="bg1"/>
                          </a:solidFill>
                          <a:latin typeface="微软雅黑" panose="020B0503020204020204" pitchFamily="34" charset="-122"/>
                          <a:ea typeface="微软雅黑" panose="020B0503020204020204" pitchFamily="34" charset="-122"/>
                        </a:rPr>
                        <a:t>自行准备</a:t>
                      </a:r>
                      <a:endParaRPr lang="zh-CN" altLang="en-US" sz="1500" dirty="0" smtClean="0">
                        <a:solidFill>
                          <a:schemeClr val="bg1"/>
                        </a:solidFill>
                        <a:latin typeface="微软雅黑" panose="020B0503020204020204" pitchFamily="34" charset="-122"/>
                        <a:ea typeface="微软雅黑" panose="020B0503020204020204" pitchFamily="34" charset="-122"/>
                      </a:endParaRPr>
                    </a:p>
                  </a:txBody>
                  <a:tcPr marL="68569" marR="68569" marT="34284" marB="34284" anchor="ctr"/>
                </a:tc>
                <a:tc hMerge="1">
                  <a:tcPr anchor="ctr"/>
                </a:tc>
                <a:tc hMerge="1">
                  <a:tcPr anchor="ctr"/>
                </a:tc>
              </a:tr>
            </a:tbl>
          </a:graphicData>
        </a:graphic>
      </p:graphicFrame>
      <p:sp>
        <p:nvSpPr>
          <p:cNvPr id="5" name="标题 1"/>
          <p:cNvSpPr/>
          <p:nvPr>
            <p:custDataLst>
              <p:tags r:id="rId2"/>
            </p:custDataLst>
          </p:nvPr>
        </p:nvSpPr>
        <p:spPr>
          <a:xfrm>
            <a:off x="502201" y="331923"/>
            <a:ext cx="4696301"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个人需要准备的各项申报数据明细</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5108214" y="901535"/>
            <a:ext cx="2254499" cy="3984784"/>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24339" y="901535"/>
            <a:ext cx="2168004" cy="3984784"/>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2704012" y="901535"/>
            <a:ext cx="2292533" cy="3984784"/>
          </a:xfrm>
          <a:prstGeom prst="rect">
            <a:avLst/>
          </a:prstGeom>
        </p:spPr>
      </p:pic>
      <p:sp>
        <p:nvSpPr>
          <p:cNvPr id="7" name="标题 1"/>
          <p:cNvSpPr/>
          <p:nvPr>
            <p:custDataLst>
              <p:tags r:id="rId7"/>
            </p:custDataLst>
          </p:nvPr>
        </p:nvSpPr>
        <p:spPr>
          <a:xfrm>
            <a:off x="502201" y="331923"/>
            <a:ext cx="4696301"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个人如何查询全国的个税申报数据？</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545783" y="1713087"/>
            <a:ext cx="6309966" cy="2905571"/>
          </a:xfrm>
          <a:prstGeom prst="rect">
            <a:avLst/>
          </a:prstGeom>
        </p:spPr>
      </p:pic>
      <p:sp>
        <p:nvSpPr>
          <p:cNvPr id="3" name="矩形 2"/>
          <p:cNvSpPr/>
          <p:nvPr>
            <p:custDataLst>
              <p:tags r:id="rId3"/>
            </p:custDataLst>
          </p:nvPr>
        </p:nvSpPr>
        <p:spPr>
          <a:xfrm>
            <a:off x="545783" y="1069279"/>
            <a:ext cx="5291577" cy="323165"/>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登录自然人电子税务局网站：https://etax.chinatax.gov.cn/</a:t>
            </a:r>
            <a:endParaRPr lang="zh-CN" altLang="en-US" sz="15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1073207" y="1512615"/>
            <a:ext cx="6353175" cy="3437573"/>
          </a:xfrm>
          <a:prstGeom prst="rect">
            <a:avLst/>
          </a:prstGeom>
        </p:spPr>
      </p:pic>
      <p:sp>
        <p:nvSpPr>
          <p:cNvPr id="6" name="标题 1"/>
          <p:cNvSpPr/>
          <p:nvPr>
            <p:custDataLst>
              <p:tags r:id="rId6"/>
            </p:custDataLst>
          </p:nvPr>
        </p:nvSpPr>
        <p:spPr>
          <a:xfrm>
            <a:off x="502201" y="331923"/>
            <a:ext cx="4696301"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个人如何查询全国的个税申报数据？</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3830" y="415384"/>
            <a:ext cx="8778308"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办理2020年度个人所得税综合所得年度汇算需要提交什么资料，保存多久？</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文本框 2"/>
          <p:cNvSpPr txBox="1"/>
          <p:nvPr/>
        </p:nvSpPr>
        <p:spPr>
          <a:xfrm>
            <a:off x="545545" y="1073375"/>
            <a:ext cx="7059488" cy="1823576"/>
          </a:xfrm>
          <a:prstGeom prst="rect">
            <a:avLst/>
          </a:prstGeom>
          <a:noFill/>
        </p:spPr>
        <p:txBody>
          <a:bodyPr wrap="square" rtlCol="0" anchor="t">
            <a:spAutoFit/>
          </a:bodyPr>
          <a:lstStyle/>
          <a:p>
            <a:pPr>
              <a:lnSpc>
                <a:spcPct val="150000"/>
              </a:lnSpc>
            </a:pPr>
            <a:r>
              <a:rPr lang="zh-CN" altLang="en-US" sz="1500" dirty="0">
                <a:solidFill>
                  <a:schemeClr val="bg1"/>
                </a:solidFill>
              </a:rPr>
              <a:t>       纳税人办理2020年度汇算的，适用个人所得税年度自行纳税申报表(附件2、3)，如需修改本人相关基础信息，新增享受扣除或者税收优惠的，还应按规定一并填报相关信息。纳税人需仔细核对，确保所填信息真实、准确、完整。</a:t>
            </a:r>
            <a:endParaRPr lang="zh-CN" altLang="en-US" sz="1500" dirty="0">
              <a:solidFill>
                <a:schemeClr val="bg1"/>
              </a:solidFill>
            </a:endParaRPr>
          </a:p>
          <a:p>
            <a:pPr>
              <a:lnSpc>
                <a:spcPct val="150000"/>
              </a:lnSpc>
            </a:pPr>
            <a:r>
              <a:rPr lang="zh-CN" altLang="en-US" sz="1500" dirty="0">
                <a:solidFill>
                  <a:schemeClr val="bg1"/>
                </a:solidFill>
              </a:rPr>
              <a:t>　　纳税人、代办年度汇算的单位，需各自将年度汇算申报表以及纳税人综合所得收入、扣除、已缴税额或税收优惠等相关资料，自年度汇算期结束之日起留存5年。</a:t>
            </a:r>
            <a:endParaRPr lang="zh-CN" altLang="en-US" sz="1500" dirty="0">
              <a:solidFill>
                <a:schemeClr val="bg1"/>
              </a:solidFill>
            </a:endParaRPr>
          </a:p>
        </p:txBody>
      </p:sp>
      <p:sp>
        <p:nvSpPr>
          <p:cNvPr id="4" name="文本框 3"/>
          <p:cNvSpPr txBox="1"/>
          <p:nvPr/>
        </p:nvSpPr>
        <p:spPr>
          <a:xfrm>
            <a:off x="545544" y="3737880"/>
            <a:ext cx="6876098" cy="1131079"/>
          </a:xfrm>
          <a:prstGeom prst="rect">
            <a:avLst/>
          </a:prstGeom>
          <a:noFill/>
        </p:spPr>
        <p:txBody>
          <a:bodyPr wrap="square" rtlCol="0" anchor="t">
            <a:spAutoFit/>
          </a:bodyPr>
          <a:lstStyle/>
          <a:p>
            <a:pPr>
              <a:lnSpc>
                <a:spcPct val="150000"/>
              </a:lnSpc>
            </a:pPr>
            <a:r>
              <a:rPr lang="zh-CN" altLang="en-US" sz="1500" dirty="0">
                <a:solidFill>
                  <a:schemeClr val="bg1"/>
                </a:solidFill>
              </a:rPr>
              <a:t>年度汇算时，纳税人只需报送年度汇算申报表，如果纳税人修改本人相关基础信息、新增享受扣除或者税收优惠，才需一并报送相关信息。纳税人需仔细核对填报的信息，确保真实、准确、完整。</a:t>
            </a:r>
            <a:endParaRPr lang="zh-CN" altLang="en-US" sz="1500" dirty="0">
              <a:solidFill>
                <a:schemeClr val="bg1"/>
              </a:solidFill>
            </a:endParaRPr>
          </a:p>
        </p:txBody>
      </p:sp>
      <p:sp>
        <p:nvSpPr>
          <p:cNvPr id="8" name="云形标注 7"/>
          <p:cNvSpPr/>
          <p:nvPr/>
        </p:nvSpPr>
        <p:spPr>
          <a:xfrm>
            <a:off x="3834628" y="2887783"/>
            <a:ext cx="2536712" cy="754618"/>
          </a:xfrm>
          <a:prstGeom prst="cloudCallout">
            <a:avLst>
              <a:gd name="adj1" fmla="val 10965"/>
              <a:gd name="adj2" fmla="val -6655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rPr>
              <a:t>自2021年7月1日至2026年6月30日</a:t>
            </a:r>
            <a:endParaRPr lang="zh-CN" altLang="en-US" sz="15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2200" y="331923"/>
            <a:ext cx="709591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未按照规定办理汇算清缴对个人信用是否会产生影响？</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4" name="矩形 3"/>
          <p:cNvSpPr/>
          <p:nvPr/>
        </p:nvSpPr>
        <p:spPr>
          <a:xfrm>
            <a:off x="521494" y="925116"/>
            <a:ext cx="3048476" cy="3554807"/>
          </a:xfrm>
          <a:prstGeom prst="rect">
            <a:avLst/>
          </a:prstGeom>
        </p:spPr>
        <p:txBody>
          <a:bodyPr wrap="square" lIns="91428" tIns="45714" rIns="91428" bIns="45714">
            <a:spAutoFit/>
          </a:bodyPr>
          <a:lstStyle/>
          <a:p>
            <a:pPr>
              <a:lnSpc>
                <a:spcPct val="150000"/>
              </a:lnSpc>
            </a:pPr>
            <a:r>
              <a:rPr lang="en-US" altLang="zh-CN" sz="1500" b="1" dirty="0">
                <a:solidFill>
                  <a:schemeClr val="bg1"/>
                </a:solidFill>
                <a:latin typeface="微软雅黑" panose="020B0503020204020204" pitchFamily="34" charset="-122"/>
                <a:ea typeface="微软雅黑" panose="020B0503020204020204" pitchFamily="34" charset="-122"/>
              </a:rPr>
              <a:t>【</a:t>
            </a:r>
            <a:r>
              <a:rPr lang="zh-CN" altLang="en-US" sz="1500" b="1" dirty="0">
                <a:solidFill>
                  <a:schemeClr val="bg1"/>
                </a:solidFill>
                <a:latin typeface="微软雅黑" panose="020B0503020204020204" pitchFamily="34" charset="-122"/>
                <a:ea typeface="微软雅黑" panose="020B0503020204020204" pitchFamily="34" charset="-122"/>
              </a:rPr>
              <a:t>信用惩戒</a:t>
            </a:r>
            <a:r>
              <a:rPr lang="en-US" altLang="zh-CN" sz="1500" b="1" dirty="0">
                <a:solidFill>
                  <a:schemeClr val="bg1"/>
                </a:solidFill>
                <a:latin typeface="微软雅黑" panose="020B0503020204020204" pitchFamily="34" charset="-122"/>
                <a:ea typeface="微软雅黑" panose="020B0503020204020204" pitchFamily="34" charset="-122"/>
              </a:rPr>
              <a:t>】</a:t>
            </a:r>
            <a:r>
              <a:rPr lang="zh-CN" altLang="en-US" sz="1500" dirty="0">
                <a:solidFill>
                  <a:schemeClr val="bg1"/>
                </a:solidFill>
                <a:latin typeface="微软雅黑" panose="020B0503020204020204" pitchFamily="34" charset="-122"/>
                <a:ea typeface="微软雅黑" panose="020B0503020204020204" pitchFamily="34" charset="-122"/>
              </a:rPr>
              <a:t>纳税人纳税申报情况将纳入个人纳税信用管理。个人存在未按规定办理纳税申报、不缴或者少缴税款、提供虚假资料申报享受税收优惠、不配合税务检查、虚假承诺等行为，</a:t>
            </a:r>
            <a:r>
              <a:rPr lang="zh-CN" altLang="en-US" sz="1500" b="1" dirty="0">
                <a:solidFill>
                  <a:srgbClr val="FF0000"/>
                </a:solidFill>
                <a:latin typeface="微软雅黑" panose="020B0503020204020204" pitchFamily="34" charset="-122"/>
                <a:ea typeface="微软雅黑" panose="020B0503020204020204" pitchFamily="34" charset="-122"/>
              </a:rPr>
              <a:t>记入信用记录</a:t>
            </a:r>
            <a:r>
              <a:rPr lang="zh-CN" altLang="en-US" sz="1500" dirty="0">
                <a:solidFill>
                  <a:schemeClr val="bg1"/>
                </a:solidFill>
                <a:latin typeface="微软雅黑" panose="020B0503020204020204" pitchFamily="34" charset="-122"/>
                <a:ea typeface="微软雅黑" panose="020B0503020204020204" pitchFamily="34" charset="-122"/>
              </a:rPr>
              <a:t>，构成严重失信的，按照有关规定实施</a:t>
            </a:r>
            <a:r>
              <a:rPr lang="zh-CN" altLang="en-US" sz="1500" b="1" dirty="0">
                <a:solidFill>
                  <a:srgbClr val="FF0000"/>
                </a:solidFill>
                <a:latin typeface="微软雅黑" panose="020B0503020204020204" pitchFamily="34" charset="-122"/>
                <a:ea typeface="微软雅黑" panose="020B0503020204020204" pitchFamily="34" charset="-122"/>
              </a:rPr>
              <a:t>联合惩戒</a:t>
            </a:r>
            <a:r>
              <a:rPr lang="zh-CN" altLang="en-US" sz="1500" dirty="0">
                <a:solidFill>
                  <a:schemeClr val="bg1"/>
                </a:solidFill>
                <a:latin typeface="微软雅黑" panose="020B0503020204020204" pitchFamily="34" charset="-122"/>
                <a:ea typeface="微软雅黑" panose="020B0503020204020204" pitchFamily="34" charset="-122"/>
              </a:rPr>
              <a:t>。 扣缴义务人未按照规定为居民个人办理汇算清缴的，将纳入纳税信用管理。</a:t>
            </a:r>
            <a:endParaRPr lang="zh-CN" altLang="en-US" sz="15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07545" y="1536936"/>
            <a:ext cx="3672408" cy="233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
          <p:cNvGrpSpPr/>
          <p:nvPr/>
        </p:nvGrpSpPr>
        <p:grpSpPr bwMode="auto">
          <a:xfrm rot="5400000">
            <a:off x="-11310" y="11311"/>
            <a:ext cx="510779" cy="488156"/>
            <a:chOff x="0" y="0"/>
            <a:chExt cx="1122635" cy="1072913"/>
          </a:xfrm>
        </p:grpSpPr>
        <p:sp>
          <p:nvSpPr>
            <p:cNvPr id="11" name="任意多边形 17"/>
            <p:cNvSpPr/>
            <p:nvPr/>
          </p:nvSpPr>
          <p:spPr bwMode="auto">
            <a:xfrm rot="5400000">
              <a:off x="24861" y="327976"/>
              <a:ext cx="720076" cy="769798"/>
            </a:xfrm>
            <a:custGeom>
              <a:avLst/>
              <a:gdLst>
                <a:gd name="T0" fmla="*/ 0 w 720076"/>
                <a:gd name="T1" fmla="*/ 769798 h 769798"/>
                <a:gd name="T2" fmla="*/ 0 w 720076"/>
                <a:gd name="T3" fmla="*/ 0 h 769798"/>
                <a:gd name="T4" fmla="*/ 720076 w 720076"/>
                <a:gd name="T5" fmla="*/ 0 h 769798"/>
                <a:gd name="T6" fmla="*/ 720076 w 720076"/>
                <a:gd name="T7" fmla="*/ 138995 h 769798"/>
                <a:gd name="T8" fmla="*/ 138995 w 720076"/>
                <a:gd name="T9" fmla="*/ 138995 h 769798"/>
                <a:gd name="T10" fmla="*/ 138995 w 720076"/>
                <a:gd name="T11" fmla="*/ 769798 h 769798"/>
                <a:gd name="T12" fmla="*/ 0 w 720076"/>
                <a:gd name="T13" fmla="*/ 769798 h 7697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0076" h="769798">
                  <a:moveTo>
                    <a:pt x="0" y="769798"/>
                  </a:moveTo>
                  <a:lnTo>
                    <a:pt x="0" y="0"/>
                  </a:lnTo>
                  <a:lnTo>
                    <a:pt x="720076" y="0"/>
                  </a:lnTo>
                  <a:lnTo>
                    <a:pt x="720076" y="138995"/>
                  </a:lnTo>
                  <a:lnTo>
                    <a:pt x="138995" y="138995"/>
                  </a:lnTo>
                  <a:lnTo>
                    <a:pt x="138995" y="769798"/>
                  </a:lnTo>
                  <a:lnTo>
                    <a:pt x="0" y="769798"/>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sp>
          <p:nvSpPr>
            <p:cNvPr id="12" name="任意多边形 18"/>
            <p:cNvSpPr/>
            <p:nvPr/>
          </p:nvSpPr>
          <p:spPr bwMode="auto">
            <a:xfrm rot="5400000">
              <a:off x="416961" y="0"/>
              <a:ext cx="705674" cy="705674"/>
            </a:xfrm>
            <a:custGeom>
              <a:avLst/>
              <a:gdLst>
                <a:gd name="T0" fmla="*/ 0 w 1320800"/>
                <a:gd name="T1" fmla="*/ 0 h 1320800"/>
                <a:gd name="T2" fmla="*/ 57501 w 1320800"/>
                <a:gd name="T3" fmla="*/ 0 h 1320800"/>
                <a:gd name="T4" fmla="*/ 57501 w 1320800"/>
                <a:gd name="T5" fmla="*/ 29912 h 1320800"/>
                <a:gd name="T6" fmla="*/ 50313 w 1320800"/>
                <a:gd name="T7" fmla="*/ 29912 h 1320800"/>
                <a:gd name="T8" fmla="*/ 50313 w 1320800"/>
                <a:gd name="T9" fmla="*/ 7188 h 1320800"/>
                <a:gd name="T10" fmla="*/ 7188 w 1320800"/>
                <a:gd name="T11" fmla="*/ 7188 h 1320800"/>
                <a:gd name="T12" fmla="*/ 7188 w 1320800"/>
                <a:gd name="T13" fmla="*/ 50313 h 1320800"/>
                <a:gd name="T14" fmla="*/ 28750 w 1320800"/>
                <a:gd name="T15" fmla="*/ 50313 h 1320800"/>
                <a:gd name="T16" fmla="*/ 28750 w 1320800"/>
                <a:gd name="T17" fmla="*/ 57501 h 1320800"/>
                <a:gd name="T18" fmla="*/ 0 w 1320800"/>
                <a:gd name="T19" fmla="*/ 57501 h 1320800"/>
                <a:gd name="T20" fmla="*/ 0 w 1320800"/>
                <a:gd name="T21" fmla="*/ 0 h 1320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0800" h="1320800">
                  <a:moveTo>
                    <a:pt x="0" y="0"/>
                  </a:moveTo>
                  <a:lnTo>
                    <a:pt x="1320800" y="0"/>
                  </a:lnTo>
                  <a:lnTo>
                    <a:pt x="1320800" y="687081"/>
                  </a:lnTo>
                  <a:lnTo>
                    <a:pt x="1155700" y="687081"/>
                  </a:lnTo>
                  <a:lnTo>
                    <a:pt x="1155700" y="165100"/>
                  </a:lnTo>
                  <a:lnTo>
                    <a:pt x="165100" y="165100"/>
                  </a:lnTo>
                  <a:lnTo>
                    <a:pt x="165100" y="1155700"/>
                  </a:lnTo>
                  <a:lnTo>
                    <a:pt x="660400" y="1155700"/>
                  </a:lnTo>
                  <a:lnTo>
                    <a:pt x="660400" y="1320800"/>
                  </a:lnTo>
                  <a:lnTo>
                    <a:pt x="0" y="1320800"/>
                  </a:lnTo>
                  <a:lnTo>
                    <a:pt x="0" y="0"/>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grpSp>
      <p:sp>
        <p:nvSpPr>
          <p:cNvPr id="8" name="矩形 7"/>
          <p:cNvSpPr/>
          <p:nvPr/>
        </p:nvSpPr>
        <p:spPr>
          <a:xfrm>
            <a:off x="488168" y="155542"/>
            <a:ext cx="3420885"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、个人所得税年度汇算含义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文本框 1"/>
          <p:cNvSpPr txBox="1"/>
          <p:nvPr/>
        </p:nvSpPr>
        <p:spPr>
          <a:xfrm>
            <a:off x="539554" y="1397076"/>
            <a:ext cx="5544614" cy="2677577"/>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wrap="square" lIns="91362" tIns="45681" rIns="91362" bIns="45681" rtlCol="0">
            <a:spAutoFit/>
          </a:bodyPr>
          <a:lstStyle/>
          <a:p>
            <a:pPr indent="457200" fontAlgn="auto">
              <a:lnSpc>
                <a:spcPct val="15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年度汇算，通俗讲就是“合并全年收入，按年计算税款”，即将</a:t>
            </a: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居民个人</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取得的</a:t>
            </a: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工资薪金、劳务报酬、稿酬、特许权使用费收入合并为“综合所得”</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以“年”为一个周期</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计算应该缴纳的个人所得税。平时取得这四项收入时，先由支付方（即扣缴义务人）依税法规定按月或按次预扣预缴税款。年度终了，纳税人需要将上述四项所得的全年收入和可以扣除的费用进行汇总，计算全年应纳个人所得税，再减去年度内已预缴的税额，确定该纳税年度应补税额或者应退税额，在法定期限内向税务机关办理纳税申报并结清税款的行为。</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1026699" y="4177012"/>
            <a:ext cx="4570324" cy="369253"/>
          </a:xfrm>
          <a:prstGeom prst="rect">
            <a:avLst/>
          </a:prstGeom>
        </p:spPr>
        <p:txBody>
          <a:bodyPr wrap="none" lIns="91362" tIns="45681" rIns="91362" bIns="45681">
            <a:spAutoFit/>
          </a:bodyPr>
          <a:lstStyle/>
          <a:p>
            <a:r>
              <a:rPr lang="zh-CN" altLang="en-US" b="1" u="sng" dirty="0">
                <a:solidFill>
                  <a:schemeClr val="bg1"/>
                </a:solidFill>
                <a:latin typeface="微软雅黑" panose="020B0503020204020204" pitchFamily="34" charset="-122"/>
                <a:ea typeface="微软雅黑" panose="020B0503020204020204" pitchFamily="34" charset="-122"/>
              </a:rPr>
              <a:t>查遗补漏、汇总收支、按年算账、多退少补</a:t>
            </a:r>
            <a:endParaRPr lang="zh-CN" altLang="en-US" b="1" u="sng"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959209" y="1419622"/>
            <a:ext cx="711476" cy="630089"/>
          </a:xfrm>
          <a:prstGeom prst="rect">
            <a:avLst/>
          </a:prstGeom>
          <a:solidFill>
            <a:srgbClr val="7030A0"/>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Autofit/>
          </a:bodyPr>
          <a:lstStyle/>
          <a:p>
            <a:pPr>
              <a:lnSpc>
                <a:spcPct val="120000"/>
              </a:lnSpc>
            </a:pPr>
            <a:r>
              <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自行申报</a:t>
            </a:r>
            <a:endPar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任意多边形 37"/>
          <p:cNvSpPr/>
          <p:nvPr>
            <p:custDataLst>
              <p:tags r:id="rId2"/>
            </p:custDataLst>
          </p:nvPr>
        </p:nvSpPr>
        <p:spPr>
          <a:xfrm>
            <a:off x="853068" y="1313487"/>
            <a:ext cx="817617" cy="846058"/>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a:solidFill>
              <a:srgbClr val="7030A0"/>
            </a:solid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p:cNvSpPr txBox="1"/>
          <p:nvPr>
            <p:custDataLst>
              <p:tags r:id="rId3"/>
            </p:custDataLst>
          </p:nvPr>
        </p:nvSpPr>
        <p:spPr>
          <a:xfrm>
            <a:off x="1747931" y="1582069"/>
            <a:ext cx="2097430" cy="787196"/>
          </a:xfrm>
          <a:prstGeom prst="rect">
            <a:avLst/>
          </a:prstGeom>
          <a:noFill/>
        </p:spPr>
        <p:txBody>
          <a:bodyPr wrap="square" lIns="68580" tIns="34290" rIns="68580" bIns="34290" rtlCol="0" anchor="t" anchorCtr="0">
            <a:normAutofit/>
          </a:bodyPr>
          <a:lstStyle/>
          <a:p>
            <a:pPr>
              <a:lnSpc>
                <a:spcPct val="120000"/>
              </a:lnSpc>
            </a:pPr>
            <a:r>
              <a:rPr lang="zh-CN" altLang="en-US" sz="1500" dirty="0">
                <a:solidFill>
                  <a:schemeClr val="bg1"/>
                </a:solidFill>
                <a:sym typeface="+mn-ea"/>
              </a:rPr>
              <a:t>自行办理年度汇算</a:t>
            </a:r>
            <a:endParaRPr lang="zh-CN" altLang="en-US" sz="1500" spc="113" dirty="0">
              <a:solidFill>
                <a:schemeClr val="bg1"/>
              </a:solidFill>
              <a:latin typeface="Arial" panose="020B0604020202020204" pitchFamily="34" charset="0"/>
              <a:ea typeface="微软雅黑" panose="020B0503020204020204" pitchFamily="34" charset="-122"/>
              <a:sym typeface="+mn-ea"/>
            </a:endParaRPr>
          </a:p>
        </p:txBody>
      </p:sp>
      <p:sp>
        <p:nvSpPr>
          <p:cNvPr id="51" name="文本框 50"/>
          <p:cNvSpPr txBox="1"/>
          <p:nvPr>
            <p:custDataLst>
              <p:tags r:id="rId4"/>
            </p:custDataLst>
          </p:nvPr>
        </p:nvSpPr>
        <p:spPr>
          <a:xfrm>
            <a:off x="4385787" y="2144684"/>
            <a:ext cx="2508953" cy="918686"/>
          </a:xfrm>
          <a:prstGeom prst="rect">
            <a:avLst/>
          </a:prstGeom>
          <a:noFill/>
        </p:spPr>
        <p:txBody>
          <a:bodyPr wrap="square" lIns="68580" tIns="34290" rIns="68580" bIns="34290" rtlCol="0" anchor="t" anchorCtr="0"/>
          <a:lstStyle/>
          <a:p>
            <a:pPr>
              <a:lnSpc>
                <a:spcPct val="120000"/>
              </a:lnSpc>
            </a:pPr>
            <a:r>
              <a:rPr lang="zh-CN" altLang="en-US" sz="1500" dirty="0">
                <a:solidFill>
                  <a:schemeClr val="bg1"/>
                </a:solidFill>
                <a:sym typeface="+mn-ea"/>
              </a:rPr>
              <a:t>委托涉税专业服务机构或其他单位及个人办理，受托人需与纳税人签订授权书</a:t>
            </a:r>
            <a:endParaRPr lang="zh-CN" altLang="en-US" sz="1500" spc="113" dirty="0">
              <a:solidFill>
                <a:schemeClr val="bg1"/>
              </a:solidFill>
              <a:latin typeface="Arial" panose="020B0604020202020204" pitchFamily="34" charset="0"/>
              <a:ea typeface="微软雅黑" panose="020B0503020204020204" pitchFamily="34" charset="-122"/>
              <a:sym typeface="+mn-ea"/>
            </a:endParaRPr>
          </a:p>
        </p:txBody>
      </p:sp>
      <p:sp>
        <p:nvSpPr>
          <p:cNvPr id="4" name="文本框 3"/>
          <p:cNvSpPr txBox="1"/>
          <p:nvPr>
            <p:custDataLst>
              <p:tags r:id="rId5"/>
            </p:custDataLst>
          </p:nvPr>
        </p:nvSpPr>
        <p:spPr>
          <a:xfrm>
            <a:off x="1670685" y="3356740"/>
            <a:ext cx="3154408" cy="908685"/>
          </a:xfrm>
          <a:prstGeom prst="rect">
            <a:avLst/>
          </a:prstGeom>
          <a:noFill/>
        </p:spPr>
        <p:txBody>
          <a:bodyPr wrap="square" lIns="68580" tIns="34290" rIns="68580" bIns="34290" rtlCol="0" anchor="t" anchorCtr="0"/>
          <a:lstStyle/>
          <a:p>
            <a:pPr>
              <a:lnSpc>
                <a:spcPct val="120000"/>
              </a:lnSpc>
            </a:pPr>
            <a:r>
              <a:rPr lang="zh-CN" altLang="en-US" sz="1500" dirty="0">
                <a:solidFill>
                  <a:schemeClr val="bg1"/>
                </a:solidFill>
                <a:sym typeface="+mn-ea"/>
              </a:rPr>
              <a:t>通过任职受雇单位(含按累计预扣法预扣预缴其劳务报酬所得个人所得税的单位）代为办理</a:t>
            </a:r>
            <a:endParaRPr lang="zh-CN" altLang="en-US" sz="1500" spc="113" dirty="0">
              <a:solidFill>
                <a:schemeClr val="bg1"/>
              </a:solidFill>
              <a:latin typeface="Arial" panose="020B0604020202020204" pitchFamily="34" charset="0"/>
              <a:ea typeface="微软雅黑" panose="020B0503020204020204" pitchFamily="34" charset="-122"/>
              <a:sym typeface="+mn-ea"/>
            </a:endParaRPr>
          </a:p>
        </p:txBody>
      </p:sp>
      <p:sp>
        <p:nvSpPr>
          <p:cNvPr id="12" name="矩形 11"/>
          <p:cNvSpPr/>
          <p:nvPr/>
        </p:nvSpPr>
        <p:spPr>
          <a:xfrm>
            <a:off x="502200" y="331923"/>
            <a:ext cx="709591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个人如何完成个税年度汇算清缴？</a:t>
            </a:r>
            <a:endParaRPr lang="zh-CN" altLang="en-US" b="1" spc="15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3" name="矩形 12"/>
          <p:cNvSpPr/>
          <p:nvPr>
            <p:custDataLst>
              <p:tags r:id="rId6"/>
            </p:custDataLst>
          </p:nvPr>
        </p:nvSpPr>
        <p:spPr>
          <a:xfrm>
            <a:off x="3674311" y="2283718"/>
            <a:ext cx="711475" cy="586353"/>
          </a:xfrm>
          <a:prstGeom prst="rect">
            <a:avLst/>
          </a:prstGeom>
          <a:solidFill>
            <a:srgbClr val="7030A0"/>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Autofit/>
          </a:bodyPr>
          <a:lstStyle/>
          <a:p>
            <a:pPr>
              <a:lnSpc>
                <a:spcPct val="120000"/>
              </a:lnSpc>
            </a:pPr>
            <a:r>
              <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委托申报</a:t>
            </a:r>
            <a:endPar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任意多边形 13"/>
          <p:cNvSpPr/>
          <p:nvPr>
            <p:custDataLst>
              <p:tags r:id="rId7"/>
            </p:custDataLst>
          </p:nvPr>
        </p:nvSpPr>
        <p:spPr>
          <a:xfrm>
            <a:off x="3568169" y="2133846"/>
            <a:ext cx="817617" cy="846058"/>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a:solidFill>
              <a:srgbClr val="7030A0"/>
            </a:solid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custDataLst>
              <p:tags r:id="rId8"/>
            </p:custDataLst>
          </p:nvPr>
        </p:nvSpPr>
        <p:spPr>
          <a:xfrm>
            <a:off x="959210" y="3466575"/>
            <a:ext cx="711475" cy="626390"/>
          </a:xfrm>
          <a:prstGeom prst="rect">
            <a:avLst/>
          </a:prstGeom>
          <a:solidFill>
            <a:srgbClr val="7030A0"/>
          </a:solidFill>
          <a:ln>
            <a:noFill/>
          </a:ln>
        </p:spPr>
        <p:style>
          <a:lnRef idx="2">
            <a:srgbClr val="59C78A">
              <a:shade val="50000"/>
            </a:srgbClr>
          </a:lnRef>
          <a:fillRef idx="1">
            <a:srgbClr val="59C78A"/>
          </a:fillRef>
          <a:effectRef idx="0">
            <a:srgbClr val="59C78A"/>
          </a:effectRef>
          <a:fontRef idx="minor">
            <a:srgbClr val="FFFFFF"/>
          </a:fontRef>
        </p:style>
        <p:txBody>
          <a:bodyPr rtlCol="0" anchor="ctr">
            <a:noAutofit/>
          </a:bodyPr>
          <a:lstStyle/>
          <a:p>
            <a:pPr>
              <a:lnSpc>
                <a:spcPct val="120000"/>
              </a:lnSpc>
            </a:pPr>
            <a:r>
              <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集中申报</a:t>
            </a:r>
            <a:endParaRPr lang="zh-CN" altLang="en-US" sz="1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任意多边形 15"/>
          <p:cNvSpPr/>
          <p:nvPr>
            <p:custDataLst>
              <p:tags r:id="rId9"/>
            </p:custDataLst>
          </p:nvPr>
        </p:nvSpPr>
        <p:spPr>
          <a:xfrm>
            <a:off x="853068" y="3356740"/>
            <a:ext cx="817617" cy="846058"/>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59C78A">
              <a:alpha val="71000"/>
            </a:srgbClr>
          </a:solidFill>
          <a:ln>
            <a:solidFill>
              <a:srgbClr val="7030A0"/>
            </a:solidFill>
          </a:ln>
        </p:spPr>
        <p:style>
          <a:lnRef idx="2">
            <a:srgbClr val="59C78A">
              <a:shade val="50000"/>
            </a:srgbClr>
          </a:lnRef>
          <a:fillRef idx="1">
            <a:srgbClr val="59C78A"/>
          </a:fillRef>
          <a:effectRef idx="0">
            <a:srgbClr val="59C78A"/>
          </a:effectRef>
          <a:fontRef idx="minor">
            <a:srgbClr val="FFFFFF"/>
          </a:fontRef>
        </p:style>
        <p:txBody>
          <a:bodyPr rtlCol="0" anchor="ctr">
            <a:norm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99592" y="1635646"/>
            <a:ext cx="5112568" cy="1889280"/>
            <a:chOff x="1367546" y="0"/>
            <a:chExt cx="4249077" cy="1889280"/>
          </a:xfrm>
        </p:grpSpPr>
        <p:sp>
          <p:nvSpPr>
            <p:cNvPr id="10" name="圆角矩形 9"/>
            <p:cNvSpPr/>
            <p:nvPr/>
          </p:nvSpPr>
          <p:spPr>
            <a:xfrm>
              <a:off x="1367546" y="0"/>
              <a:ext cx="4249077" cy="188928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圆角矩形 4"/>
            <p:cNvSpPr/>
            <p:nvPr/>
          </p:nvSpPr>
          <p:spPr>
            <a:xfrm>
              <a:off x="1459773" y="92227"/>
              <a:ext cx="4064623" cy="1704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607" tIns="0" rIns="148607" bIns="0" numCol="1" spcCol="1270" anchor="ctr" anchorCtr="0">
              <a:noAutofit/>
            </a:bodyPr>
            <a:lstStyle/>
            <a:p>
              <a:pPr lvl="0" algn="l" defTabSz="711200">
                <a:lnSpc>
                  <a:spcPts val="2600"/>
                </a:lnSpc>
                <a:spcBef>
                  <a:spcPct val="0"/>
                </a:spcBef>
                <a:spcAft>
                  <a:spcPct val="35000"/>
                </a:spcAft>
              </a:pPr>
              <a:r>
                <a:rPr lang="en-US" altLang="zh-CN" b="1" u="sng" kern="1200" dirty="0">
                  <a:solidFill>
                    <a:schemeClr val="tx1"/>
                  </a:solidFill>
                  <a:latin typeface="+mn-ea"/>
                  <a:ea typeface="+mn-ea"/>
                </a:rPr>
                <a:t>01 </a:t>
              </a:r>
              <a:r>
                <a:rPr lang="zh-CN" altLang="en-US" b="1" u="sng" kern="1200" dirty="0">
                  <a:solidFill>
                    <a:schemeClr val="tx1"/>
                  </a:solidFill>
                  <a:latin typeface="+mn-ea"/>
                  <a:ea typeface="+mn-ea"/>
                </a:rPr>
                <a:t>找扣缴单位查：</a:t>
              </a:r>
              <a:r>
                <a:rPr lang="zh-CN" altLang="en-US" sz="1600" b="0" u="none" kern="1200" dirty="0">
                  <a:solidFill>
                    <a:schemeClr val="tx1"/>
                  </a:solidFill>
                  <a:latin typeface="+mn-ea"/>
                  <a:ea typeface="+mn-ea"/>
                </a:rPr>
                <a:t>纳税人可以向扣缴单位提出要求，按照税法规定，单位有责任将已发放的收入和已预缴税款等情况告诉纳税人。</a:t>
              </a:r>
              <a:endParaRPr lang="zh-CN" altLang="en-US" sz="1600" b="0" u="none" kern="1200" dirty="0">
                <a:solidFill>
                  <a:schemeClr val="tx1"/>
                </a:solidFill>
                <a:latin typeface="+mn-ea"/>
                <a:ea typeface="+mn-ea"/>
              </a:endParaRPr>
            </a:p>
          </p:txBody>
        </p:sp>
      </p:grpSp>
      <p:sp>
        <p:nvSpPr>
          <p:cNvPr id="12" name="矩形 11"/>
          <p:cNvSpPr/>
          <p:nvPr/>
        </p:nvSpPr>
        <p:spPr>
          <a:xfrm>
            <a:off x="488168" y="155542"/>
            <a:ext cx="5729209"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、纳税人如何知道自己是否符合豁免政策的要求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5"/>
          <p:cNvSpPr/>
          <p:nvPr/>
        </p:nvSpPr>
        <p:spPr>
          <a:xfrm>
            <a:off x="605069" y="2182430"/>
            <a:ext cx="5730102" cy="1415607"/>
          </a:xfrm>
          <a:prstGeom prst="rect">
            <a:avLst/>
          </a:prstGeom>
          <a:noFill/>
          <a:ln w="9525">
            <a:noFill/>
          </a:ln>
        </p:spPr>
        <p:txBody>
          <a:bodyPr wrap="square" lIns="121755" tIns="60878" rIns="121755" bIns="60878">
            <a:spAutoFit/>
          </a:bodyPr>
          <a:lstStyle/>
          <a:p>
            <a:pPr eaLnBrk="0" hangingPunct="0">
              <a:lnSpc>
                <a:spcPct val="150000"/>
              </a:lnSpc>
            </a:pPr>
            <a:r>
              <a:rPr lang="en-US" altLang="zh-CN" sz="1400" dirty="0">
                <a:solidFill>
                  <a:schemeClr val="bg1"/>
                </a:solidFill>
                <a:latin typeface="+mn-ea"/>
                <a:ea typeface="+mn-ea"/>
              </a:rPr>
              <a:t>      </a:t>
            </a:r>
            <a:r>
              <a:rPr lang="zh-CN" altLang="zh-CN" sz="1400" dirty="0">
                <a:solidFill>
                  <a:schemeClr val="bg1"/>
                </a:solidFill>
                <a:latin typeface="+mn-ea"/>
                <a:ea typeface="+mn-ea"/>
              </a:rPr>
              <a:t>第十三条</a:t>
            </a:r>
            <a:r>
              <a:rPr lang="en-US" altLang="zh-CN" sz="1400" dirty="0">
                <a:solidFill>
                  <a:schemeClr val="bg1"/>
                </a:solidFill>
                <a:latin typeface="+mn-ea"/>
                <a:ea typeface="+mn-ea"/>
              </a:rPr>
              <a:t>  </a:t>
            </a:r>
            <a:r>
              <a:rPr lang="zh-CN" altLang="zh-CN" sz="1400" dirty="0">
                <a:solidFill>
                  <a:schemeClr val="bg1"/>
                </a:solidFill>
                <a:latin typeface="+mn-ea"/>
                <a:ea typeface="+mn-ea"/>
              </a:rPr>
              <a:t>支付工资、薪金所得的扣缴义务人应当于</a:t>
            </a:r>
            <a:r>
              <a:rPr lang="zh-CN" altLang="zh-CN" sz="1400" b="1" dirty="0">
                <a:solidFill>
                  <a:srgbClr val="FFC000"/>
                </a:solidFill>
                <a:latin typeface="+mn-ea"/>
                <a:ea typeface="+mn-ea"/>
              </a:rPr>
              <a:t>年度终了后两个月内，向纳税人提供其个人所得和已扣缴税款等信息</a:t>
            </a:r>
            <a:r>
              <a:rPr lang="zh-CN" altLang="zh-CN" sz="1400" dirty="0">
                <a:solidFill>
                  <a:schemeClr val="bg1"/>
                </a:solidFill>
                <a:latin typeface="+mn-ea"/>
                <a:ea typeface="+mn-ea"/>
              </a:rPr>
              <a:t>。纳税人年度中间需要提供上述信息的，扣缴义务人应当提供。</a:t>
            </a:r>
            <a:br>
              <a:rPr lang="en-US" altLang="zh-CN" sz="1400" dirty="0">
                <a:solidFill>
                  <a:schemeClr val="bg1"/>
                </a:solidFill>
                <a:latin typeface="+mn-ea"/>
                <a:ea typeface="+mn-ea"/>
              </a:rPr>
            </a:br>
            <a:endParaRPr lang="en-US" altLang="zh-CN" sz="1400" dirty="0">
              <a:solidFill>
                <a:schemeClr val="bg1"/>
              </a:solidFill>
              <a:latin typeface="+mn-ea"/>
              <a:ea typeface="+mn-ea"/>
            </a:endParaRPr>
          </a:p>
        </p:txBody>
      </p:sp>
      <p:sp>
        <p:nvSpPr>
          <p:cNvPr id="12" name="Rectangle 117"/>
          <p:cNvSpPr/>
          <p:nvPr/>
        </p:nvSpPr>
        <p:spPr>
          <a:xfrm>
            <a:off x="605069" y="1531775"/>
            <a:ext cx="5730102" cy="769276"/>
          </a:xfrm>
          <a:prstGeom prst="rect">
            <a:avLst/>
          </a:prstGeom>
          <a:noFill/>
          <a:ln w="9525">
            <a:noFill/>
          </a:ln>
        </p:spPr>
        <p:txBody>
          <a:bodyPr wrap="square" lIns="121755" tIns="60878" rIns="121755" bIns="60878">
            <a:spAutoFit/>
          </a:bodyPr>
          <a:lstStyle/>
          <a:p>
            <a:pPr eaLnBrk="0" hangingPunct="0">
              <a:lnSpc>
                <a:spcPct val="150000"/>
              </a:lnSpc>
            </a:pPr>
            <a:r>
              <a:rPr lang="zh-CN" altLang="en-US" sz="1400" dirty="0">
                <a:solidFill>
                  <a:schemeClr val="bg1"/>
                </a:solidFill>
                <a:latin typeface="+mn-ea"/>
                <a:ea typeface="+mn-ea"/>
                <a:sym typeface="Calibri" panose="020F0502020204030204" pitchFamily="34" charset="0"/>
              </a:rPr>
              <a:t>      扣缴的其他所得，应当在代扣税款后，</a:t>
            </a:r>
            <a:r>
              <a:rPr lang="zh-CN" altLang="en-US" sz="1400" b="1" dirty="0">
                <a:solidFill>
                  <a:srgbClr val="FFC000"/>
                </a:solidFill>
                <a:latin typeface="+mn-ea"/>
                <a:ea typeface="+mn-ea"/>
                <a:sym typeface="Calibri" panose="020F0502020204030204" pitchFamily="34" charset="0"/>
              </a:rPr>
              <a:t>及时向纳税人提供其个人所得和已扣缴税款</a:t>
            </a:r>
            <a:r>
              <a:rPr lang="zh-CN" altLang="en-US" sz="1400" b="1" dirty="0">
                <a:solidFill>
                  <a:schemeClr val="bg1"/>
                </a:solidFill>
                <a:latin typeface="+mn-ea"/>
                <a:ea typeface="+mn-ea"/>
                <a:sym typeface="Calibri" panose="020F0502020204030204" pitchFamily="34" charset="0"/>
              </a:rPr>
              <a:t>等信息。</a:t>
            </a:r>
            <a:endParaRPr lang="zh-CN" altLang="en-US" sz="1400" b="1" dirty="0">
              <a:solidFill>
                <a:schemeClr val="bg1"/>
              </a:solidFill>
              <a:latin typeface="+mn-ea"/>
              <a:ea typeface="+mn-ea"/>
              <a:sym typeface="Calibri" panose="020F0502020204030204" pitchFamily="34" charset="0"/>
            </a:endParaRPr>
          </a:p>
        </p:txBody>
      </p:sp>
      <p:sp>
        <p:nvSpPr>
          <p:cNvPr id="13" name="矩形 12"/>
          <p:cNvSpPr/>
          <p:nvPr/>
        </p:nvSpPr>
        <p:spPr>
          <a:xfrm>
            <a:off x="505427" y="1162568"/>
            <a:ext cx="5400600" cy="381530"/>
          </a:xfrm>
          <a:prstGeom prst="rect">
            <a:avLst/>
          </a:prstGeom>
        </p:spPr>
        <p:txBody>
          <a:bodyPr wrap="square" lIns="91331" tIns="45664" rIns="91331" bIns="45664">
            <a:spAutoFit/>
          </a:bodyPr>
          <a:lstStyle/>
          <a:p>
            <a:pPr eaLnBrk="0" hangingPunct="0">
              <a:lnSpc>
                <a:spcPts val="2500"/>
              </a:lnSpc>
              <a:spcBef>
                <a:spcPts val="750"/>
              </a:spcBef>
              <a:defRPr/>
            </a:pPr>
            <a:r>
              <a:rPr lang="en-US" altLang="zh-CN" sz="1600" b="1" u="sng" dirty="0">
                <a:solidFill>
                  <a:schemeClr val="bg1"/>
                </a:solidFill>
                <a:latin typeface="+mn-ea"/>
                <a:ea typeface="+mn-ea"/>
                <a:cs typeface="微软雅黑" panose="020B0503020204020204" pitchFamily="34" charset="-122"/>
              </a:rPr>
              <a:t>《</a:t>
            </a:r>
            <a:r>
              <a:rPr lang="zh-CN" altLang="zh-CN" sz="1600" b="1" u="sng" dirty="0">
                <a:solidFill>
                  <a:schemeClr val="bg1"/>
                </a:solidFill>
                <a:latin typeface="+mn-ea"/>
                <a:ea typeface="+mn-ea"/>
                <a:cs typeface="微软雅黑" panose="020B0503020204020204" pitchFamily="34" charset="-122"/>
              </a:rPr>
              <a:t>扣缴申报管理办法</a:t>
            </a:r>
            <a:r>
              <a:rPr lang="en-US" altLang="zh-CN" sz="1600" b="1" u="sng" dirty="0">
                <a:solidFill>
                  <a:schemeClr val="bg1"/>
                </a:solidFill>
                <a:latin typeface="+mn-ea"/>
                <a:ea typeface="+mn-ea"/>
                <a:cs typeface="微软雅黑" panose="020B0503020204020204" pitchFamily="34" charset="-122"/>
              </a:rPr>
              <a:t>》</a:t>
            </a:r>
            <a:r>
              <a:rPr lang="zh-CN" altLang="zh-CN" sz="1600" b="1" u="sng" dirty="0">
                <a:solidFill>
                  <a:schemeClr val="bg1"/>
                </a:solidFill>
                <a:latin typeface="+mn-ea"/>
                <a:ea typeface="+mn-ea"/>
                <a:cs typeface="微软雅黑" panose="020B0503020204020204" pitchFamily="34" charset="-122"/>
              </a:rPr>
              <a:t>国家税务总局公告</a:t>
            </a:r>
            <a:r>
              <a:rPr lang="en-US" altLang="zh-CN" sz="1600" b="1" u="sng" dirty="0">
                <a:solidFill>
                  <a:schemeClr val="bg1"/>
                </a:solidFill>
                <a:latin typeface="+mn-ea"/>
                <a:ea typeface="+mn-ea"/>
                <a:cs typeface="微软雅黑" panose="020B0503020204020204" pitchFamily="34" charset="-122"/>
              </a:rPr>
              <a:t>2018</a:t>
            </a:r>
            <a:r>
              <a:rPr lang="zh-CN" altLang="zh-CN" sz="1600" b="1" u="sng" dirty="0">
                <a:solidFill>
                  <a:schemeClr val="bg1"/>
                </a:solidFill>
                <a:latin typeface="+mn-ea"/>
                <a:ea typeface="+mn-ea"/>
                <a:cs typeface="微软雅黑" panose="020B0503020204020204" pitchFamily="34" charset="-122"/>
              </a:rPr>
              <a:t>年第</a:t>
            </a:r>
            <a:r>
              <a:rPr lang="en-US" altLang="zh-CN" sz="1600" b="1" u="sng" dirty="0">
                <a:solidFill>
                  <a:schemeClr val="bg1"/>
                </a:solidFill>
                <a:latin typeface="+mn-ea"/>
                <a:ea typeface="+mn-ea"/>
                <a:cs typeface="微软雅黑" panose="020B0503020204020204" pitchFamily="34" charset="-122"/>
              </a:rPr>
              <a:t>61</a:t>
            </a:r>
            <a:r>
              <a:rPr lang="zh-CN" altLang="zh-CN" sz="1600" b="1" u="sng" dirty="0">
                <a:solidFill>
                  <a:schemeClr val="bg1"/>
                </a:solidFill>
                <a:latin typeface="+mn-ea"/>
                <a:ea typeface="+mn-ea"/>
                <a:cs typeface="微软雅黑" panose="020B0503020204020204" pitchFamily="34" charset="-122"/>
              </a:rPr>
              <a:t>号</a:t>
            </a:r>
            <a:endParaRPr lang="zh-CN" altLang="en-US" sz="1600" b="1" u="sng" dirty="0">
              <a:solidFill>
                <a:schemeClr val="bg1"/>
              </a:solidFill>
              <a:latin typeface="+mn-ea"/>
              <a:ea typeface="+mn-ea"/>
              <a:cs typeface="微软雅黑" panose="020B0503020204020204" pitchFamily="34" charset="-122"/>
            </a:endParaRPr>
          </a:p>
        </p:txBody>
      </p:sp>
      <p:sp>
        <p:nvSpPr>
          <p:cNvPr id="9" name="矩形 8"/>
          <p:cNvSpPr/>
          <p:nvPr/>
        </p:nvSpPr>
        <p:spPr>
          <a:xfrm>
            <a:off x="488168" y="155542"/>
            <a:ext cx="5729209"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、纳税人如何知道自己是否符合豁免政策的要求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8168" y="155542"/>
            <a:ext cx="5729209"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、纳税人如何知道自己是否符合豁免政策的要求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899592" y="1635646"/>
            <a:ext cx="5112568" cy="1889280"/>
            <a:chOff x="1367546" y="0"/>
            <a:chExt cx="4249077" cy="1889280"/>
          </a:xfrm>
        </p:grpSpPr>
        <p:sp>
          <p:nvSpPr>
            <p:cNvPr id="10" name="圆角矩形 9"/>
            <p:cNvSpPr/>
            <p:nvPr/>
          </p:nvSpPr>
          <p:spPr>
            <a:xfrm>
              <a:off x="1367546" y="0"/>
              <a:ext cx="4249077" cy="1889280"/>
            </a:xfrm>
            <a:prstGeom prst="round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圆角矩形 4"/>
            <p:cNvSpPr/>
            <p:nvPr/>
          </p:nvSpPr>
          <p:spPr>
            <a:xfrm>
              <a:off x="1459773" y="92227"/>
              <a:ext cx="4064623" cy="1704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607" tIns="0" rIns="148607" bIns="0" numCol="1" spcCol="1270" anchor="ctr" anchorCtr="0">
              <a:noAutofit/>
            </a:bodyPr>
            <a:lstStyle/>
            <a:p>
              <a:pPr lvl="0">
                <a:lnSpc>
                  <a:spcPts val="2600"/>
                </a:lnSpc>
              </a:pPr>
              <a:r>
                <a:rPr lang="en-US" altLang="zh-CN" u="sng" dirty="0">
                  <a:solidFill>
                    <a:schemeClr val="tx1"/>
                  </a:solidFill>
                  <a:latin typeface="+mn-ea"/>
                </a:rPr>
                <a:t>02 </a:t>
              </a:r>
              <a:r>
                <a:rPr lang="zh-CN" altLang="en-US" b="1" u="sng" dirty="0">
                  <a:solidFill>
                    <a:schemeClr val="tx1"/>
                  </a:solidFill>
                  <a:latin typeface="+mn-ea"/>
                </a:rPr>
                <a:t>自己查：</a:t>
              </a:r>
              <a:r>
                <a:rPr lang="zh-CN" altLang="en-US" sz="1600" dirty="0">
                  <a:solidFill>
                    <a:schemeClr val="tx1"/>
                  </a:solidFill>
                  <a:latin typeface="+mn-ea"/>
                </a:rPr>
                <a:t>登录电子税务局网站（包括手机个人所得税</a:t>
              </a:r>
              <a:r>
                <a:rPr lang="en-US" altLang="zh-CN" sz="1600" dirty="0">
                  <a:solidFill>
                    <a:schemeClr val="tx1"/>
                  </a:solidFill>
                  <a:latin typeface="+mn-ea"/>
                </a:rPr>
                <a:t>APP</a:t>
              </a:r>
              <a:r>
                <a:rPr lang="zh-CN" altLang="en-US" sz="1600" dirty="0">
                  <a:solidFill>
                    <a:schemeClr val="tx1"/>
                  </a:solidFill>
                  <a:latin typeface="+mn-ea"/>
                </a:rPr>
                <a:t>），查询本人</a:t>
              </a:r>
              <a:r>
                <a:rPr lang="en-US" altLang="zh-CN" sz="1600" dirty="0" smtClean="0">
                  <a:solidFill>
                    <a:schemeClr val="tx1"/>
                  </a:solidFill>
                  <a:latin typeface="+mn-ea"/>
                </a:rPr>
                <a:t>2020</a:t>
              </a:r>
              <a:r>
                <a:rPr lang="zh-CN" altLang="en-US" sz="1600" dirty="0" smtClean="0">
                  <a:solidFill>
                    <a:schemeClr val="tx1"/>
                  </a:solidFill>
                  <a:latin typeface="+mn-ea"/>
                </a:rPr>
                <a:t>年度</a:t>
              </a:r>
              <a:r>
                <a:rPr lang="zh-CN" altLang="en-US" sz="1600" dirty="0">
                  <a:solidFill>
                    <a:schemeClr val="tx1"/>
                  </a:solidFill>
                  <a:latin typeface="+mn-ea"/>
                </a:rPr>
                <a:t>的收入和纳税申报记录。</a:t>
              </a:r>
              <a:endParaRPr lang="zh-CN" altLang="en-US" sz="1600" dirty="0">
                <a:solidFill>
                  <a:schemeClr val="tx1"/>
                </a:solidFill>
                <a:latin typeface="+mn-ea"/>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0250" y="1203598"/>
            <a:ext cx="864095" cy="276999"/>
          </a:xfrm>
          <a:prstGeom prst="rect">
            <a:avLst/>
          </a:prstGeom>
          <a:noFill/>
        </p:spPr>
        <p:txBody>
          <a:bodyPr wrap="square" lIns="0" tIns="0" rIns="0" bIns="0" rtlCol="0">
            <a:spAutoFit/>
          </a:bodyPr>
          <a:lstStyle/>
          <a:p>
            <a:r>
              <a:rPr lang="zh-CN" altLang="en-US" b="1" dirty="0">
                <a:solidFill>
                  <a:srgbClr val="FFC000"/>
                </a:solidFill>
                <a:latin typeface="微软雅黑" panose="020B0503020204020204" pitchFamily="34" charset="-122"/>
                <a:ea typeface="微软雅黑" panose="020B0503020204020204" pitchFamily="34" charset="-122"/>
              </a:rPr>
              <a:t>方式一：</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6" name="矩形 5"/>
          <p:cNvSpPr/>
          <p:nvPr/>
        </p:nvSpPr>
        <p:spPr>
          <a:xfrm>
            <a:off x="827584" y="4384866"/>
            <a:ext cx="3556522" cy="369253"/>
          </a:xfrm>
          <a:prstGeom prst="rect">
            <a:avLst/>
          </a:prstGeom>
        </p:spPr>
        <p:txBody>
          <a:bodyPr wrap="none" lIns="91362" tIns="45681" rIns="91362" bIns="45681">
            <a:spAutoFit/>
          </a:bodyPr>
          <a:lstStyle/>
          <a:p>
            <a:r>
              <a:rPr lang="en-US" altLang="zh-CN" b="1" u="sng" dirty="0">
                <a:solidFill>
                  <a:srgbClr val="FFC000"/>
                </a:solidFill>
                <a:latin typeface="微软雅黑" panose="020B0503020204020204" pitchFamily="34" charset="-122"/>
                <a:ea typeface="微软雅黑" panose="020B0503020204020204" pitchFamily="34" charset="-122"/>
              </a:rPr>
              <a:t>https://etax.chinatax.gov.cn/</a:t>
            </a:r>
            <a:endParaRPr lang="zh-CN" altLang="en-US" b="1" u="sng" dirty="0">
              <a:solidFill>
                <a:srgbClr val="FFC000"/>
              </a:solidFill>
              <a:latin typeface="微软雅黑" panose="020B0503020204020204" pitchFamily="34" charset="-122"/>
              <a:ea typeface="微软雅黑" panose="020B0503020204020204" pitchFamily="34" charset="-122"/>
            </a:endParaRPr>
          </a:p>
        </p:txBody>
      </p:sp>
      <p:pic>
        <p:nvPicPr>
          <p:cNvPr id="9" name="图片 8" descr="0"/>
          <p:cNvPicPr>
            <a:picLocks noChangeAspect="1"/>
          </p:cNvPicPr>
          <p:nvPr/>
        </p:nvPicPr>
        <p:blipFill>
          <a:blip r:embed="rId1" cstate="print"/>
          <a:stretch>
            <a:fillRect/>
          </a:stretch>
        </p:blipFill>
        <p:spPr>
          <a:xfrm>
            <a:off x="488168" y="1564579"/>
            <a:ext cx="5352798" cy="2736304"/>
          </a:xfrm>
          <a:prstGeom prst="rect">
            <a:avLst/>
          </a:prstGeom>
        </p:spPr>
      </p:pic>
      <p:sp>
        <p:nvSpPr>
          <p:cNvPr id="11" name="矩形 10"/>
          <p:cNvSpPr/>
          <p:nvPr/>
        </p:nvSpPr>
        <p:spPr>
          <a:xfrm>
            <a:off x="488168" y="155542"/>
            <a:ext cx="5729209"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、纳税人如何知道自己是否符合豁免政策的要求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6580" y="1214631"/>
            <a:ext cx="936103" cy="276999"/>
          </a:xfrm>
          <a:prstGeom prst="rect">
            <a:avLst/>
          </a:prstGeom>
          <a:noFill/>
        </p:spPr>
        <p:txBody>
          <a:bodyPr wrap="square" lIns="0" tIns="0" rIns="0" bIns="0" rtlCol="0">
            <a:spAutoFit/>
          </a:bodyPr>
          <a:lstStyle/>
          <a:p>
            <a:r>
              <a:rPr lang="zh-CN" altLang="en-US" b="1" dirty="0">
                <a:solidFill>
                  <a:srgbClr val="FFC000"/>
                </a:solidFill>
                <a:latin typeface="微软雅黑" panose="020B0503020204020204" pitchFamily="34" charset="-122"/>
                <a:ea typeface="微软雅黑" panose="020B0503020204020204" pitchFamily="34" charset="-122"/>
              </a:rPr>
              <a:t>方式二：</a:t>
            </a:r>
            <a:endParaRPr lang="zh-CN" altLang="en-US" b="1" dirty="0">
              <a:solidFill>
                <a:srgbClr val="FFC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592682" y="699542"/>
            <a:ext cx="2475261" cy="4181286"/>
          </a:xfrm>
          <a:prstGeom prst="rect">
            <a:avLst/>
          </a:prstGeom>
        </p:spPr>
      </p:pic>
      <p:sp>
        <p:nvSpPr>
          <p:cNvPr id="7" name="矩形 6"/>
          <p:cNvSpPr/>
          <p:nvPr/>
        </p:nvSpPr>
        <p:spPr>
          <a:xfrm>
            <a:off x="488168" y="155542"/>
            <a:ext cx="5729209"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a:t>
            </a:r>
            <a:r>
              <a:rPr lang="zh-CN" altLang="en-US" sz="2000" b="1" dirty="0">
                <a:solidFill>
                  <a:schemeClr val="bg1"/>
                </a:solidFill>
                <a:latin typeface="微软雅黑" panose="020B0503020204020204" pitchFamily="34" charset="-122"/>
                <a:ea typeface="微软雅黑" panose="020B0503020204020204" pitchFamily="34" charset="-122"/>
              </a:rPr>
              <a:t>、纳税人如何知道自己是否符合豁免政策的要求</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36"/>
          <p:cNvSpPr>
            <a:spLocks noChangeArrowheads="1"/>
          </p:cNvSpPr>
          <p:nvPr/>
        </p:nvSpPr>
        <p:spPr bwMode="auto">
          <a:xfrm>
            <a:off x="4044893" y="2211876"/>
            <a:ext cx="572691" cy="527447"/>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zh-CN" altLang="en-US" sz="1200" b="1">
                <a:latin typeface="楷体" panose="02010609060101010101" pitchFamily="49" charset="-122"/>
                <a:ea typeface="楷体" panose="02010609060101010101" pitchFamily="49" charset="-122"/>
              </a:rPr>
              <a:t>个人</a:t>
            </a:r>
            <a:endParaRPr lang="zh-CN" altLang="en-US" sz="1200" b="1">
              <a:latin typeface="楷体" panose="02010609060101010101" pitchFamily="49" charset="-122"/>
              <a:ea typeface="楷体" panose="02010609060101010101" pitchFamily="49" charset="-122"/>
            </a:endParaRPr>
          </a:p>
        </p:txBody>
      </p:sp>
      <p:sp>
        <p:nvSpPr>
          <p:cNvPr id="7" name="椭圆 36"/>
          <p:cNvSpPr>
            <a:spLocks noChangeArrowheads="1"/>
          </p:cNvSpPr>
          <p:nvPr>
            <p:custDataLst>
              <p:tags r:id="rId1"/>
            </p:custDataLst>
          </p:nvPr>
        </p:nvSpPr>
        <p:spPr bwMode="auto">
          <a:xfrm>
            <a:off x="4044893" y="1237945"/>
            <a:ext cx="590550" cy="527447"/>
          </a:xfrm>
          <a:prstGeom prst="flowChartAlternateProcess">
            <a:avLst/>
          </a:prstGeom>
          <a:solidFill>
            <a:schemeClr val="accent5">
              <a:lumMod val="60000"/>
              <a:lumOff val="40000"/>
            </a:schemeClr>
          </a:solidFill>
          <a:ln>
            <a:solidFill>
              <a:schemeClr val="accent5">
                <a:lumMod val="60000"/>
                <a:lumOff val="40000"/>
              </a:schemeClr>
            </a:solidFill>
          </a:ln>
        </p:spPr>
        <p:style>
          <a:lnRef idx="1">
            <a:schemeClr val="accent1"/>
          </a:lnRef>
          <a:fillRef idx="2">
            <a:schemeClr val="accent1"/>
          </a:fillRef>
          <a:effectRef idx="1">
            <a:schemeClr val="accent1"/>
          </a:effectRef>
          <a:fontRef idx="minor">
            <a:schemeClr val="dk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zh-CN" altLang="en-US" sz="1200" b="1" dirty="0">
                <a:latin typeface="楷体" panose="02010609060101010101" pitchFamily="49" charset="-122"/>
                <a:ea typeface="楷体" panose="02010609060101010101" pitchFamily="49" charset="-122"/>
                <a:sym typeface="+mn-ea"/>
              </a:rPr>
              <a:t>扣缴单位</a:t>
            </a:r>
            <a:endParaRPr lang="zh-CN" altLang="en-US" sz="1200" b="1" dirty="0">
              <a:latin typeface="楷体" panose="02010609060101010101" pitchFamily="49" charset="-122"/>
              <a:ea typeface="楷体" panose="02010609060101010101" pitchFamily="49" charset="-122"/>
              <a:sym typeface="+mn-ea"/>
            </a:endParaRPr>
          </a:p>
        </p:txBody>
      </p:sp>
      <p:sp>
        <p:nvSpPr>
          <p:cNvPr id="8" name="椭圆 36"/>
          <p:cNvSpPr>
            <a:spLocks noChangeArrowheads="1"/>
          </p:cNvSpPr>
          <p:nvPr>
            <p:custDataLst>
              <p:tags r:id="rId2"/>
            </p:custDataLst>
          </p:nvPr>
        </p:nvSpPr>
        <p:spPr bwMode="auto">
          <a:xfrm>
            <a:off x="4044893" y="3198904"/>
            <a:ext cx="582216" cy="527447"/>
          </a:xfrm>
          <a:prstGeom prst="flowChartAlternateProcess">
            <a:avLst/>
          </a:prstGeom>
          <a:solidFill>
            <a:schemeClr val="tx2">
              <a:lumMod val="60000"/>
              <a:lumOff val="40000"/>
            </a:schemeClr>
          </a:solidFill>
          <a:ln>
            <a:solidFill>
              <a:srgbClr val="5F9387"/>
            </a:solidFill>
          </a:ln>
        </p:spPr>
        <p:style>
          <a:lnRef idx="1">
            <a:schemeClr val="accent1"/>
          </a:lnRef>
          <a:fillRef idx="2">
            <a:schemeClr val="accent1"/>
          </a:fillRef>
          <a:effectRef idx="1">
            <a:schemeClr val="accent1"/>
          </a:effectRef>
          <a:fontRef idx="minor">
            <a:schemeClr val="dk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zh-CN" altLang="en-US" sz="1200" b="1">
                <a:latin typeface="楷体" panose="02010609060101010101" pitchFamily="49" charset="-122"/>
                <a:ea typeface="楷体" panose="02010609060101010101" pitchFamily="49" charset="-122"/>
              </a:rPr>
              <a:t>受托机构</a:t>
            </a:r>
            <a:endParaRPr lang="zh-CN" altLang="en-US" sz="1200" b="1">
              <a:latin typeface="楷体" panose="02010609060101010101" pitchFamily="49" charset="-122"/>
              <a:ea typeface="楷体" panose="02010609060101010101" pitchFamily="49" charset="-122"/>
            </a:endParaRPr>
          </a:p>
        </p:txBody>
      </p:sp>
      <p:grpSp>
        <p:nvGrpSpPr>
          <p:cNvPr id="12" name="组合 33"/>
          <p:cNvGrpSpPr/>
          <p:nvPr/>
        </p:nvGrpSpPr>
        <p:grpSpPr>
          <a:xfrm>
            <a:off x="142015" y="1342336"/>
            <a:ext cx="3353778" cy="2269037"/>
            <a:chOff x="1531" y="2468"/>
            <a:chExt cx="4637" cy="2176"/>
          </a:xfrm>
        </p:grpSpPr>
        <p:grpSp>
          <p:nvGrpSpPr>
            <p:cNvPr id="13" name="组合 13"/>
            <p:cNvGrpSpPr/>
            <p:nvPr/>
          </p:nvGrpSpPr>
          <p:grpSpPr>
            <a:xfrm>
              <a:off x="1531" y="2468"/>
              <a:ext cx="4493" cy="2176"/>
              <a:chOff x="4499" y="3258"/>
              <a:chExt cx="5082" cy="2653"/>
            </a:xfrm>
          </p:grpSpPr>
          <p:sp>
            <p:nvSpPr>
              <p:cNvPr id="17" name="Rectangle 90"/>
              <p:cNvSpPr/>
              <p:nvPr/>
            </p:nvSpPr>
            <p:spPr bwMode="auto">
              <a:xfrm>
                <a:off x="4499" y="3258"/>
                <a:ext cx="5082" cy="2653"/>
              </a:xfrm>
              <a:prstGeom prst="roundRect">
                <a:avLst>
                  <a:gd name="adj" fmla="val 2479"/>
                </a:avLst>
              </a:prstGeom>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sp>
            <p:nvSpPr>
              <p:cNvPr id="18" name="Rectangle 90"/>
              <p:cNvSpPr/>
              <p:nvPr/>
            </p:nvSpPr>
            <p:spPr bwMode="auto">
              <a:xfrm>
                <a:off x="4531" y="3258"/>
                <a:ext cx="3495" cy="2440"/>
              </a:xfrm>
              <a:prstGeom prst="roundRect">
                <a:avLst>
                  <a:gd name="adj" fmla="val 2479"/>
                </a:avLst>
              </a:prstGeom>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pic>
            <p:nvPicPr>
              <p:cNvPr id="19" name="图像" descr="图像"/>
              <p:cNvPicPr>
                <a:picLocks noChangeAspect="1"/>
              </p:cNvPicPr>
              <p:nvPr/>
            </p:nvPicPr>
            <p:blipFill>
              <a:blip r:embed="rId3"/>
              <a:srcRect b="29420"/>
              <a:stretch>
                <a:fillRect/>
              </a:stretch>
            </p:blipFill>
            <p:spPr>
              <a:xfrm>
                <a:off x="4684" y="4242"/>
                <a:ext cx="2353" cy="1318"/>
              </a:xfrm>
              <a:prstGeom prst="rect">
                <a:avLst/>
              </a:prstGeom>
              <a:noFill/>
              <a:ln w="12700">
                <a:noFill/>
              </a:ln>
            </p:spPr>
          </p:pic>
          <p:grpSp>
            <p:nvGrpSpPr>
              <p:cNvPr id="20" name="成组"/>
              <p:cNvGrpSpPr/>
              <p:nvPr/>
            </p:nvGrpSpPr>
            <p:grpSpPr>
              <a:xfrm>
                <a:off x="7297" y="4424"/>
                <a:ext cx="728" cy="749"/>
                <a:chOff x="-803508" y="872925"/>
                <a:chExt cx="1376303" cy="1475321"/>
              </a:xfrm>
            </p:grpSpPr>
            <p:sp>
              <p:nvSpPr>
                <p:cNvPr id="25" name="圆角矩形"/>
                <p:cNvSpPr/>
                <p:nvPr>
                  <p:custDataLst>
                    <p:tags r:id="rId4"/>
                  </p:custDataLst>
                </p:nvPr>
              </p:nvSpPr>
              <p:spPr>
                <a:xfrm>
                  <a:off x="-802892" y="874085"/>
                  <a:ext cx="882550" cy="1475907"/>
                </a:xfrm>
                <a:prstGeom prst="roundRect">
                  <a:avLst>
                    <a:gd name="adj" fmla="val 11487"/>
                  </a:avLst>
                </a:prstGeom>
                <a:solidFill>
                  <a:srgbClr val="FFFFFF"/>
                </a:solidFill>
                <a:ln w="25400" cap="flat">
                  <a:solidFill>
                    <a:srgbClr val="000000"/>
                  </a:solidFill>
                  <a:prstDash val="solid"/>
                  <a:miter lim="400000"/>
                </a:ln>
                <a:effectLst/>
              </p:spPr>
              <p:txBody>
                <a:bodyPr lIns="0" tIns="0" rIns="0" bIns="0" anchor="ctr"/>
                <a:lstStyle/>
                <a:p>
                  <a:pPr defTabSz="685800">
                    <a:defRPr sz="3200" b="0">
                      <a:solidFill>
                        <a:srgbClr val="FFFFFF">
                          <a:alpha val="15000"/>
                        </a:srgbClr>
                      </a:solidFill>
                      <a:latin typeface="+mn-lt"/>
                      <a:ea typeface="+mn-ea"/>
                      <a:cs typeface="+mn-cs"/>
                      <a:sym typeface="Helvetica Neue Medium"/>
                    </a:defRPr>
                  </a:pPr>
                  <a:endParaRPr sz="2400">
                    <a:solidFill>
                      <a:srgbClr val="FFFFFF">
                        <a:alpha val="15000"/>
                      </a:srgbClr>
                    </a:solidFill>
                    <a:latin typeface="+mn-lt"/>
                    <a:ea typeface="+mn-ea"/>
                    <a:sym typeface="Helvetica Neue Medium"/>
                  </a:endParaRPr>
                </a:p>
              </p:txBody>
            </p:sp>
            <p:pic>
              <p:nvPicPr>
                <p:cNvPr id="26" name="1-首页 copy@2x.png"/>
                <p:cNvPicPr>
                  <a:picLocks noChangeAspect="1"/>
                </p:cNvPicPr>
                <p:nvPr>
                  <p:custDataLst>
                    <p:tags r:id="rId5"/>
                  </p:custDataLst>
                </p:nvPr>
              </p:nvPicPr>
              <p:blipFill>
                <a:blip r:embed="rId6" cstate="print"/>
                <a:srcRect l="56" t="685" r="60" b="685"/>
                <a:stretch>
                  <a:fillRect/>
                </a:stretch>
              </p:blipFill>
              <p:spPr>
                <a:xfrm>
                  <a:off x="-722913" y="872925"/>
                  <a:ext cx="723107" cy="1270002"/>
                </a:xfrm>
                <a:custGeom>
                  <a:avLst/>
                  <a:gdLst/>
                  <a:ahLst/>
                  <a:cxnLst>
                    <a:cxn ang="0">
                      <a:pos x="wd2" y="hd2"/>
                    </a:cxn>
                    <a:cxn ang="5400000">
                      <a:pos x="wd2" y="hd2"/>
                    </a:cxn>
                    <a:cxn ang="10800000">
                      <a:pos x="wd2" y="hd2"/>
                    </a:cxn>
                    <a:cxn ang="16200000">
                      <a:pos x="wd2" y="hd2"/>
                    </a:cxn>
                  </a:cxnLst>
                  <a:rect l="0" t="0" r="r" b="b"/>
                  <a:pathLst>
                    <a:path w="21595" h="21597" extrusionOk="0">
                      <a:moveTo>
                        <a:pt x="1743" y="0"/>
                      </a:moveTo>
                      <a:cubicBezTo>
                        <a:pt x="1236" y="0"/>
                        <a:pt x="992" y="-1"/>
                        <a:pt x="723" y="48"/>
                      </a:cubicBezTo>
                      <a:cubicBezTo>
                        <a:pt x="429" y="109"/>
                        <a:pt x="190" y="244"/>
                        <a:pt x="83" y="412"/>
                      </a:cubicBezTo>
                      <a:cubicBezTo>
                        <a:pt x="-2" y="565"/>
                        <a:pt x="0" y="708"/>
                        <a:pt x="0" y="992"/>
                      </a:cubicBezTo>
                      <a:lnTo>
                        <a:pt x="0" y="20606"/>
                      </a:lnTo>
                      <a:cubicBezTo>
                        <a:pt x="0" y="20894"/>
                        <a:pt x="-2" y="21033"/>
                        <a:pt x="83" y="21186"/>
                      </a:cubicBezTo>
                      <a:cubicBezTo>
                        <a:pt x="190" y="21354"/>
                        <a:pt x="429" y="21489"/>
                        <a:pt x="723" y="21550"/>
                      </a:cubicBezTo>
                      <a:cubicBezTo>
                        <a:pt x="992" y="21599"/>
                        <a:pt x="1244" y="21598"/>
                        <a:pt x="1743" y="21598"/>
                      </a:cubicBezTo>
                      <a:lnTo>
                        <a:pt x="19853" y="21598"/>
                      </a:lnTo>
                      <a:cubicBezTo>
                        <a:pt x="20360" y="21598"/>
                        <a:pt x="20616" y="21599"/>
                        <a:pt x="20885" y="21550"/>
                      </a:cubicBezTo>
                      <a:cubicBezTo>
                        <a:pt x="21179" y="21489"/>
                        <a:pt x="21406" y="21354"/>
                        <a:pt x="21513" y="21186"/>
                      </a:cubicBezTo>
                      <a:cubicBezTo>
                        <a:pt x="21598" y="21033"/>
                        <a:pt x="21596" y="20890"/>
                        <a:pt x="21596" y="20606"/>
                      </a:cubicBezTo>
                      <a:lnTo>
                        <a:pt x="21596" y="992"/>
                      </a:lnTo>
                      <a:cubicBezTo>
                        <a:pt x="21596" y="704"/>
                        <a:pt x="21598" y="565"/>
                        <a:pt x="21513" y="412"/>
                      </a:cubicBezTo>
                      <a:cubicBezTo>
                        <a:pt x="21406" y="244"/>
                        <a:pt x="21179" y="109"/>
                        <a:pt x="20885" y="48"/>
                      </a:cubicBezTo>
                      <a:cubicBezTo>
                        <a:pt x="20616" y="-1"/>
                        <a:pt x="20364" y="0"/>
                        <a:pt x="19865" y="0"/>
                      </a:cubicBezTo>
                      <a:lnTo>
                        <a:pt x="1743" y="0"/>
                      </a:lnTo>
                      <a:close/>
                    </a:path>
                  </a:pathLst>
                </a:custGeom>
                <a:ln w="12700" cap="flat">
                  <a:noFill/>
                  <a:miter lim="400000"/>
                  <a:headEnd/>
                  <a:tailEnd/>
                </a:ln>
                <a:effectLst/>
              </p:spPr>
            </p:pic>
            <p:sp>
              <p:nvSpPr>
                <p:cNvPr id="27" name="矩形"/>
                <p:cNvSpPr/>
                <p:nvPr>
                  <p:custDataLst>
                    <p:tags r:id="rId7"/>
                  </p:custDataLst>
                </p:nvPr>
              </p:nvSpPr>
              <p:spPr>
                <a:xfrm>
                  <a:off x="314005" y="1408053"/>
                  <a:ext cx="259280" cy="23998"/>
                </a:xfrm>
                <a:prstGeom prst="rect">
                  <a:avLst/>
                </a:prstGeom>
                <a:solidFill>
                  <a:srgbClr val="000000"/>
                </a:solidFill>
                <a:ln w="12700" cap="flat">
                  <a:noFill/>
                  <a:miter lim="400000"/>
                </a:ln>
                <a:effectLst/>
              </p:spPr>
              <p:txBody>
                <a:bodyPr lIns="0" tIns="0" rIns="0" bIns="0" anchor="ctr"/>
                <a:lstStyle/>
                <a:p>
                  <a:pPr defTabSz="685800">
                    <a:defRPr sz="3200" b="0">
                      <a:solidFill>
                        <a:srgbClr val="FFFFFF">
                          <a:alpha val="15000"/>
                        </a:srgbClr>
                      </a:solidFill>
                      <a:latin typeface="+mn-lt"/>
                      <a:ea typeface="+mn-ea"/>
                      <a:cs typeface="+mn-cs"/>
                      <a:sym typeface="Helvetica Neue Medium"/>
                    </a:defRPr>
                  </a:pPr>
                  <a:endParaRPr sz="2400">
                    <a:solidFill>
                      <a:srgbClr val="FFFFFF">
                        <a:alpha val="15000"/>
                      </a:srgbClr>
                    </a:solidFill>
                    <a:latin typeface="+mn-lt"/>
                    <a:ea typeface="+mn-ea"/>
                    <a:sym typeface="Helvetica Neue Medium"/>
                  </a:endParaRPr>
                </a:p>
              </p:txBody>
            </p:sp>
          </p:grpSp>
          <p:grpSp>
            <p:nvGrpSpPr>
              <p:cNvPr id="21" name="成组"/>
              <p:cNvGrpSpPr/>
              <p:nvPr/>
            </p:nvGrpSpPr>
            <p:grpSpPr>
              <a:xfrm>
                <a:off x="4530" y="3485"/>
                <a:ext cx="3358" cy="484"/>
                <a:chOff x="-1272012" y="-3141647"/>
                <a:chExt cx="5698925" cy="816079"/>
              </a:xfrm>
            </p:grpSpPr>
            <p:sp>
              <p:nvSpPr>
                <p:cNvPr id="22" name="矩形"/>
                <p:cNvSpPr/>
                <p:nvPr>
                  <p:custDataLst>
                    <p:tags r:id="rId8"/>
                  </p:custDataLst>
                </p:nvPr>
              </p:nvSpPr>
              <p:spPr>
                <a:xfrm>
                  <a:off x="-1270910" y="-3141647"/>
                  <a:ext cx="5697823" cy="816079"/>
                </a:xfrm>
                <a:prstGeom prst="rect">
                  <a:avLst/>
                </a:prstGeom>
                <a:solidFill>
                  <a:srgbClr val="000000"/>
                </a:solidFill>
                <a:ln w="12700" cap="flat">
                  <a:noFill/>
                  <a:miter lim="400000"/>
                </a:ln>
                <a:effectLst/>
              </p:spPr>
              <p:txBody>
                <a:bodyPr lIns="0" tIns="0" rIns="0" bIns="0" anchor="ctr"/>
                <a:lstStyle/>
                <a:p>
                  <a:pPr defTabSz="685800">
                    <a:defRPr sz="3200" b="0">
                      <a:solidFill>
                        <a:srgbClr val="FFFFFF">
                          <a:alpha val="15000"/>
                        </a:srgbClr>
                      </a:solidFill>
                      <a:latin typeface="+mn-lt"/>
                      <a:ea typeface="+mn-ea"/>
                      <a:cs typeface="+mn-cs"/>
                      <a:sym typeface="Helvetica Neue Medium"/>
                    </a:defRPr>
                  </a:pPr>
                  <a:endParaRPr sz="900" noProof="1">
                    <a:solidFill>
                      <a:srgbClr val="FFFFFF">
                        <a:alpha val="15000"/>
                      </a:srgbClr>
                    </a:solidFill>
                    <a:latin typeface="+mn-lt"/>
                    <a:ea typeface="+mn-ea"/>
                    <a:sym typeface="Helvetica Neue Medium"/>
                  </a:endParaRPr>
                </a:p>
              </p:txBody>
            </p:sp>
            <p:sp>
              <p:nvSpPr>
                <p:cNvPr id="23" name="自然人端"/>
                <p:cNvSpPr txBox="1"/>
                <p:nvPr>
                  <p:custDataLst>
                    <p:tags r:id="rId9"/>
                  </p:custDataLst>
                </p:nvPr>
              </p:nvSpPr>
              <p:spPr>
                <a:xfrm>
                  <a:off x="-1272012" y="-2999156"/>
                  <a:ext cx="5698731" cy="424734"/>
                </a:xfrm>
                <a:prstGeom prst="rect">
                  <a:avLst/>
                </a:prstGeom>
                <a:solidFill>
                  <a:schemeClr val="tx1"/>
                </a:solidFill>
                <a:ln w="12700">
                  <a:noFill/>
                </a:ln>
              </p:spPr>
              <p:txBody>
                <a:bodyPr lIns="38100" tIns="38100" rIns="38100" bIns="38100" anchor="ctr">
                  <a:spAutoFit/>
                </a:bodyPr>
                <a:lstStyle/>
                <a:p>
                  <a:pPr algn="ctr" eaLnBrk="1" hangingPunct="1"/>
                  <a:r>
                    <a:rPr lang="zh-CN" altLang="zh-CN" sz="900" b="1" dirty="0">
                      <a:solidFill>
                        <a:schemeClr val="bg1"/>
                      </a:solidFill>
                      <a:latin typeface="黑体" panose="02010609060101010101" pitchFamily="49" charset="-122"/>
                      <a:ea typeface="黑体" panose="02010609060101010101" pitchFamily="49" charset="-122"/>
                    </a:rPr>
                    <a:t>自然人远程办税端</a:t>
                  </a:r>
                  <a:endParaRPr lang="zh-CN" altLang="zh-CN" sz="900" b="1" dirty="0">
                    <a:solidFill>
                      <a:schemeClr val="bg1"/>
                    </a:solidFill>
                    <a:latin typeface="黑体" panose="02010609060101010101" pitchFamily="49" charset="-122"/>
                    <a:ea typeface="黑体" panose="02010609060101010101" pitchFamily="49" charset="-122"/>
                  </a:endParaRPr>
                </a:p>
              </p:txBody>
            </p:sp>
            <p:sp>
              <p:nvSpPr>
                <p:cNvPr id="24" name="自然人端"/>
                <p:cNvSpPr txBox="1"/>
                <p:nvPr>
                  <p:custDataLst>
                    <p:tags r:id="rId10"/>
                  </p:custDataLst>
                </p:nvPr>
              </p:nvSpPr>
              <p:spPr>
                <a:xfrm>
                  <a:off x="-1272012" y="-2951938"/>
                  <a:ext cx="5696812" cy="424734"/>
                </a:xfrm>
                <a:prstGeom prst="rect">
                  <a:avLst/>
                </a:prstGeom>
                <a:solidFill>
                  <a:schemeClr val="tx1"/>
                </a:solidFill>
                <a:ln w="12700">
                  <a:noFill/>
                </a:ln>
              </p:spPr>
              <p:txBody>
                <a:bodyPr lIns="38100" tIns="38100" rIns="38100" bIns="38100" anchor="ctr">
                  <a:spAutoFit/>
                </a:bodyPr>
                <a:lstStyle/>
                <a:p>
                  <a:pPr algn="ctr" eaLnBrk="1" hangingPunct="1"/>
                  <a:r>
                    <a:rPr lang="zh-CN" altLang="zh-CN" sz="900" b="1" dirty="0">
                      <a:solidFill>
                        <a:schemeClr val="bg1"/>
                      </a:solidFill>
                      <a:latin typeface="黑体" panose="02010609060101010101" pitchFamily="49" charset="-122"/>
                      <a:ea typeface="黑体" panose="02010609060101010101" pitchFamily="49" charset="-122"/>
                    </a:rPr>
                    <a:t>自然人远程办税端</a:t>
                  </a:r>
                  <a:endParaRPr lang="zh-CN" altLang="zh-CN" sz="900" b="1" dirty="0">
                    <a:solidFill>
                      <a:schemeClr val="bg1"/>
                    </a:solidFill>
                    <a:latin typeface="黑体" panose="02010609060101010101" pitchFamily="49" charset="-122"/>
                    <a:ea typeface="黑体" panose="02010609060101010101" pitchFamily="49" charset="-122"/>
                  </a:endParaRPr>
                </a:p>
              </p:txBody>
            </p:sp>
          </p:grpSp>
        </p:grpSp>
        <p:grpSp>
          <p:nvGrpSpPr>
            <p:cNvPr id="14" name="组合 24"/>
            <p:cNvGrpSpPr/>
            <p:nvPr/>
          </p:nvGrpSpPr>
          <p:grpSpPr>
            <a:xfrm>
              <a:off x="4595" y="2603"/>
              <a:ext cx="1573" cy="1037"/>
              <a:chOff x="3718" y="537"/>
              <a:chExt cx="1669" cy="1039"/>
            </a:xfrm>
          </p:grpSpPr>
          <p:pic>
            <p:nvPicPr>
              <p:cNvPr id="15" name="图片 34"/>
              <p:cNvPicPr>
                <a:picLocks noChangeAspect="1"/>
              </p:cNvPicPr>
              <p:nvPr>
                <p:custDataLst>
                  <p:tags r:id="rId11"/>
                </p:custDataLst>
              </p:nvPr>
            </p:nvPicPr>
            <p:blipFill>
              <a:blip r:embed="rId12"/>
              <a:stretch>
                <a:fillRect/>
              </a:stretch>
            </p:blipFill>
            <p:spPr>
              <a:xfrm>
                <a:off x="4053" y="537"/>
                <a:ext cx="677" cy="677"/>
              </a:xfrm>
              <a:prstGeom prst="rect">
                <a:avLst/>
              </a:prstGeom>
              <a:noFill/>
              <a:ln w="9525">
                <a:noFill/>
              </a:ln>
            </p:spPr>
          </p:pic>
          <p:sp>
            <p:nvSpPr>
              <p:cNvPr id="16" name="Text Box 55"/>
              <p:cNvSpPr txBox="1"/>
              <p:nvPr>
                <p:custDataLst>
                  <p:tags r:id="rId13"/>
                </p:custDataLst>
              </p:nvPr>
            </p:nvSpPr>
            <p:spPr>
              <a:xfrm>
                <a:off x="3718" y="1177"/>
                <a:ext cx="1669" cy="399"/>
              </a:xfrm>
              <a:prstGeom prst="rect">
                <a:avLst/>
              </a:prstGeom>
              <a:noFill/>
              <a:ln w="9525">
                <a:noFill/>
              </a:ln>
            </p:spPr>
            <p:txBody>
              <a:bodyPr>
                <a:spAutoFit/>
              </a:bodyPr>
              <a:lstStyle/>
              <a:p>
                <a:pPr algn="ctr" eaLnBrk="1" hangingPunct="1"/>
                <a:r>
                  <a:rPr lang="zh-CN" altLang="en-US" sz="1200" b="1" dirty="0">
                    <a:solidFill>
                      <a:srgbClr val="000000"/>
                    </a:solidFill>
                    <a:latin typeface="楷体" panose="02010609060101010101" pitchFamily="49" charset="-122"/>
                    <a:ea typeface="楷体" panose="02010609060101010101" pitchFamily="49" charset="-122"/>
                  </a:rPr>
                  <a:t>自行申报</a:t>
                </a:r>
                <a:endParaRPr lang="zh-CN" altLang="en-US" sz="1200" b="1" dirty="0">
                  <a:solidFill>
                    <a:srgbClr val="000000"/>
                  </a:solidFill>
                  <a:latin typeface="楷体" panose="02010609060101010101" pitchFamily="49" charset="-122"/>
                  <a:ea typeface="楷体" panose="02010609060101010101" pitchFamily="49" charset="-122"/>
                </a:endParaRPr>
              </a:p>
              <a:p>
                <a:pPr algn="ctr" eaLnBrk="1" hangingPunct="1"/>
                <a:r>
                  <a:rPr lang="en-US" altLang="zh-CN" sz="900" b="1" dirty="0">
                    <a:solidFill>
                      <a:srgbClr val="C00000"/>
                    </a:solidFill>
                    <a:latin typeface="楷体" panose="02010609060101010101" pitchFamily="49" charset="-122"/>
                    <a:ea typeface="楷体" panose="02010609060101010101" pitchFamily="49" charset="-122"/>
                  </a:rPr>
                  <a:t>(</a:t>
                </a:r>
                <a:r>
                  <a:rPr lang="zh-CN" altLang="en-US" sz="900" b="1" dirty="0">
                    <a:solidFill>
                      <a:srgbClr val="C00000"/>
                    </a:solidFill>
                    <a:latin typeface="楷体" panose="02010609060101010101" pitchFamily="49" charset="-122"/>
                    <a:ea typeface="楷体" panose="02010609060101010101" pitchFamily="49" charset="-122"/>
                  </a:rPr>
                  <a:t>简易、</a:t>
                </a:r>
                <a:r>
                  <a:rPr lang="zh-CN" altLang="en-US" sz="900" b="1" dirty="0" smtClean="0">
                    <a:solidFill>
                      <a:srgbClr val="C00000"/>
                    </a:solidFill>
                    <a:latin typeface="楷体" panose="02010609060101010101" pitchFamily="49" charset="-122"/>
                    <a:ea typeface="楷体" panose="02010609060101010101" pitchFamily="49" charset="-122"/>
                  </a:rPr>
                  <a:t>标准</a:t>
                </a:r>
                <a:r>
                  <a:rPr lang="en-US" altLang="zh-CN" sz="900" b="1" dirty="0" smtClean="0">
                    <a:solidFill>
                      <a:srgbClr val="C00000"/>
                    </a:solidFill>
                    <a:latin typeface="楷体" panose="02010609060101010101" pitchFamily="49" charset="-122"/>
                    <a:ea typeface="楷体" panose="02010609060101010101" pitchFamily="49" charset="-122"/>
                  </a:rPr>
                  <a:t>)</a:t>
                </a:r>
                <a:endParaRPr lang="en-US" altLang="zh-CN" sz="900" b="1" dirty="0">
                  <a:solidFill>
                    <a:srgbClr val="C00000"/>
                  </a:solidFill>
                  <a:latin typeface="楷体" panose="02010609060101010101" pitchFamily="49" charset="-122"/>
                  <a:ea typeface="楷体" panose="02010609060101010101" pitchFamily="49" charset="-122"/>
                </a:endParaRPr>
              </a:p>
            </p:txBody>
          </p:sp>
        </p:grpSp>
      </p:grpSp>
      <p:grpSp>
        <p:nvGrpSpPr>
          <p:cNvPr id="28" name="组合 35"/>
          <p:cNvGrpSpPr/>
          <p:nvPr/>
        </p:nvGrpSpPr>
        <p:grpSpPr>
          <a:xfrm>
            <a:off x="5136696" y="489857"/>
            <a:ext cx="3158219" cy="2017274"/>
            <a:chOff x="7055" y="2494"/>
            <a:chExt cx="4896" cy="2553"/>
          </a:xfrm>
        </p:grpSpPr>
        <p:sp>
          <p:nvSpPr>
            <p:cNvPr id="29" name="Rectangle 90"/>
            <p:cNvSpPr/>
            <p:nvPr>
              <p:custDataLst>
                <p:tags r:id="rId14"/>
              </p:custDataLst>
            </p:nvPr>
          </p:nvSpPr>
          <p:spPr bwMode="auto">
            <a:xfrm>
              <a:off x="7162" y="2494"/>
              <a:ext cx="4789" cy="2553"/>
            </a:xfrm>
            <a:prstGeom prst="roundRect">
              <a:avLst>
                <a:gd name="adj" fmla="val 2479"/>
              </a:avLst>
            </a:prstGeom>
            <a:solidFill>
              <a:schemeClr val="bg1"/>
            </a:solidFill>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grpSp>
          <p:nvGrpSpPr>
            <p:cNvPr id="30" name="组合 25"/>
            <p:cNvGrpSpPr/>
            <p:nvPr/>
          </p:nvGrpSpPr>
          <p:grpSpPr>
            <a:xfrm>
              <a:off x="7055" y="2809"/>
              <a:ext cx="1706" cy="1169"/>
              <a:chOff x="287" y="1950"/>
              <a:chExt cx="1640" cy="1946"/>
            </a:xfrm>
          </p:grpSpPr>
          <p:pic>
            <p:nvPicPr>
              <p:cNvPr id="40" name="图片 33"/>
              <p:cNvPicPr>
                <a:picLocks noChangeAspect="1"/>
              </p:cNvPicPr>
              <p:nvPr>
                <p:custDataLst>
                  <p:tags r:id="rId15"/>
                </p:custDataLst>
              </p:nvPr>
            </p:nvPicPr>
            <p:blipFill>
              <a:blip r:embed="rId16"/>
              <a:stretch>
                <a:fillRect/>
              </a:stretch>
            </p:blipFill>
            <p:spPr>
              <a:xfrm>
                <a:off x="709" y="1950"/>
                <a:ext cx="795" cy="798"/>
              </a:xfrm>
              <a:prstGeom prst="rect">
                <a:avLst/>
              </a:prstGeom>
              <a:noFill/>
              <a:ln w="9525">
                <a:noFill/>
              </a:ln>
            </p:spPr>
          </p:pic>
          <p:sp>
            <p:nvSpPr>
              <p:cNvPr id="41" name="Text Box 55"/>
              <p:cNvSpPr txBox="1"/>
              <p:nvPr>
                <p:custDataLst>
                  <p:tags r:id="rId17"/>
                </p:custDataLst>
              </p:nvPr>
            </p:nvSpPr>
            <p:spPr>
              <a:xfrm>
                <a:off x="287" y="3312"/>
                <a:ext cx="1640" cy="584"/>
              </a:xfrm>
              <a:prstGeom prst="rect">
                <a:avLst/>
              </a:prstGeom>
              <a:noFill/>
              <a:ln w="9525">
                <a:noFill/>
              </a:ln>
            </p:spPr>
            <p:txBody>
              <a:bodyPr>
                <a:spAutoFit/>
              </a:bodyPr>
              <a:lstStyle/>
              <a:p>
                <a:pPr eaLnBrk="1" hangingPunct="1"/>
                <a:r>
                  <a:rPr lang="zh-CN" altLang="en-US" sz="1200" b="1" dirty="0">
                    <a:solidFill>
                      <a:srgbClr val="000000"/>
                    </a:solidFill>
                    <a:latin typeface="楷体" panose="02010609060101010101" pitchFamily="49" charset="-122"/>
                    <a:ea typeface="楷体" panose="02010609060101010101" pitchFamily="49" charset="-122"/>
                  </a:rPr>
                  <a:t>集中</a:t>
                </a:r>
                <a:r>
                  <a:rPr lang="zh-CN" altLang="en-US" sz="1200" b="1" dirty="0" smtClean="0">
                    <a:solidFill>
                      <a:srgbClr val="000000"/>
                    </a:solidFill>
                    <a:latin typeface="楷体" panose="02010609060101010101" pitchFamily="49" charset="-122"/>
                    <a:ea typeface="楷体" panose="02010609060101010101" pitchFamily="49" charset="-122"/>
                  </a:rPr>
                  <a:t>申报</a:t>
                </a:r>
                <a:endParaRPr lang="zh-CN" altLang="en-US" sz="1200" b="1" dirty="0">
                  <a:solidFill>
                    <a:srgbClr val="000000"/>
                  </a:solidFill>
                  <a:latin typeface="楷体" panose="02010609060101010101" pitchFamily="49" charset="-122"/>
                  <a:ea typeface="楷体" panose="02010609060101010101" pitchFamily="49" charset="-122"/>
                </a:endParaRPr>
              </a:p>
            </p:txBody>
          </p:sp>
        </p:grpSp>
        <p:grpSp>
          <p:nvGrpSpPr>
            <p:cNvPr id="31" name="组合 18"/>
            <p:cNvGrpSpPr/>
            <p:nvPr/>
          </p:nvGrpSpPr>
          <p:grpSpPr>
            <a:xfrm>
              <a:off x="8549" y="2691"/>
              <a:ext cx="3371" cy="2351"/>
              <a:chOff x="5671" y="5816"/>
              <a:chExt cx="3885" cy="2723"/>
            </a:xfrm>
          </p:grpSpPr>
          <p:sp>
            <p:nvSpPr>
              <p:cNvPr id="32" name="Rectangle 90"/>
              <p:cNvSpPr/>
              <p:nvPr>
                <p:custDataLst>
                  <p:tags r:id="rId18"/>
                </p:custDataLst>
              </p:nvPr>
            </p:nvSpPr>
            <p:spPr bwMode="auto">
              <a:xfrm>
                <a:off x="5671" y="6392"/>
                <a:ext cx="3885" cy="2147"/>
              </a:xfrm>
              <a:prstGeom prst="roundRect">
                <a:avLst>
                  <a:gd name="adj" fmla="val 2479"/>
                </a:avLst>
              </a:prstGeom>
              <a:solidFill>
                <a:schemeClr val="bg1"/>
              </a:solidFill>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grpSp>
            <p:nvGrpSpPr>
              <p:cNvPr id="33" name="成组"/>
              <p:cNvGrpSpPr/>
              <p:nvPr/>
            </p:nvGrpSpPr>
            <p:grpSpPr>
              <a:xfrm>
                <a:off x="6127" y="6591"/>
                <a:ext cx="3059" cy="1784"/>
                <a:chOff x="2016963" y="1433745"/>
                <a:chExt cx="5752730" cy="4036173"/>
              </a:xfrm>
            </p:grpSpPr>
            <p:pic>
              <p:nvPicPr>
                <p:cNvPr id="36" name="电脑.png" descr="电脑.png"/>
                <p:cNvPicPr>
                  <a:picLocks noChangeAspect="1"/>
                </p:cNvPicPr>
                <p:nvPr>
                  <p:custDataLst>
                    <p:tags r:id="rId19"/>
                  </p:custDataLst>
                </p:nvPr>
              </p:nvPicPr>
              <p:blipFill>
                <a:blip r:embed="rId20"/>
                <a:stretch>
                  <a:fillRect/>
                </a:stretch>
              </p:blipFill>
              <p:spPr>
                <a:xfrm>
                  <a:off x="2016963" y="1433745"/>
                  <a:ext cx="5617584" cy="4036173"/>
                </a:xfrm>
                <a:prstGeom prst="rect">
                  <a:avLst/>
                </a:prstGeom>
                <a:noFill/>
                <a:ln w="12700">
                  <a:noFill/>
                </a:ln>
              </p:spPr>
            </p:pic>
            <p:grpSp>
              <p:nvGrpSpPr>
                <p:cNvPr id="37" name="成组"/>
                <p:cNvGrpSpPr/>
                <p:nvPr/>
              </p:nvGrpSpPr>
              <p:grpSpPr>
                <a:xfrm>
                  <a:off x="2384150" y="1696817"/>
                  <a:ext cx="5385542" cy="2375606"/>
                  <a:chOff x="2219050" y="1533396"/>
                  <a:chExt cx="5385541" cy="2375605"/>
                </a:xfrm>
              </p:grpSpPr>
              <p:pic>
                <p:nvPicPr>
                  <p:cNvPr id="38" name="180524V2.0需求原型_设计稿.png" descr="180524V2.0需求原型_设计稿.png"/>
                  <p:cNvPicPr/>
                  <p:nvPr>
                    <p:custDataLst>
                      <p:tags r:id="rId21"/>
                    </p:custDataLst>
                  </p:nvPr>
                </p:nvPicPr>
                <p:blipFill>
                  <a:blip r:embed="rId22"/>
                  <a:srcRect b="4810"/>
                  <a:stretch>
                    <a:fillRect/>
                  </a:stretch>
                </p:blipFill>
                <p:spPr>
                  <a:xfrm>
                    <a:off x="2219050" y="1533396"/>
                    <a:ext cx="5030476" cy="2375605"/>
                  </a:xfrm>
                  <a:prstGeom prst="rect">
                    <a:avLst/>
                  </a:prstGeom>
                  <a:noFill/>
                  <a:ln w="12700">
                    <a:noFill/>
                  </a:ln>
                </p:spPr>
              </p:pic>
              <p:pic>
                <p:nvPicPr>
                  <p:cNvPr id="39" name="180524V2.0需求原型_设计稿.png" descr="180524V2.0需求原型_设计稿.png"/>
                  <p:cNvPicPr/>
                  <p:nvPr>
                    <p:custDataLst>
                      <p:tags r:id="rId23"/>
                    </p:custDataLst>
                  </p:nvPr>
                </p:nvPicPr>
                <p:blipFill>
                  <a:blip r:embed="rId24"/>
                  <a:srcRect t="93065"/>
                  <a:stretch>
                    <a:fillRect/>
                  </a:stretch>
                </p:blipFill>
                <p:spPr>
                  <a:xfrm>
                    <a:off x="4048591" y="1827808"/>
                    <a:ext cx="3556000" cy="138631"/>
                  </a:xfrm>
                  <a:prstGeom prst="rect">
                    <a:avLst/>
                  </a:prstGeom>
                  <a:noFill/>
                  <a:ln w="12700">
                    <a:noFill/>
                  </a:ln>
                </p:spPr>
              </p:pic>
            </p:grpSp>
          </p:grpSp>
          <p:sp>
            <p:nvSpPr>
              <p:cNvPr id="34" name="矩形"/>
              <p:cNvSpPr/>
              <p:nvPr>
                <p:custDataLst>
                  <p:tags r:id="rId25"/>
                </p:custDataLst>
              </p:nvPr>
            </p:nvSpPr>
            <p:spPr>
              <a:xfrm>
                <a:off x="5671" y="5816"/>
                <a:ext cx="3876" cy="448"/>
              </a:xfrm>
              <a:prstGeom prst="rect">
                <a:avLst/>
              </a:prstGeom>
              <a:solidFill>
                <a:schemeClr val="tx1"/>
              </a:solidFill>
              <a:ln w="12700" cap="flat">
                <a:noFill/>
                <a:miter lim="400000"/>
              </a:ln>
              <a:effectLst/>
            </p:spPr>
            <p:txBody>
              <a:bodyPr lIns="0" tIns="0" rIns="0" bIns="0" anchor="ctr"/>
              <a:lstStyle/>
              <a:p>
                <a:pPr defTabSz="685800">
                  <a:defRPr sz="3200" b="0">
                    <a:solidFill>
                      <a:srgbClr val="FFFFFF">
                        <a:alpha val="15000"/>
                      </a:srgbClr>
                    </a:solidFill>
                    <a:latin typeface="+mn-lt"/>
                    <a:ea typeface="+mn-ea"/>
                    <a:cs typeface="+mn-cs"/>
                    <a:sym typeface="Helvetica Neue Medium"/>
                  </a:defRPr>
                </a:pPr>
                <a:endParaRPr sz="900" b="1" noProof="1">
                  <a:solidFill>
                    <a:schemeClr val="bg1">
                      <a:alpha val="15000"/>
                    </a:schemeClr>
                  </a:solidFill>
                  <a:latin typeface="黑体" panose="02010609060101010101" pitchFamily="49" charset="-122"/>
                  <a:ea typeface="黑体" panose="02010609060101010101" pitchFamily="49" charset="-122"/>
                  <a:sym typeface="Helvetica Neue Medium"/>
                </a:endParaRPr>
              </a:p>
            </p:txBody>
          </p:sp>
          <p:sp>
            <p:nvSpPr>
              <p:cNvPr id="35" name="自然人端"/>
              <p:cNvSpPr txBox="1"/>
              <p:nvPr>
                <p:custDataLst>
                  <p:tags r:id="rId26"/>
                </p:custDataLst>
              </p:nvPr>
            </p:nvSpPr>
            <p:spPr>
              <a:xfrm>
                <a:off x="6323" y="5881"/>
                <a:ext cx="2515" cy="316"/>
              </a:xfrm>
              <a:prstGeom prst="rect">
                <a:avLst/>
              </a:prstGeom>
              <a:noFill/>
              <a:ln w="12700">
                <a:noFill/>
              </a:ln>
            </p:spPr>
            <p:txBody>
              <a:bodyPr lIns="38100" tIns="38100" rIns="38100" bIns="38100" anchor="ctr">
                <a:spAutoFit/>
              </a:bodyPr>
              <a:lstStyle/>
              <a:p>
                <a:pPr algn="ctr" eaLnBrk="1" hangingPunct="1"/>
                <a:r>
                  <a:rPr lang="zh-CN" altLang="zh-CN" sz="900" b="1" dirty="0">
                    <a:solidFill>
                      <a:schemeClr val="bg1"/>
                    </a:solidFill>
                    <a:latin typeface="黑体" panose="02010609060101010101" pitchFamily="49" charset="-122"/>
                    <a:ea typeface="黑体" panose="02010609060101010101" pitchFamily="49" charset="-122"/>
                  </a:rPr>
                  <a:t>集中申报</a:t>
                </a:r>
                <a:r>
                  <a:rPr lang="en-US" altLang="zh-CN" sz="900" b="1" dirty="0">
                    <a:solidFill>
                      <a:schemeClr val="bg1"/>
                    </a:solidFill>
                    <a:latin typeface="黑体" panose="02010609060101010101" pitchFamily="49" charset="-122"/>
                    <a:ea typeface="黑体" panose="02010609060101010101" pitchFamily="49" charset="-122"/>
                  </a:rPr>
                  <a:t>WEB</a:t>
                </a:r>
                <a:r>
                  <a:rPr lang="zh-CN" altLang="zh-CN" sz="900" b="1" dirty="0">
                    <a:solidFill>
                      <a:schemeClr val="bg1"/>
                    </a:solidFill>
                    <a:latin typeface="黑体" panose="02010609060101010101" pitchFamily="49" charset="-122"/>
                    <a:ea typeface="黑体" panose="02010609060101010101" pitchFamily="49" charset="-122"/>
                  </a:rPr>
                  <a:t>端</a:t>
                </a:r>
                <a:endParaRPr lang="zh-CN" altLang="zh-CN" sz="900" b="1" dirty="0">
                  <a:solidFill>
                    <a:schemeClr val="bg1"/>
                  </a:solidFill>
                  <a:latin typeface="黑体" panose="02010609060101010101" pitchFamily="49" charset="-122"/>
                  <a:ea typeface="黑体" panose="02010609060101010101" pitchFamily="49" charset="-122"/>
                </a:endParaRPr>
              </a:p>
            </p:txBody>
          </p:sp>
        </p:grpSp>
      </p:grpSp>
      <p:grpSp>
        <p:nvGrpSpPr>
          <p:cNvPr id="42" name="组合 35"/>
          <p:cNvGrpSpPr/>
          <p:nvPr/>
        </p:nvGrpSpPr>
        <p:grpSpPr>
          <a:xfrm>
            <a:off x="5177177" y="2810759"/>
            <a:ext cx="3226595" cy="2039479"/>
            <a:chOff x="7055" y="2494"/>
            <a:chExt cx="4896" cy="2554"/>
          </a:xfrm>
        </p:grpSpPr>
        <p:sp>
          <p:nvSpPr>
            <p:cNvPr id="43" name="Rectangle 90"/>
            <p:cNvSpPr/>
            <p:nvPr>
              <p:custDataLst>
                <p:tags r:id="rId27"/>
              </p:custDataLst>
            </p:nvPr>
          </p:nvSpPr>
          <p:spPr bwMode="auto">
            <a:xfrm>
              <a:off x="7162" y="2494"/>
              <a:ext cx="4789" cy="2554"/>
            </a:xfrm>
            <a:prstGeom prst="roundRect">
              <a:avLst>
                <a:gd name="adj" fmla="val 2479"/>
              </a:avLst>
            </a:prstGeom>
            <a:solidFill>
              <a:schemeClr val="bg1"/>
            </a:solidFill>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grpSp>
          <p:nvGrpSpPr>
            <p:cNvPr id="44" name="组合 25"/>
            <p:cNvGrpSpPr/>
            <p:nvPr/>
          </p:nvGrpSpPr>
          <p:grpSpPr>
            <a:xfrm>
              <a:off x="7055" y="2809"/>
              <a:ext cx="1833" cy="1339"/>
              <a:chOff x="287" y="1950"/>
              <a:chExt cx="1763" cy="2229"/>
            </a:xfrm>
          </p:grpSpPr>
          <p:pic>
            <p:nvPicPr>
              <p:cNvPr id="54" name="图片 33"/>
              <p:cNvPicPr>
                <a:picLocks noChangeAspect="1"/>
              </p:cNvPicPr>
              <p:nvPr>
                <p:custDataLst>
                  <p:tags r:id="rId28"/>
                </p:custDataLst>
              </p:nvPr>
            </p:nvPicPr>
            <p:blipFill>
              <a:blip r:embed="rId16"/>
              <a:stretch>
                <a:fillRect/>
              </a:stretch>
            </p:blipFill>
            <p:spPr>
              <a:xfrm>
                <a:off x="709" y="1950"/>
                <a:ext cx="955" cy="958"/>
              </a:xfrm>
              <a:prstGeom prst="rect">
                <a:avLst/>
              </a:prstGeom>
              <a:noFill/>
              <a:ln w="9525">
                <a:noFill/>
              </a:ln>
            </p:spPr>
          </p:pic>
          <p:sp>
            <p:nvSpPr>
              <p:cNvPr id="55" name="Text Box 55"/>
              <p:cNvSpPr txBox="1"/>
              <p:nvPr>
                <p:custDataLst>
                  <p:tags r:id="rId29"/>
                </p:custDataLst>
              </p:nvPr>
            </p:nvSpPr>
            <p:spPr>
              <a:xfrm>
                <a:off x="287" y="3313"/>
                <a:ext cx="1763" cy="866"/>
              </a:xfrm>
              <a:prstGeom prst="rect">
                <a:avLst/>
              </a:prstGeom>
              <a:noFill/>
              <a:ln w="9525">
                <a:noFill/>
              </a:ln>
            </p:spPr>
            <p:txBody>
              <a:bodyPr>
                <a:spAutoFit/>
              </a:bodyPr>
              <a:lstStyle/>
              <a:p>
                <a:pPr eaLnBrk="1" hangingPunct="1"/>
                <a:r>
                  <a:rPr lang="zh-CN" altLang="en-US" sz="1200" b="1" dirty="0" smtClean="0">
                    <a:solidFill>
                      <a:srgbClr val="000000"/>
                    </a:solidFill>
                    <a:latin typeface="楷体" panose="02010609060101010101" pitchFamily="49" charset="-122"/>
                    <a:ea typeface="楷体" panose="02010609060101010101" pitchFamily="49" charset="-122"/>
                  </a:rPr>
                  <a:t>委托代理申报</a:t>
                </a:r>
                <a:endParaRPr lang="zh-CN" altLang="en-US" sz="1200" b="1" dirty="0" smtClean="0">
                  <a:solidFill>
                    <a:srgbClr val="000000"/>
                  </a:solidFill>
                  <a:latin typeface="楷体" panose="02010609060101010101" pitchFamily="49" charset="-122"/>
                  <a:ea typeface="楷体" panose="02010609060101010101" pitchFamily="49" charset="-122"/>
                </a:endParaRPr>
              </a:p>
              <a:p>
                <a:pPr algn="ctr" eaLnBrk="1" hangingPunct="1"/>
                <a:endParaRPr lang="en-US" altLang="zh-CN" sz="900" b="1" dirty="0">
                  <a:solidFill>
                    <a:srgbClr val="C00000"/>
                  </a:solidFill>
                  <a:latin typeface="楷体" panose="02010609060101010101" pitchFamily="49" charset="-122"/>
                  <a:ea typeface="楷体" panose="02010609060101010101" pitchFamily="49" charset="-122"/>
                </a:endParaRPr>
              </a:p>
            </p:txBody>
          </p:sp>
        </p:grpSp>
        <p:grpSp>
          <p:nvGrpSpPr>
            <p:cNvPr id="45" name="组合 18"/>
            <p:cNvGrpSpPr/>
            <p:nvPr/>
          </p:nvGrpSpPr>
          <p:grpSpPr>
            <a:xfrm>
              <a:off x="8887" y="2690"/>
              <a:ext cx="3029" cy="2353"/>
              <a:chOff x="6061" y="5814"/>
              <a:chExt cx="3492" cy="2726"/>
            </a:xfrm>
          </p:grpSpPr>
          <p:sp>
            <p:nvSpPr>
              <p:cNvPr id="46" name="Rectangle 90"/>
              <p:cNvSpPr/>
              <p:nvPr>
                <p:custDataLst>
                  <p:tags r:id="rId30"/>
                </p:custDataLst>
              </p:nvPr>
            </p:nvSpPr>
            <p:spPr bwMode="auto">
              <a:xfrm>
                <a:off x="6061" y="6393"/>
                <a:ext cx="3492" cy="2147"/>
              </a:xfrm>
              <a:prstGeom prst="roundRect">
                <a:avLst>
                  <a:gd name="adj" fmla="val 2479"/>
                </a:avLst>
              </a:prstGeom>
              <a:solidFill>
                <a:schemeClr val="bg1"/>
              </a:solidFill>
              <a:ln>
                <a:solidFill>
                  <a:schemeClr val="bg1">
                    <a:lumMod val="75000"/>
                  </a:schemeClr>
                </a:solidFill>
                <a:prstDash val="dash"/>
              </a:ln>
            </p:spPr>
            <p:style>
              <a:lnRef idx="2">
                <a:schemeClr val="accent1"/>
              </a:lnRef>
              <a:fillRef idx="1">
                <a:schemeClr val="lt1"/>
              </a:fillRef>
              <a:effectRef idx="0">
                <a:schemeClr val="accent1"/>
              </a:effectRef>
              <a:fontRef idx="minor">
                <a:schemeClr val="dk1"/>
              </a:fontRef>
            </p:style>
            <p:txBody>
              <a:bodyPr wrap="none" lIns="0" tIns="0" rIns="0" bIns="0" anchor="ctr" anchorCtr="1"/>
              <a:lstStyle/>
              <a:p>
                <a:pPr defTabSz="685800" eaLnBrk="0" hangingPunct="0">
                  <a:defRPr/>
                </a:pPr>
                <a:endParaRPr lang="zh-CN" altLang="en-US" sz="1050" kern="0" dirty="0">
                  <a:solidFill>
                    <a:schemeClr val="accent1"/>
                  </a:solidFill>
                  <a:latin typeface="微软雅黑" panose="020B0503020204020204" pitchFamily="34" charset="-122"/>
                  <a:ea typeface="微软雅黑" panose="020B0503020204020204" pitchFamily="34" charset="-122"/>
                  <a:sym typeface="+mn-ea"/>
                </a:endParaRPr>
              </a:p>
            </p:txBody>
          </p:sp>
          <p:grpSp>
            <p:nvGrpSpPr>
              <p:cNvPr id="47" name="成组"/>
              <p:cNvGrpSpPr/>
              <p:nvPr/>
            </p:nvGrpSpPr>
            <p:grpSpPr>
              <a:xfrm>
                <a:off x="6322" y="6591"/>
                <a:ext cx="2863" cy="1784"/>
                <a:chOff x="2385039" y="1433745"/>
                <a:chExt cx="5384653" cy="4036316"/>
              </a:xfrm>
            </p:grpSpPr>
            <p:pic>
              <p:nvPicPr>
                <p:cNvPr id="50" name="电脑.png" descr="电脑.png"/>
                <p:cNvPicPr>
                  <a:picLocks noChangeAspect="1"/>
                </p:cNvPicPr>
                <p:nvPr>
                  <p:custDataLst>
                    <p:tags r:id="rId31"/>
                  </p:custDataLst>
                </p:nvPr>
              </p:nvPicPr>
              <p:blipFill>
                <a:blip r:embed="rId20"/>
                <a:stretch>
                  <a:fillRect/>
                </a:stretch>
              </p:blipFill>
              <p:spPr>
                <a:xfrm>
                  <a:off x="2385039" y="1433745"/>
                  <a:ext cx="5250295" cy="4036316"/>
                </a:xfrm>
                <a:prstGeom prst="rect">
                  <a:avLst/>
                </a:prstGeom>
                <a:noFill/>
                <a:ln w="12700">
                  <a:noFill/>
                </a:ln>
              </p:spPr>
            </p:pic>
            <p:grpSp>
              <p:nvGrpSpPr>
                <p:cNvPr id="51" name="成组"/>
                <p:cNvGrpSpPr/>
                <p:nvPr/>
              </p:nvGrpSpPr>
              <p:grpSpPr>
                <a:xfrm>
                  <a:off x="2692037" y="1696817"/>
                  <a:ext cx="5077654" cy="2374105"/>
                  <a:chOff x="2526937" y="1533396"/>
                  <a:chExt cx="5077654" cy="2374105"/>
                </a:xfrm>
              </p:grpSpPr>
              <p:pic>
                <p:nvPicPr>
                  <p:cNvPr id="52" name="180524V2.0需求原型_设计稿.png" descr="180524V2.0需求原型_设计稿.png"/>
                  <p:cNvPicPr/>
                  <p:nvPr>
                    <p:custDataLst>
                      <p:tags r:id="rId32"/>
                    </p:custDataLst>
                  </p:nvPr>
                </p:nvPicPr>
                <p:blipFill>
                  <a:blip r:embed="rId33"/>
                  <a:srcRect b="4810"/>
                  <a:stretch>
                    <a:fillRect/>
                  </a:stretch>
                </p:blipFill>
                <p:spPr>
                  <a:xfrm>
                    <a:off x="2526937" y="1533396"/>
                    <a:ext cx="4590535" cy="2374105"/>
                  </a:xfrm>
                  <a:prstGeom prst="rect">
                    <a:avLst/>
                  </a:prstGeom>
                  <a:noFill/>
                  <a:ln w="12700">
                    <a:noFill/>
                  </a:ln>
                </p:spPr>
              </p:pic>
              <p:pic>
                <p:nvPicPr>
                  <p:cNvPr id="53" name="180524V2.0需求原型_设计稿.png" descr="180524V2.0需求原型_设计稿.png"/>
                  <p:cNvPicPr/>
                  <p:nvPr>
                    <p:custDataLst>
                      <p:tags r:id="rId34"/>
                    </p:custDataLst>
                  </p:nvPr>
                </p:nvPicPr>
                <p:blipFill>
                  <a:blip r:embed="rId35"/>
                  <a:srcRect t="93065"/>
                  <a:stretch>
                    <a:fillRect/>
                  </a:stretch>
                </p:blipFill>
                <p:spPr>
                  <a:xfrm>
                    <a:off x="4048591" y="1827808"/>
                    <a:ext cx="3556000" cy="138631"/>
                  </a:xfrm>
                  <a:prstGeom prst="rect">
                    <a:avLst/>
                  </a:prstGeom>
                  <a:noFill/>
                  <a:ln w="12700">
                    <a:noFill/>
                  </a:ln>
                </p:spPr>
              </p:pic>
            </p:grpSp>
          </p:grpSp>
          <p:sp>
            <p:nvSpPr>
              <p:cNvPr id="48" name="矩形"/>
              <p:cNvSpPr/>
              <p:nvPr>
                <p:custDataLst>
                  <p:tags r:id="rId36"/>
                </p:custDataLst>
              </p:nvPr>
            </p:nvSpPr>
            <p:spPr>
              <a:xfrm>
                <a:off x="6061" y="5814"/>
                <a:ext cx="3486" cy="560"/>
              </a:xfrm>
              <a:prstGeom prst="rect">
                <a:avLst/>
              </a:prstGeom>
              <a:solidFill>
                <a:schemeClr val="tx1"/>
              </a:solidFill>
              <a:ln w="12700" cap="flat">
                <a:noFill/>
                <a:miter lim="400000"/>
              </a:ln>
              <a:effectLst/>
            </p:spPr>
            <p:txBody>
              <a:bodyPr lIns="0" tIns="0" rIns="0" bIns="0" anchor="ctr"/>
              <a:lstStyle/>
              <a:p>
                <a:pPr defTabSz="685800">
                  <a:defRPr sz="3200" b="0">
                    <a:solidFill>
                      <a:srgbClr val="FFFFFF">
                        <a:alpha val="15000"/>
                      </a:srgbClr>
                    </a:solidFill>
                    <a:latin typeface="+mn-lt"/>
                    <a:ea typeface="+mn-ea"/>
                    <a:cs typeface="+mn-cs"/>
                    <a:sym typeface="Helvetica Neue Medium"/>
                  </a:defRPr>
                </a:pPr>
                <a:endParaRPr sz="900" b="1" noProof="1">
                  <a:solidFill>
                    <a:schemeClr val="bg1">
                      <a:alpha val="15000"/>
                    </a:schemeClr>
                  </a:solidFill>
                  <a:latin typeface="黑体" panose="02010609060101010101" pitchFamily="49" charset="-122"/>
                  <a:ea typeface="黑体" panose="02010609060101010101" pitchFamily="49" charset="-122"/>
                  <a:sym typeface="Helvetica Neue Medium"/>
                </a:endParaRPr>
              </a:p>
            </p:txBody>
          </p:sp>
          <p:sp>
            <p:nvSpPr>
              <p:cNvPr id="49" name="自然人端"/>
              <p:cNvSpPr txBox="1"/>
              <p:nvPr>
                <p:custDataLst>
                  <p:tags r:id="rId37"/>
                </p:custDataLst>
              </p:nvPr>
            </p:nvSpPr>
            <p:spPr>
              <a:xfrm>
                <a:off x="6323" y="5883"/>
                <a:ext cx="2515" cy="313"/>
              </a:xfrm>
              <a:prstGeom prst="rect">
                <a:avLst/>
              </a:prstGeom>
              <a:noFill/>
              <a:ln w="12700">
                <a:noFill/>
              </a:ln>
            </p:spPr>
            <p:txBody>
              <a:bodyPr lIns="38100" tIns="38100" rIns="38100" bIns="38100" anchor="ctr">
                <a:spAutoFit/>
              </a:bodyPr>
              <a:lstStyle/>
              <a:p>
                <a:pPr algn="ctr" eaLnBrk="1" hangingPunct="1"/>
                <a:r>
                  <a:rPr lang="zh-CN" altLang="zh-CN" sz="900" b="1" dirty="0">
                    <a:solidFill>
                      <a:schemeClr val="bg1"/>
                    </a:solidFill>
                    <a:latin typeface="黑体" panose="02010609060101010101" pitchFamily="49" charset="-122"/>
                    <a:ea typeface="黑体" panose="02010609060101010101" pitchFamily="49" charset="-122"/>
                  </a:rPr>
                  <a:t>代理申报</a:t>
                </a:r>
                <a:r>
                  <a:rPr lang="en-US" altLang="zh-CN" sz="900" b="1" dirty="0">
                    <a:solidFill>
                      <a:schemeClr val="bg1"/>
                    </a:solidFill>
                    <a:latin typeface="黑体" panose="02010609060101010101" pitchFamily="49" charset="-122"/>
                    <a:ea typeface="黑体" panose="02010609060101010101" pitchFamily="49" charset="-122"/>
                  </a:rPr>
                  <a:t>WEB</a:t>
                </a:r>
                <a:r>
                  <a:rPr lang="zh-CN" altLang="zh-CN" sz="900" b="1" dirty="0">
                    <a:solidFill>
                      <a:schemeClr val="bg1"/>
                    </a:solidFill>
                    <a:latin typeface="黑体" panose="02010609060101010101" pitchFamily="49" charset="-122"/>
                    <a:ea typeface="黑体" panose="02010609060101010101" pitchFamily="49" charset="-122"/>
                  </a:rPr>
                  <a:t>端</a:t>
                </a:r>
                <a:endParaRPr lang="zh-CN" altLang="zh-CN" sz="900" b="1" dirty="0">
                  <a:solidFill>
                    <a:schemeClr val="bg1"/>
                  </a:solidFill>
                  <a:latin typeface="黑体" panose="02010609060101010101" pitchFamily="49" charset="-122"/>
                  <a:ea typeface="黑体" panose="02010609060101010101" pitchFamily="49" charset="-122"/>
                </a:endParaRPr>
              </a:p>
            </p:txBody>
          </p:sp>
        </p:grpSp>
      </p:grpSp>
      <p:sp>
        <p:nvSpPr>
          <p:cNvPr id="56" name="右箭头 55"/>
          <p:cNvSpPr/>
          <p:nvPr>
            <p:custDataLst>
              <p:tags r:id="rId38"/>
            </p:custDataLst>
          </p:nvPr>
        </p:nvSpPr>
        <p:spPr>
          <a:xfrm>
            <a:off x="4692594" y="1366532"/>
            <a:ext cx="494110" cy="27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p>
        </p:txBody>
      </p:sp>
      <p:sp>
        <p:nvSpPr>
          <p:cNvPr id="57" name="右箭头 56"/>
          <p:cNvSpPr/>
          <p:nvPr>
            <p:custDataLst>
              <p:tags r:id="rId39"/>
            </p:custDataLst>
          </p:nvPr>
        </p:nvSpPr>
        <p:spPr>
          <a:xfrm>
            <a:off x="4683069" y="3327491"/>
            <a:ext cx="494110" cy="27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p>
        </p:txBody>
      </p:sp>
      <p:sp>
        <p:nvSpPr>
          <p:cNvPr id="58" name="右箭头 57"/>
          <p:cNvSpPr/>
          <p:nvPr>
            <p:custDataLst>
              <p:tags r:id="rId40"/>
            </p:custDataLst>
          </p:nvPr>
        </p:nvSpPr>
        <p:spPr>
          <a:xfrm rot="10800000">
            <a:off x="3497206" y="2384516"/>
            <a:ext cx="494110" cy="270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p>
        </p:txBody>
      </p:sp>
      <p:sp>
        <p:nvSpPr>
          <p:cNvPr id="59" name="下箭头 58"/>
          <p:cNvSpPr/>
          <p:nvPr>
            <p:custDataLst>
              <p:tags r:id="rId41"/>
            </p:custDataLst>
          </p:nvPr>
        </p:nvSpPr>
        <p:spPr>
          <a:xfrm>
            <a:off x="4210390" y="2815522"/>
            <a:ext cx="242888" cy="323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p>
        </p:txBody>
      </p:sp>
      <p:sp>
        <p:nvSpPr>
          <p:cNvPr id="60" name="下箭头 59"/>
          <p:cNvSpPr/>
          <p:nvPr>
            <p:custDataLst>
              <p:tags r:id="rId42"/>
            </p:custDataLst>
          </p:nvPr>
        </p:nvSpPr>
        <p:spPr>
          <a:xfrm rot="10800000">
            <a:off x="4218724" y="1807063"/>
            <a:ext cx="242888" cy="323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noProof="1"/>
          </a:p>
        </p:txBody>
      </p:sp>
      <p:sp>
        <p:nvSpPr>
          <p:cNvPr id="61" name="文本框 42"/>
          <p:cNvSpPr txBox="1"/>
          <p:nvPr>
            <p:custDataLst>
              <p:tags r:id="rId43"/>
            </p:custDataLst>
          </p:nvPr>
        </p:nvSpPr>
        <p:spPr>
          <a:xfrm>
            <a:off x="4425653" y="1762057"/>
            <a:ext cx="777240" cy="461665"/>
          </a:xfrm>
          <a:prstGeom prst="rect">
            <a:avLst/>
          </a:prstGeom>
          <a:noFill/>
          <a:ln w="9525">
            <a:noFill/>
          </a:ln>
        </p:spPr>
        <p:txBody>
          <a:bodyPr>
            <a:spAutoFit/>
          </a:bodyPr>
          <a:lstStyle/>
          <a:p>
            <a:pPr defTabSz="685800">
              <a:defRPr/>
            </a:pPr>
            <a:r>
              <a:rPr lang="zh-CN" altLang="en-US" sz="800" noProof="1">
                <a:solidFill>
                  <a:schemeClr val="bg1"/>
                </a:solidFill>
                <a:latin typeface="宋体" panose="02010600030101010101" pitchFamily="2" charset="-122"/>
              </a:rPr>
              <a:t>也可委托扣缴单位办理集中申报</a:t>
            </a:r>
            <a:endParaRPr lang="zh-CN" altLang="en-US" sz="800" noProof="1">
              <a:solidFill>
                <a:schemeClr val="bg1"/>
              </a:solidFill>
              <a:latin typeface="宋体" panose="02010600030101010101" pitchFamily="2" charset="-122"/>
            </a:endParaRPr>
          </a:p>
        </p:txBody>
      </p:sp>
      <p:sp>
        <p:nvSpPr>
          <p:cNvPr id="62" name="文本框 42"/>
          <p:cNvSpPr txBox="1"/>
          <p:nvPr>
            <p:custDataLst>
              <p:tags r:id="rId44"/>
            </p:custDataLst>
          </p:nvPr>
        </p:nvSpPr>
        <p:spPr>
          <a:xfrm>
            <a:off x="4426131" y="2797425"/>
            <a:ext cx="777240" cy="461665"/>
          </a:xfrm>
          <a:prstGeom prst="rect">
            <a:avLst/>
          </a:prstGeom>
          <a:noFill/>
          <a:ln w="9525">
            <a:noFill/>
          </a:ln>
        </p:spPr>
        <p:txBody>
          <a:bodyPr>
            <a:spAutoFit/>
          </a:bodyPr>
          <a:lstStyle/>
          <a:p>
            <a:pPr defTabSz="685800">
              <a:defRPr/>
            </a:pPr>
            <a:r>
              <a:rPr lang="zh-CN" altLang="en-US" sz="800" noProof="1">
                <a:solidFill>
                  <a:schemeClr val="bg1"/>
                </a:solidFill>
                <a:latin typeface="宋体" panose="02010600030101010101" pitchFamily="2" charset="-122"/>
              </a:rPr>
              <a:t>也可委托涉税服务机构代理申报</a:t>
            </a:r>
            <a:endParaRPr lang="zh-CN" altLang="en-US" sz="800" noProof="1">
              <a:solidFill>
                <a:schemeClr val="bg1"/>
              </a:solidFill>
              <a:latin typeface="宋体" panose="02010600030101010101" pitchFamily="2" charset="-122"/>
            </a:endParaRPr>
          </a:p>
        </p:txBody>
      </p:sp>
      <p:sp>
        <p:nvSpPr>
          <p:cNvPr id="65" name="矩形 64"/>
          <p:cNvSpPr/>
          <p:nvPr/>
        </p:nvSpPr>
        <p:spPr>
          <a:xfrm>
            <a:off x="488168" y="155542"/>
            <a:ext cx="3164405"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、年度汇算的申报渠道：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custDataLst>
              <p:tags r:id="rId1"/>
            </p:custDataLst>
          </p:nvPr>
        </p:nvGrpSpPr>
        <p:grpSpPr bwMode="auto">
          <a:xfrm>
            <a:off x="2987728" y="1475647"/>
            <a:ext cx="248288" cy="239759"/>
            <a:chOff x="0" y="0"/>
            <a:chExt cx="440" cy="512"/>
          </a:xfrm>
          <a:solidFill>
            <a:schemeClr val="accent1"/>
          </a:solidFill>
        </p:grpSpPr>
        <p:sp>
          <p:nvSpPr>
            <p:cNvPr id="4" name="Oval 9"/>
            <p:cNvSpPr>
              <a:spLocks noChangeArrowheads="1"/>
            </p:cNvSpPr>
            <p:nvPr>
              <p:custDataLst>
                <p:tags r:id="rId2"/>
              </p:custDataLst>
            </p:nvPr>
          </p:nvSpPr>
          <p:spPr bwMode="auto">
            <a:xfrm>
              <a:off x="107" y="0"/>
              <a:ext cx="80" cy="9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5" name="Freeform 10"/>
            <p:cNvSpPr>
              <a:spLocks noEditPoints="1"/>
            </p:cNvSpPr>
            <p:nvPr>
              <p:custDataLst>
                <p:tags r:id="rId3"/>
              </p:custDataLst>
            </p:nvPr>
          </p:nvSpPr>
          <p:spPr bwMode="auto">
            <a:xfrm>
              <a:off x="0" y="106"/>
              <a:ext cx="286" cy="404"/>
            </a:xfrm>
            <a:custGeom>
              <a:avLst/>
              <a:gdLst>
                <a:gd name="T0" fmla="*/ 121 w 121"/>
                <a:gd name="T1" fmla="*/ 27 h 171"/>
                <a:gd name="T2" fmla="*/ 120 w 121"/>
                <a:gd name="T3" fmla="*/ 26 h 171"/>
                <a:gd name="T4" fmla="*/ 114 w 121"/>
                <a:gd name="T5" fmla="*/ 22 h 171"/>
                <a:gd name="T6" fmla="*/ 90 w 121"/>
                <a:gd name="T7" fmla="*/ 4 h 171"/>
                <a:gd name="T8" fmla="*/ 84 w 121"/>
                <a:gd name="T9" fmla="*/ 2 h 171"/>
                <a:gd name="T10" fmla="*/ 76 w 121"/>
                <a:gd name="T11" fmla="*/ 1 h 171"/>
                <a:gd name="T12" fmla="*/ 74 w 121"/>
                <a:gd name="T13" fmla="*/ 12 h 171"/>
                <a:gd name="T14" fmla="*/ 67 w 121"/>
                <a:gd name="T15" fmla="*/ 43 h 171"/>
                <a:gd name="T16" fmla="*/ 67 w 121"/>
                <a:gd name="T17" fmla="*/ 8 h 171"/>
                <a:gd name="T18" fmla="*/ 58 w 121"/>
                <a:gd name="T19" fmla="*/ 0 h 171"/>
                <a:gd name="T20" fmla="*/ 58 w 121"/>
                <a:gd name="T21" fmla="*/ 9 h 171"/>
                <a:gd name="T22" fmla="*/ 45 w 121"/>
                <a:gd name="T23" fmla="*/ 19 h 171"/>
                <a:gd name="T24" fmla="*/ 40 w 121"/>
                <a:gd name="T25" fmla="*/ 7 h 171"/>
                <a:gd name="T26" fmla="*/ 48 w 121"/>
                <a:gd name="T27" fmla="*/ 1 h 171"/>
                <a:gd name="T28" fmla="*/ 39 w 121"/>
                <a:gd name="T29" fmla="*/ 2 h 171"/>
                <a:gd name="T30" fmla="*/ 3 w 121"/>
                <a:gd name="T31" fmla="*/ 36 h 171"/>
                <a:gd name="T32" fmla="*/ 3 w 121"/>
                <a:gd name="T33" fmla="*/ 36 h 171"/>
                <a:gd name="T34" fmla="*/ 1 w 121"/>
                <a:gd name="T35" fmla="*/ 48 h 171"/>
                <a:gd name="T36" fmla="*/ 2 w 121"/>
                <a:gd name="T37" fmla="*/ 49 h 171"/>
                <a:gd name="T38" fmla="*/ 3 w 121"/>
                <a:gd name="T39" fmla="*/ 50 h 171"/>
                <a:gd name="T40" fmla="*/ 6 w 121"/>
                <a:gd name="T41" fmla="*/ 57 h 171"/>
                <a:gd name="T42" fmla="*/ 20 w 121"/>
                <a:gd name="T43" fmla="*/ 85 h 171"/>
                <a:gd name="T44" fmla="*/ 33 w 121"/>
                <a:gd name="T45" fmla="*/ 90 h 171"/>
                <a:gd name="T46" fmla="*/ 35 w 121"/>
                <a:gd name="T47" fmla="*/ 91 h 171"/>
                <a:gd name="T48" fmla="*/ 60 w 121"/>
                <a:gd name="T49" fmla="*/ 171 h 171"/>
                <a:gd name="T50" fmla="*/ 56 w 121"/>
                <a:gd name="T51" fmla="*/ 110 h 171"/>
                <a:gd name="T52" fmla="*/ 89 w 121"/>
                <a:gd name="T53" fmla="*/ 34 h 171"/>
                <a:gd name="T54" fmla="*/ 94 w 121"/>
                <a:gd name="T55" fmla="*/ 32 h 171"/>
                <a:gd name="T56" fmla="*/ 76 w 121"/>
                <a:gd name="T57" fmla="*/ 45 h 171"/>
                <a:gd name="T58" fmla="*/ 89 w 121"/>
                <a:gd name="T59" fmla="*/ 34 h 171"/>
                <a:gd name="T60" fmla="*/ 31 w 121"/>
                <a:gd name="T61" fmla="*/ 56 h 171"/>
                <a:gd name="T62" fmla="*/ 24 w 121"/>
                <a:gd name="T63" fmla="*/ 44 h 171"/>
                <a:gd name="T64" fmla="*/ 33 w 121"/>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5"/>
                    <a:pt x="121" y="27"/>
                  </a:cubicBezTo>
                  <a:cubicBezTo>
                    <a:pt x="121" y="27"/>
                    <a:pt x="121" y="27"/>
                    <a:pt x="121" y="27"/>
                  </a:cubicBezTo>
                  <a:cubicBezTo>
                    <a:pt x="120" y="26"/>
                    <a:pt x="120" y="26"/>
                    <a:pt x="120" y="26"/>
                  </a:cubicBezTo>
                  <a:cubicBezTo>
                    <a:pt x="118" y="25"/>
                    <a:pt x="118" y="25"/>
                    <a:pt x="118" y="25"/>
                  </a:cubicBezTo>
                  <a:cubicBezTo>
                    <a:pt x="114" y="22"/>
                    <a:pt x="114" y="22"/>
                    <a:pt x="114" y="22"/>
                  </a:cubicBezTo>
                  <a:cubicBezTo>
                    <a:pt x="106" y="16"/>
                    <a:pt x="106" y="16"/>
                    <a:pt x="106" y="16"/>
                  </a:cubicBezTo>
                  <a:cubicBezTo>
                    <a:pt x="90" y="4"/>
                    <a:pt x="90" y="4"/>
                    <a:pt x="90" y="4"/>
                  </a:cubicBezTo>
                  <a:cubicBezTo>
                    <a:pt x="88" y="3"/>
                    <a:pt x="86" y="2"/>
                    <a:pt x="84" y="2"/>
                  </a:cubicBezTo>
                  <a:cubicBezTo>
                    <a:pt x="84" y="2"/>
                    <a:pt x="84" y="2"/>
                    <a:pt x="84" y="2"/>
                  </a:cubicBezTo>
                  <a:cubicBezTo>
                    <a:pt x="81" y="1"/>
                    <a:pt x="79" y="1"/>
                    <a:pt x="76" y="1"/>
                  </a:cubicBezTo>
                  <a:cubicBezTo>
                    <a:pt x="76" y="1"/>
                    <a:pt x="76" y="1"/>
                    <a:pt x="76" y="1"/>
                  </a:cubicBezTo>
                  <a:cubicBezTo>
                    <a:pt x="83" y="7"/>
                    <a:pt x="83" y="7"/>
                    <a:pt x="83" y="7"/>
                  </a:cubicBezTo>
                  <a:cubicBezTo>
                    <a:pt x="74" y="12"/>
                    <a:pt x="74" y="12"/>
                    <a:pt x="74" y="12"/>
                  </a:cubicBezTo>
                  <a:cubicBezTo>
                    <a:pt x="78" y="19"/>
                    <a:pt x="78" y="19"/>
                    <a:pt x="78" y="19"/>
                  </a:cubicBezTo>
                  <a:cubicBezTo>
                    <a:pt x="67" y="43"/>
                    <a:pt x="67" y="43"/>
                    <a:pt x="67" y="43"/>
                  </a:cubicBezTo>
                  <a:cubicBezTo>
                    <a:pt x="66" y="9"/>
                    <a:pt x="66" y="9"/>
                    <a:pt x="66" y="9"/>
                  </a:cubicBezTo>
                  <a:cubicBezTo>
                    <a:pt x="67" y="8"/>
                    <a:pt x="67" y="8"/>
                    <a:pt x="67" y="8"/>
                  </a:cubicBezTo>
                  <a:cubicBezTo>
                    <a:pt x="65" y="0"/>
                    <a:pt x="65" y="0"/>
                    <a:pt x="65" y="0"/>
                  </a:cubicBezTo>
                  <a:cubicBezTo>
                    <a:pt x="58" y="0"/>
                    <a:pt x="58" y="0"/>
                    <a:pt x="58" y="0"/>
                  </a:cubicBezTo>
                  <a:cubicBezTo>
                    <a:pt x="56" y="8"/>
                    <a:pt x="56" y="8"/>
                    <a:pt x="56" y="8"/>
                  </a:cubicBezTo>
                  <a:cubicBezTo>
                    <a:pt x="58" y="9"/>
                    <a:pt x="58" y="9"/>
                    <a:pt x="58" y="9"/>
                  </a:cubicBezTo>
                  <a:cubicBezTo>
                    <a:pt x="56" y="43"/>
                    <a:pt x="56" y="43"/>
                    <a:pt x="56" y="43"/>
                  </a:cubicBezTo>
                  <a:cubicBezTo>
                    <a:pt x="45" y="19"/>
                    <a:pt x="45" y="19"/>
                    <a:pt x="45" y="19"/>
                  </a:cubicBezTo>
                  <a:cubicBezTo>
                    <a:pt x="49" y="12"/>
                    <a:pt x="49" y="12"/>
                    <a:pt x="49" y="12"/>
                  </a:cubicBezTo>
                  <a:cubicBezTo>
                    <a:pt x="40" y="7"/>
                    <a:pt x="40" y="7"/>
                    <a:pt x="40" y="7"/>
                  </a:cubicBezTo>
                  <a:cubicBezTo>
                    <a:pt x="48" y="1"/>
                    <a:pt x="48" y="1"/>
                    <a:pt x="48" y="1"/>
                  </a:cubicBezTo>
                  <a:cubicBezTo>
                    <a:pt x="48" y="1"/>
                    <a:pt x="48" y="1"/>
                    <a:pt x="48" y="1"/>
                  </a:cubicBezTo>
                  <a:cubicBezTo>
                    <a:pt x="45" y="1"/>
                    <a:pt x="42" y="1"/>
                    <a:pt x="39" y="2"/>
                  </a:cubicBezTo>
                  <a:cubicBezTo>
                    <a:pt x="39" y="2"/>
                    <a:pt x="39" y="2"/>
                    <a:pt x="39" y="2"/>
                  </a:cubicBezTo>
                  <a:cubicBezTo>
                    <a:pt x="36" y="2"/>
                    <a:pt x="33" y="3"/>
                    <a:pt x="31" y="6"/>
                  </a:cubicBezTo>
                  <a:cubicBezTo>
                    <a:pt x="3" y="36"/>
                    <a:pt x="3" y="36"/>
                    <a:pt x="3" y="36"/>
                  </a:cubicBezTo>
                  <a:cubicBezTo>
                    <a:pt x="3" y="36"/>
                    <a:pt x="3" y="36"/>
                    <a:pt x="3" y="36"/>
                  </a:cubicBezTo>
                  <a:cubicBezTo>
                    <a:pt x="3" y="36"/>
                    <a:pt x="3" y="36"/>
                    <a:pt x="3" y="36"/>
                  </a:cubicBezTo>
                  <a:cubicBezTo>
                    <a:pt x="0" y="60"/>
                    <a:pt x="2" y="43"/>
                    <a:pt x="1" y="48"/>
                  </a:cubicBezTo>
                  <a:cubicBezTo>
                    <a:pt x="1" y="48"/>
                    <a:pt x="1" y="48"/>
                    <a:pt x="1" y="48"/>
                  </a:cubicBezTo>
                  <a:cubicBezTo>
                    <a:pt x="2" y="48"/>
                    <a:pt x="2" y="48"/>
                    <a:pt x="2" y="48"/>
                  </a:cubicBezTo>
                  <a:cubicBezTo>
                    <a:pt x="2" y="49"/>
                    <a:pt x="2" y="49"/>
                    <a:pt x="2" y="49"/>
                  </a:cubicBezTo>
                  <a:cubicBezTo>
                    <a:pt x="2" y="49"/>
                    <a:pt x="2" y="49"/>
                    <a:pt x="2" y="49"/>
                  </a:cubicBezTo>
                  <a:cubicBezTo>
                    <a:pt x="3" y="50"/>
                    <a:pt x="3" y="50"/>
                    <a:pt x="3" y="50"/>
                  </a:cubicBezTo>
                  <a:cubicBezTo>
                    <a:pt x="4" y="53"/>
                    <a:pt x="4" y="53"/>
                    <a:pt x="4" y="53"/>
                  </a:cubicBezTo>
                  <a:cubicBezTo>
                    <a:pt x="6" y="57"/>
                    <a:pt x="6" y="57"/>
                    <a:pt x="6" y="57"/>
                  </a:cubicBezTo>
                  <a:cubicBezTo>
                    <a:pt x="11" y="67"/>
                    <a:pt x="11" y="67"/>
                    <a:pt x="11" y="67"/>
                  </a:cubicBezTo>
                  <a:cubicBezTo>
                    <a:pt x="20" y="85"/>
                    <a:pt x="20" y="85"/>
                    <a:pt x="20" y="85"/>
                  </a:cubicBezTo>
                  <a:cubicBezTo>
                    <a:pt x="24" y="83"/>
                    <a:pt x="29" y="81"/>
                    <a:pt x="33" y="78"/>
                  </a:cubicBezTo>
                  <a:cubicBezTo>
                    <a:pt x="33" y="82"/>
                    <a:pt x="33" y="86"/>
                    <a:pt x="33" y="90"/>
                  </a:cubicBezTo>
                  <a:cubicBezTo>
                    <a:pt x="33" y="90"/>
                    <a:pt x="33" y="91"/>
                    <a:pt x="33" y="91"/>
                  </a:cubicBezTo>
                  <a:cubicBezTo>
                    <a:pt x="33" y="91"/>
                    <a:pt x="34" y="91"/>
                    <a:pt x="35" y="91"/>
                  </a:cubicBezTo>
                  <a:cubicBezTo>
                    <a:pt x="37" y="171"/>
                    <a:pt x="37" y="171"/>
                    <a:pt x="37" y="171"/>
                  </a:cubicBezTo>
                  <a:cubicBezTo>
                    <a:pt x="60" y="171"/>
                    <a:pt x="60" y="171"/>
                    <a:pt x="60" y="171"/>
                  </a:cubicBezTo>
                  <a:cubicBezTo>
                    <a:pt x="61" y="161"/>
                    <a:pt x="61" y="148"/>
                    <a:pt x="61" y="135"/>
                  </a:cubicBezTo>
                  <a:cubicBezTo>
                    <a:pt x="58" y="127"/>
                    <a:pt x="56" y="119"/>
                    <a:pt x="56" y="110"/>
                  </a:cubicBezTo>
                  <a:cubicBezTo>
                    <a:pt x="56" y="74"/>
                    <a:pt x="84" y="45"/>
                    <a:pt x="120" y="42"/>
                  </a:cubicBezTo>
                  <a:close/>
                  <a:moveTo>
                    <a:pt x="89" y="34"/>
                  </a:moveTo>
                  <a:cubicBezTo>
                    <a:pt x="89" y="32"/>
                    <a:pt x="89" y="30"/>
                    <a:pt x="89" y="28"/>
                  </a:cubicBezTo>
                  <a:cubicBezTo>
                    <a:pt x="94" y="32"/>
                    <a:pt x="94" y="32"/>
                    <a:pt x="94" y="32"/>
                  </a:cubicBezTo>
                  <a:cubicBezTo>
                    <a:pt x="96" y="34"/>
                    <a:pt x="96" y="34"/>
                    <a:pt x="96" y="34"/>
                  </a:cubicBezTo>
                  <a:cubicBezTo>
                    <a:pt x="76" y="45"/>
                    <a:pt x="76" y="45"/>
                    <a:pt x="76" y="45"/>
                  </a:cubicBezTo>
                  <a:cubicBezTo>
                    <a:pt x="74" y="43"/>
                    <a:pt x="74" y="43"/>
                    <a:pt x="74" y="43"/>
                  </a:cubicBezTo>
                  <a:lnTo>
                    <a:pt x="89" y="34"/>
                  </a:lnTo>
                  <a:close/>
                  <a:moveTo>
                    <a:pt x="33" y="61"/>
                  </a:moveTo>
                  <a:cubicBezTo>
                    <a:pt x="31" y="56"/>
                    <a:pt x="31" y="56"/>
                    <a:pt x="31" y="56"/>
                  </a:cubicBezTo>
                  <a:cubicBezTo>
                    <a:pt x="25" y="47"/>
                    <a:pt x="25" y="47"/>
                    <a:pt x="25" y="47"/>
                  </a:cubicBezTo>
                  <a:cubicBezTo>
                    <a:pt x="24" y="44"/>
                    <a:pt x="24" y="44"/>
                    <a:pt x="24" y="44"/>
                  </a:cubicBezTo>
                  <a:cubicBezTo>
                    <a:pt x="34" y="32"/>
                    <a:pt x="34" y="32"/>
                    <a:pt x="34" y="32"/>
                  </a:cubicBezTo>
                  <a:cubicBezTo>
                    <a:pt x="34" y="41"/>
                    <a:pt x="33" y="51"/>
                    <a:pt x="3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6" name="Freeform 11"/>
            <p:cNvSpPr/>
            <p:nvPr>
              <p:custDataLst>
                <p:tags r:id="rId4"/>
              </p:custDataLst>
            </p:nvPr>
          </p:nvSpPr>
          <p:spPr bwMode="auto">
            <a:xfrm>
              <a:off x="152" y="444"/>
              <a:ext cx="56" cy="66"/>
            </a:xfrm>
            <a:custGeom>
              <a:avLst/>
              <a:gdLst>
                <a:gd name="T0" fmla="*/ 0 w 24"/>
                <a:gd name="T1" fmla="*/ 0 h 28"/>
                <a:gd name="T2" fmla="*/ 1 w 24"/>
                <a:gd name="T3" fmla="*/ 28 h 28"/>
                <a:gd name="T4" fmla="*/ 24 w 24"/>
                <a:gd name="T5" fmla="*/ 28 h 28"/>
                <a:gd name="T6" fmla="*/ 24 w 24"/>
                <a:gd name="T7" fmla="*/ 25 h 28"/>
                <a:gd name="T8" fmla="*/ 0 w 24"/>
                <a:gd name="T9" fmla="*/ 0 h 28"/>
              </a:gdLst>
              <a:ahLst/>
              <a:cxnLst>
                <a:cxn ang="0">
                  <a:pos x="T0" y="T1"/>
                </a:cxn>
                <a:cxn ang="0">
                  <a:pos x="T2" y="T3"/>
                </a:cxn>
                <a:cxn ang="0">
                  <a:pos x="T4" y="T5"/>
                </a:cxn>
                <a:cxn ang="0">
                  <a:pos x="T6" y="T7"/>
                </a:cxn>
                <a:cxn ang="0">
                  <a:pos x="T8" y="T9"/>
                </a:cxn>
              </a:cxnLst>
              <a:rect l="0" t="0" r="r" b="b"/>
              <a:pathLst>
                <a:path w="24" h="28">
                  <a:moveTo>
                    <a:pt x="0" y="0"/>
                  </a:moveTo>
                  <a:cubicBezTo>
                    <a:pt x="1" y="28"/>
                    <a:pt x="1" y="28"/>
                    <a:pt x="1" y="28"/>
                  </a:cubicBezTo>
                  <a:cubicBezTo>
                    <a:pt x="24" y="28"/>
                    <a:pt x="24" y="28"/>
                    <a:pt x="24" y="28"/>
                  </a:cubicBezTo>
                  <a:cubicBezTo>
                    <a:pt x="24" y="27"/>
                    <a:pt x="24" y="26"/>
                    <a:pt x="24" y="25"/>
                  </a:cubicBezTo>
                  <a:cubicBezTo>
                    <a:pt x="14" y="19"/>
                    <a:pt x="6" y="1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7" name="Freeform 12"/>
            <p:cNvSpPr>
              <a:spLocks noEditPoints="1"/>
            </p:cNvSpPr>
            <p:nvPr>
              <p:custDataLst>
                <p:tags r:id="rId5"/>
              </p:custDataLst>
            </p:nvPr>
          </p:nvSpPr>
          <p:spPr bwMode="auto">
            <a:xfrm>
              <a:off x="147" y="219"/>
              <a:ext cx="293" cy="293"/>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8 w 124"/>
                <a:gd name="T11" fmla="*/ 113 h 124"/>
                <a:gd name="T12" fmla="*/ 68 w 124"/>
                <a:gd name="T13" fmla="*/ 101 h 124"/>
                <a:gd name="T14" fmla="*/ 62 w 124"/>
                <a:gd name="T15" fmla="*/ 101 h 124"/>
                <a:gd name="T16" fmla="*/ 57 w 124"/>
                <a:gd name="T17" fmla="*/ 101 h 124"/>
                <a:gd name="T18" fmla="*/ 57 w 124"/>
                <a:gd name="T19" fmla="*/ 113 h 124"/>
                <a:gd name="T20" fmla="*/ 12 w 124"/>
                <a:gd name="T21" fmla="*/ 68 h 124"/>
                <a:gd name="T22" fmla="*/ 24 w 124"/>
                <a:gd name="T23" fmla="*/ 68 h 124"/>
                <a:gd name="T24" fmla="*/ 23 w 124"/>
                <a:gd name="T25" fmla="*/ 62 h 124"/>
                <a:gd name="T26" fmla="*/ 24 w 124"/>
                <a:gd name="T27" fmla="*/ 57 h 124"/>
                <a:gd name="T28" fmla="*/ 12 w 124"/>
                <a:gd name="T29" fmla="*/ 57 h 124"/>
                <a:gd name="T30" fmla="*/ 57 w 124"/>
                <a:gd name="T31" fmla="*/ 12 h 124"/>
                <a:gd name="T32" fmla="*/ 57 w 124"/>
                <a:gd name="T33" fmla="*/ 24 h 124"/>
                <a:gd name="T34" fmla="*/ 62 w 124"/>
                <a:gd name="T35" fmla="*/ 23 h 124"/>
                <a:gd name="T36" fmla="*/ 68 w 124"/>
                <a:gd name="T37" fmla="*/ 24 h 124"/>
                <a:gd name="T38" fmla="*/ 68 w 124"/>
                <a:gd name="T39" fmla="*/ 12 h 124"/>
                <a:gd name="T40" fmla="*/ 113 w 124"/>
                <a:gd name="T41" fmla="*/ 57 h 124"/>
                <a:gd name="T42" fmla="*/ 101 w 124"/>
                <a:gd name="T43" fmla="*/ 57 h 124"/>
                <a:gd name="T44" fmla="*/ 101 w 124"/>
                <a:gd name="T45" fmla="*/ 62 h 124"/>
                <a:gd name="T46" fmla="*/ 101 w 124"/>
                <a:gd name="T47" fmla="*/ 68 h 124"/>
                <a:gd name="T48" fmla="*/ 113 w 124"/>
                <a:gd name="T49" fmla="*/ 68 h 124"/>
                <a:gd name="T50" fmla="*/ 68 w 124"/>
                <a:gd name="T51" fmla="*/ 11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4">
                  <a:moveTo>
                    <a:pt x="62" y="0"/>
                  </a:moveTo>
                  <a:cubicBezTo>
                    <a:pt x="28" y="0"/>
                    <a:pt x="0" y="28"/>
                    <a:pt x="0" y="62"/>
                  </a:cubicBezTo>
                  <a:cubicBezTo>
                    <a:pt x="0" y="97"/>
                    <a:pt x="28" y="124"/>
                    <a:pt x="62" y="124"/>
                  </a:cubicBezTo>
                  <a:cubicBezTo>
                    <a:pt x="97" y="124"/>
                    <a:pt x="124" y="97"/>
                    <a:pt x="124" y="62"/>
                  </a:cubicBezTo>
                  <a:cubicBezTo>
                    <a:pt x="124" y="28"/>
                    <a:pt x="97" y="0"/>
                    <a:pt x="62" y="0"/>
                  </a:cubicBezTo>
                  <a:close/>
                  <a:moveTo>
                    <a:pt x="68" y="113"/>
                  </a:moveTo>
                  <a:cubicBezTo>
                    <a:pt x="68" y="101"/>
                    <a:pt x="68" y="101"/>
                    <a:pt x="68" y="101"/>
                  </a:cubicBezTo>
                  <a:cubicBezTo>
                    <a:pt x="66" y="101"/>
                    <a:pt x="64" y="101"/>
                    <a:pt x="62" y="101"/>
                  </a:cubicBezTo>
                  <a:cubicBezTo>
                    <a:pt x="60" y="101"/>
                    <a:pt x="59" y="101"/>
                    <a:pt x="57" y="101"/>
                  </a:cubicBezTo>
                  <a:cubicBezTo>
                    <a:pt x="57" y="113"/>
                    <a:pt x="57" y="113"/>
                    <a:pt x="57" y="113"/>
                  </a:cubicBezTo>
                  <a:cubicBezTo>
                    <a:pt x="33" y="110"/>
                    <a:pt x="15" y="91"/>
                    <a:pt x="12" y="68"/>
                  </a:cubicBezTo>
                  <a:cubicBezTo>
                    <a:pt x="24" y="68"/>
                    <a:pt x="24" y="68"/>
                    <a:pt x="24" y="68"/>
                  </a:cubicBezTo>
                  <a:cubicBezTo>
                    <a:pt x="24" y="66"/>
                    <a:pt x="23" y="64"/>
                    <a:pt x="23" y="62"/>
                  </a:cubicBezTo>
                  <a:cubicBezTo>
                    <a:pt x="23" y="60"/>
                    <a:pt x="24" y="58"/>
                    <a:pt x="24" y="57"/>
                  </a:cubicBezTo>
                  <a:cubicBezTo>
                    <a:pt x="12" y="57"/>
                    <a:pt x="12" y="57"/>
                    <a:pt x="12" y="57"/>
                  </a:cubicBezTo>
                  <a:cubicBezTo>
                    <a:pt x="15" y="33"/>
                    <a:pt x="33" y="15"/>
                    <a:pt x="57" y="12"/>
                  </a:cubicBezTo>
                  <a:cubicBezTo>
                    <a:pt x="57" y="24"/>
                    <a:pt x="57" y="24"/>
                    <a:pt x="57" y="24"/>
                  </a:cubicBezTo>
                  <a:cubicBezTo>
                    <a:pt x="59" y="24"/>
                    <a:pt x="60" y="23"/>
                    <a:pt x="62" y="23"/>
                  </a:cubicBezTo>
                  <a:cubicBezTo>
                    <a:pt x="64" y="23"/>
                    <a:pt x="66" y="24"/>
                    <a:pt x="68" y="24"/>
                  </a:cubicBezTo>
                  <a:cubicBezTo>
                    <a:pt x="68" y="12"/>
                    <a:pt x="68" y="12"/>
                    <a:pt x="68" y="12"/>
                  </a:cubicBezTo>
                  <a:cubicBezTo>
                    <a:pt x="91" y="15"/>
                    <a:pt x="110" y="33"/>
                    <a:pt x="113" y="57"/>
                  </a:cubicBezTo>
                  <a:cubicBezTo>
                    <a:pt x="101" y="57"/>
                    <a:pt x="101" y="57"/>
                    <a:pt x="101" y="57"/>
                  </a:cubicBezTo>
                  <a:cubicBezTo>
                    <a:pt x="101" y="58"/>
                    <a:pt x="101" y="60"/>
                    <a:pt x="101" y="62"/>
                  </a:cubicBezTo>
                  <a:cubicBezTo>
                    <a:pt x="101" y="64"/>
                    <a:pt x="101" y="66"/>
                    <a:pt x="101" y="68"/>
                  </a:cubicBezTo>
                  <a:cubicBezTo>
                    <a:pt x="113" y="68"/>
                    <a:pt x="113" y="68"/>
                    <a:pt x="113" y="68"/>
                  </a:cubicBezTo>
                  <a:cubicBezTo>
                    <a:pt x="110" y="91"/>
                    <a:pt x="91" y="110"/>
                    <a:pt x="68"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85000" lnSpcReduction="10000"/>
            </a:bodyPr>
            <a:lstStyle/>
            <a:p>
              <a:endParaRPr lang="zh-CN" altLang="en-US" sz="715">
                <a:solidFill>
                  <a:schemeClr val="bg1"/>
                </a:solidFill>
                <a:latin typeface="+mj-ea"/>
                <a:ea typeface="+mj-ea"/>
              </a:endParaRPr>
            </a:p>
          </p:txBody>
        </p:sp>
        <p:sp>
          <p:nvSpPr>
            <p:cNvPr id="8" name="Freeform 13"/>
            <p:cNvSpPr/>
            <p:nvPr>
              <p:custDataLst>
                <p:tags r:id="rId6"/>
              </p:custDataLst>
            </p:nvPr>
          </p:nvSpPr>
          <p:spPr bwMode="auto">
            <a:xfrm>
              <a:off x="234" y="267"/>
              <a:ext cx="21" cy="23"/>
            </a:xfrm>
            <a:custGeom>
              <a:avLst/>
              <a:gdLst>
                <a:gd name="T0" fmla="*/ 4 w 9"/>
                <a:gd name="T1" fmla="*/ 10 h 10"/>
                <a:gd name="T2" fmla="*/ 9 w 9"/>
                <a:gd name="T3" fmla="*/ 7 h 10"/>
                <a:gd name="T4" fmla="*/ 6 w 9"/>
                <a:gd name="T5" fmla="*/ 2 h 10"/>
                <a:gd name="T6" fmla="*/ 3 w 9"/>
                <a:gd name="T7" fmla="*/ 0 h 10"/>
                <a:gd name="T8" fmla="*/ 2 w 9"/>
                <a:gd name="T9" fmla="*/ 1 h 10"/>
                <a:gd name="T10" fmla="*/ 1 w 9"/>
                <a:gd name="T11" fmla="*/ 2 h 10"/>
                <a:gd name="T12" fmla="*/ 1 w 9"/>
                <a:gd name="T13" fmla="*/ 5 h 10"/>
                <a:gd name="T14" fmla="*/ 4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4" y="10"/>
                  </a:moveTo>
                  <a:cubicBezTo>
                    <a:pt x="5" y="9"/>
                    <a:pt x="7" y="8"/>
                    <a:pt x="9" y="7"/>
                  </a:cubicBezTo>
                  <a:cubicBezTo>
                    <a:pt x="6" y="2"/>
                    <a:pt x="6" y="2"/>
                    <a:pt x="6" y="2"/>
                  </a:cubicBezTo>
                  <a:cubicBezTo>
                    <a:pt x="5" y="1"/>
                    <a:pt x="4" y="0"/>
                    <a:pt x="3" y="0"/>
                  </a:cubicBezTo>
                  <a:cubicBezTo>
                    <a:pt x="3" y="0"/>
                    <a:pt x="2" y="0"/>
                    <a:pt x="2" y="1"/>
                  </a:cubicBezTo>
                  <a:cubicBezTo>
                    <a:pt x="1" y="1"/>
                    <a:pt x="1" y="2"/>
                    <a:pt x="1" y="2"/>
                  </a:cubicBezTo>
                  <a:cubicBezTo>
                    <a:pt x="0" y="3"/>
                    <a:pt x="1" y="4"/>
                    <a:pt x="1" y="5"/>
                  </a:cubicBezTo>
                  <a:lnTo>
                    <a:pt x="4"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0" name="Freeform 14"/>
            <p:cNvSpPr/>
            <p:nvPr>
              <p:custDataLst>
                <p:tags r:id="rId7"/>
              </p:custDataLst>
            </p:nvPr>
          </p:nvSpPr>
          <p:spPr bwMode="auto">
            <a:xfrm>
              <a:off x="333" y="267"/>
              <a:ext cx="22" cy="23"/>
            </a:xfrm>
            <a:custGeom>
              <a:avLst/>
              <a:gdLst>
                <a:gd name="T0" fmla="*/ 7 w 9"/>
                <a:gd name="T1" fmla="*/ 1 h 10"/>
                <a:gd name="T2" fmla="*/ 5 w 9"/>
                <a:gd name="T3" fmla="*/ 0 h 10"/>
                <a:gd name="T4" fmla="*/ 3 w 9"/>
                <a:gd name="T5" fmla="*/ 2 h 10"/>
                <a:gd name="T6" fmla="*/ 0 w 9"/>
                <a:gd name="T7" fmla="*/ 7 h 10"/>
                <a:gd name="T8" fmla="*/ 5 w 9"/>
                <a:gd name="T9" fmla="*/ 10 h 10"/>
                <a:gd name="T10" fmla="*/ 8 w 9"/>
                <a:gd name="T11" fmla="*/ 5 h 10"/>
                <a:gd name="T12" fmla="*/ 7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7" y="1"/>
                  </a:moveTo>
                  <a:cubicBezTo>
                    <a:pt x="6" y="0"/>
                    <a:pt x="6" y="0"/>
                    <a:pt x="5" y="0"/>
                  </a:cubicBezTo>
                  <a:cubicBezTo>
                    <a:pt x="4" y="0"/>
                    <a:pt x="3" y="1"/>
                    <a:pt x="3" y="2"/>
                  </a:cubicBezTo>
                  <a:cubicBezTo>
                    <a:pt x="0" y="7"/>
                    <a:pt x="0" y="7"/>
                    <a:pt x="0" y="7"/>
                  </a:cubicBezTo>
                  <a:cubicBezTo>
                    <a:pt x="2" y="8"/>
                    <a:pt x="3" y="9"/>
                    <a:pt x="5" y="10"/>
                  </a:cubicBezTo>
                  <a:cubicBezTo>
                    <a:pt x="8" y="5"/>
                    <a:pt x="8" y="5"/>
                    <a:pt x="8" y="5"/>
                  </a:cubicBezTo>
                  <a:cubicBezTo>
                    <a:pt x="9" y="3"/>
                    <a:pt x="8"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1" name="Freeform 15"/>
            <p:cNvSpPr/>
            <p:nvPr>
              <p:custDataLst>
                <p:tags r:id="rId8"/>
              </p:custDataLst>
            </p:nvPr>
          </p:nvSpPr>
          <p:spPr bwMode="auto">
            <a:xfrm>
              <a:off x="369" y="307"/>
              <a:ext cx="21" cy="19"/>
            </a:xfrm>
            <a:custGeom>
              <a:avLst/>
              <a:gdLst>
                <a:gd name="T0" fmla="*/ 8 w 9"/>
                <a:gd name="T1" fmla="*/ 5 h 8"/>
                <a:gd name="T2" fmla="*/ 9 w 9"/>
                <a:gd name="T3" fmla="*/ 3 h 8"/>
                <a:gd name="T4" fmla="*/ 9 w 9"/>
                <a:gd name="T5" fmla="*/ 1 h 8"/>
                <a:gd name="T6" fmla="*/ 6 w 9"/>
                <a:gd name="T7" fmla="*/ 0 h 8"/>
                <a:gd name="T8" fmla="*/ 5 w 9"/>
                <a:gd name="T9" fmla="*/ 0 h 8"/>
                <a:gd name="T10" fmla="*/ 0 w 9"/>
                <a:gd name="T11" fmla="*/ 3 h 8"/>
                <a:gd name="T12" fmla="*/ 3 w 9"/>
                <a:gd name="T13" fmla="*/ 8 h 8"/>
                <a:gd name="T14" fmla="*/ 8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8" y="5"/>
                  </a:moveTo>
                  <a:cubicBezTo>
                    <a:pt x="9" y="5"/>
                    <a:pt x="9" y="4"/>
                    <a:pt x="9" y="3"/>
                  </a:cubicBezTo>
                  <a:cubicBezTo>
                    <a:pt x="9" y="3"/>
                    <a:pt x="9" y="2"/>
                    <a:pt x="9" y="1"/>
                  </a:cubicBezTo>
                  <a:cubicBezTo>
                    <a:pt x="8" y="0"/>
                    <a:pt x="8" y="0"/>
                    <a:pt x="6" y="0"/>
                  </a:cubicBezTo>
                  <a:cubicBezTo>
                    <a:pt x="6" y="0"/>
                    <a:pt x="5" y="0"/>
                    <a:pt x="5" y="0"/>
                  </a:cubicBezTo>
                  <a:cubicBezTo>
                    <a:pt x="0" y="3"/>
                    <a:pt x="0" y="3"/>
                    <a:pt x="0" y="3"/>
                  </a:cubicBezTo>
                  <a:cubicBezTo>
                    <a:pt x="1" y="5"/>
                    <a:pt x="2" y="6"/>
                    <a:pt x="3" y="8"/>
                  </a:cubicBezTo>
                  <a:lnTo>
                    <a:pt x="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2" name="Freeform 16"/>
            <p:cNvSpPr/>
            <p:nvPr>
              <p:custDataLst>
                <p:tags r:id="rId9"/>
              </p:custDataLst>
            </p:nvPr>
          </p:nvSpPr>
          <p:spPr bwMode="auto">
            <a:xfrm>
              <a:off x="196" y="307"/>
              <a:ext cx="24" cy="19"/>
            </a:xfrm>
            <a:custGeom>
              <a:avLst/>
              <a:gdLst>
                <a:gd name="T0" fmla="*/ 3 w 10"/>
                <a:gd name="T1" fmla="*/ 0 h 8"/>
                <a:gd name="T2" fmla="*/ 1 w 10"/>
                <a:gd name="T3" fmla="*/ 1 h 8"/>
                <a:gd name="T4" fmla="*/ 0 w 10"/>
                <a:gd name="T5" fmla="*/ 3 h 8"/>
                <a:gd name="T6" fmla="*/ 2 w 10"/>
                <a:gd name="T7" fmla="*/ 5 h 8"/>
                <a:gd name="T8" fmla="*/ 7 w 10"/>
                <a:gd name="T9" fmla="*/ 8 h 8"/>
                <a:gd name="T10" fmla="*/ 10 w 10"/>
                <a:gd name="T11" fmla="*/ 3 h 8"/>
                <a:gd name="T12" fmla="*/ 5 w 10"/>
                <a:gd name="T13" fmla="*/ 0 h 8"/>
                <a:gd name="T14" fmla="*/ 3 w 1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3" y="0"/>
                  </a:moveTo>
                  <a:cubicBezTo>
                    <a:pt x="2" y="0"/>
                    <a:pt x="1" y="0"/>
                    <a:pt x="1" y="1"/>
                  </a:cubicBezTo>
                  <a:cubicBezTo>
                    <a:pt x="0" y="2"/>
                    <a:pt x="0" y="3"/>
                    <a:pt x="0" y="3"/>
                  </a:cubicBezTo>
                  <a:cubicBezTo>
                    <a:pt x="1" y="4"/>
                    <a:pt x="1" y="5"/>
                    <a:pt x="2" y="5"/>
                  </a:cubicBezTo>
                  <a:cubicBezTo>
                    <a:pt x="7" y="8"/>
                    <a:pt x="7" y="8"/>
                    <a:pt x="7" y="8"/>
                  </a:cubicBezTo>
                  <a:cubicBezTo>
                    <a:pt x="7" y="6"/>
                    <a:pt x="8" y="5"/>
                    <a:pt x="10" y="3"/>
                  </a:cubicBezTo>
                  <a:cubicBezTo>
                    <a:pt x="5" y="0"/>
                    <a:pt x="5" y="0"/>
                    <a:pt x="5" y="0"/>
                  </a:cubicBezTo>
                  <a:cubicBezTo>
                    <a:pt x="4" y="0"/>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3" name="Freeform 17"/>
            <p:cNvSpPr/>
            <p:nvPr>
              <p:custDataLst>
                <p:tags r:id="rId10"/>
              </p:custDataLst>
            </p:nvPr>
          </p:nvSpPr>
          <p:spPr bwMode="auto">
            <a:xfrm>
              <a:off x="369" y="408"/>
              <a:ext cx="21" cy="19"/>
            </a:xfrm>
            <a:custGeom>
              <a:avLst/>
              <a:gdLst>
                <a:gd name="T0" fmla="*/ 0 w 9"/>
                <a:gd name="T1" fmla="*/ 5 h 8"/>
                <a:gd name="T2" fmla="*/ 5 w 9"/>
                <a:gd name="T3" fmla="*/ 8 h 8"/>
                <a:gd name="T4" fmla="*/ 6 w 9"/>
                <a:gd name="T5" fmla="*/ 8 h 8"/>
                <a:gd name="T6" fmla="*/ 9 w 9"/>
                <a:gd name="T7" fmla="*/ 6 h 8"/>
                <a:gd name="T8" fmla="*/ 9 w 9"/>
                <a:gd name="T9" fmla="*/ 4 h 8"/>
                <a:gd name="T10" fmla="*/ 8 w 9"/>
                <a:gd name="T11" fmla="*/ 2 h 8"/>
                <a:gd name="T12" fmla="*/ 3 w 9"/>
                <a:gd name="T13" fmla="*/ 0 h 8"/>
                <a:gd name="T14" fmla="*/ 0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5"/>
                  </a:moveTo>
                  <a:cubicBezTo>
                    <a:pt x="5" y="8"/>
                    <a:pt x="5" y="8"/>
                    <a:pt x="5" y="8"/>
                  </a:cubicBezTo>
                  <a:cubicBezTo>
                    <a:pt x="5" y="8"/>
                    <a:pt x="6" y="8"/>
                    <a:pt x="6" y="8"/>
                  </a:cubicBezTo>
                  <a:cubicBezTo>
                    <a:pt x="8" y="8"/>
                    <a:pt x="8" y="7"/>
                    <a:pt x="9" y="6"/>
                  </a:cubicBezTo>
                  <a:cubicBezTo>
                    <a:pt x="9" y="6"/>
                    <a:pt x="9" y="5"/>
                    <a:pt x="9" y="4"/>
                  </a:cubicBezTo>
                  <a:cubicBezTo>
                    <a:pt x="9" y="3"/>
                    <a:pt x="9" y="3"/>
                    <a:pt x="8" y="2"/>
                  </a:cubicBezTo>
                  <a:cubicBezTo>
                    <a:pt x="3" y="0"/>
                    <a:pt x="3" y="0"/>
                    <a:pt x="3" y="0"/>
                  </a:cubicBezTo>
                  <a:cubicBezTo>
                    <a:pt x="2" y="1"/>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4" name="Freeform 18"/>
            <p:cNvSpPr/>
            <p:nvPr>
              <p:custDataLst>
                <p:tags r:id="rId11"/>
              </p:custDataLst>
            </p:nvPr>
          </p:nvSpPr>
          <p:spPr bwMode="auto">
            <a:xfrm>
              <a:off x="196" y="408"/>
              <a:ext cx="24" cy="19"/>
            </a:xfrm>
            <a:custGeom>
              <a:avLst/>
              <a:gdLst>
                <a:gd name="T0" fmla="*/ 2 w 10"/>
                <a:gd name="T1" fmla="*/ 2 h 8"/>
                <a:gd name="T2" fmla="*/ 1 w 10"/>
                <a:gd name="T3" fmla="*/ 4 h 8"/>
                <a:gd name="T4" fmla="*/ 1 w 10"/>
                <a:gd name="T5" fmla="*/ 6 h 8"/>
                <a:gd name="T6" fmla="*/ 3 w 10"/>
                <a:gd name="T7" fmla="*/ 8 h 8"/>
                <a:gd name="T8" fmla="*/ 5 w 10"/>
                <a:gd name="T9" fmla="*/ 8 h 8"/>
                <a:gd name="T10" fmla="*/ 10 w 10"/>
                <a:gd name="T11" fmla="*/ 5 h 8"/>
                <a:gd name="T12" fmla="*/ 7 w 10"/>
                <a:gd name="T13" fmla="*/ 0 h 8"/>
                <a:gd name="T14" fmla="*/ 2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2" y="2"/>
                  </a:moveTo>
                  <a:cubicBezTo>
                    <a:pt x="1" y="3"/>
                    <a:pt x="1" y="3"/>
                    <a:pt x="1" y="4"/>
                  </a:cubicBezTo>
                  <a:cubicBezTo>
                    <a:pt x="0" y="5"/>
                    <a:pt x="0" y="6"/>
                    <a:pt x="1" y="6"/>
                  </a:cubicBezTo>
                  <a:cubicBezTo>
                    <a:pt x="1" y="7"/>
                    <a:pt x="2" y="8"/>
                    <a:pt x="3" y="8"/>
                  </a:cubicBezTo>
                  <a:cubicBezTo>
                    <a:pt x="4" y="8"/>
                    <a:pt x="4" y="8"/>
                    <a:pt x="5" y="8"/>
                  </a:cubicBezTo>
                  <a:cubicBezTo>
                    <a:pt x="10" y="5"/>
                    <a:pt x="10" y="5"/>
                    <a:pt x="10" y="5"/>
                  </a:cubicBezTo>
                  <a:cubicBezTo>
                    <a:pt x="8" y="3"/>
                    <a:pt x="7" y="1"/>
                    <a:pt x="7" y="0"/>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5" name="Freeform 19"/>
            <p:cNvSpPr/>
            <p:nvPr>
              <p:custDataLst>
                <p:tags r:id="rId12"/>
              </p:custDataLst>
            </p:nvPr>
          </p:nvSpPr>
          <p:spPr bwMode="auto">
            <a:xfrm>
              <a:off x="333" y="444"/>
              <a:ext cx="22" cy="23"/>
            </a:xfrm>
            <a:custGeom>
              <a:avLst/>
              <a:gdLst>
                <a:gd name="T0" fmla="*/ 5 w 9"/>
                <a:gd name="T1" fmla="*/ 0 h 10"/>
                <a:gd name="T2" fmla="*/ 0 w 9"/>
                <a:gd name="T3" fmla="*/ 3 h 10"/>
                <a:gd name="T4" fmla="*/ 3 w 9"/>
                <a:gd name="T5" fmla="*/ 8 h 10"/>
                <a:gd name="T6" fmla="*/ 5 w 9"/>
                <a:gd name="T7" fmla="*/ 10 h 10"/>
                <a:gd name="T8" fmla="*/ 7 w 9"/>
                <a:gd name="T9" fmla="*/ 9 h 10"/>
                <a:gd name="T10" fmla="*/ 8 w 9"/>
                <a:gd name="T11" fmla="*/ 5 h 10"/>
                <a:gd name="T12" fmla="*/ 5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5" y="0"/>
                  </a:moveTo>
                  <a:cubicBezTo>
                    <a:pt x="3" y="1"/>
                    <a:pt x="2" y="2"/>
                    <a:pt x="0" y="3"/>
                  </a:cubicBezTo>
                  <a:cubicBezTo>
                    <a:pt x="3" y="8"/>
                    <a:pt x="3" y="8"/>
                    <a:pt x="3" y="8"/>
                  </a:cubicBezTo>
                  <a:cubicBezTo>
                    <a:pt x="3" y="9"/>
                    <a:pt x="4" y="10"/>
                    <a:pt x="5" y="10"/>
                  </a:cubicBezTo>
                  <a:cubicBezTo>
                    <a:pt x="6" y="10"/>
                    <a:pt x="6" y="9"/>
                    <a:pt x="7" y="9"/>
                  </a:cubicBezTo>
                  <a:cubicBezTo>
                    <a:pt x="8" y="8"/>
                    <a:pt x="9" y="7"/>
                    <a:pt x="8" y="5"/>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6" name="Freeform 20"/>
            <p:cNvSpPr/>
            <p:nvPr>
              <p:custDataLst>
                <p:tags r:id="rId13"/>
              </p:custDataLst>
            </p:nvPr>
          </p:nvSpPr>
          <p:spPr bwMode="auto">
            <a:xfrm>
              <a:off x="234" y="444"/>
              <a:ext cx="21" cy="23"/>
            </a:xfrm>
            <a:custGeom>
              <a:avLst/>
              <a:gdLst>
                <a:gd name="T0" fmla="*/ 1 w 9"/>
                <a:gd name="T1" fmla="*/ 5 h 10"/>
                <a:gd name="T2" fmla="*/ 1 w 9"/>
                <a:gd name="T3" fmla="*/ 7 h 10"/>
                <a:gd name="T4" fmla="*/ 2 w 9"/>
                <a:gd name="T5" fmla="*/ 9 h 10"/>
                <a:gd name="T6" fmla="*/ 3 w 9"/>
                <a:gd name="T7" fmla="*/ 10 h 10"/>
                <a:gd name="T8" fmla="*/ 6 w 9"/>
                <a:gd name="T9" fmla="*/ 8 h 10"/>
                <a:gd name="T10" fmla="*/ 9 w 9"/>
                <a:gd name="T11" fmla="*/ 3 h 10"/>
                <a:gd name="T12" fmla="*/ 4 w 9"/>
                <a:gd name="T13" fmla="*/ 0 h 10"/>
                <a:gd name="T14" fmla="*/ 1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5"/>
                  </a:moveTo>
                  <a:cubicBezTo>
                    <a:pt x="1" y="6"/>
                    <a:pt x="0" y="7"/>
                    <a:pt x="1" y="7"/>
                  </a:cubicBezTo>
                  <a:cubicBezTo>
                    <a:pt x="1" y="8"/>
                    <a:pt x="1" y="9"/>
                    <a:pt x="2" y="9"/>
                  </a:cubicBezTo>
                  <a:cubicBezTo>
                    <a:pt x="2" y="9"/>
                    <a:pt x="3" y="10"/>
                    <a:pt x="3" y="10"/>
                  </a:cubicBezTo>
                  <a:cubicBezTo>
                    <a:pt x="4" y="10"/>
                    <a:pt x="5" y="9"/>
                    <a:pt x="6" y="8"/>
                  </a:cubicBezTo>
                  <a:cubicBezTo>
                    <a:pt x="9" y="3"/>
                    <a:pt x="9" y="3"/>
                    <a:pt x="9" y="3"/>
                  </a:cubicBezTo>
                  <a:cubicBezTo>
                    <a:pt x="7" y="2"/>
                    <a:pt x="5" y="1"/>
                    <a:pt x="4" y="0"/>
                  </a:cubicBezTo>
                  <a:lnTo>
                    <a:pt x="1"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7" name="Oval 21"/>
            <p:cNvSpPr>
              <a:spLocks noChangeArrowheads="1"/>
            </p:cNvSpPr>
            <p:nvPr>
              <p:custDataLst>
                <p:tags r:id="rId14"/>
              </p:custDataLst>
            </p:nvPr>
          </p:nvSpPr>
          <p:spPr bwMode="auto">
            <a:xfrm>
              <a:off x="284" y="356"/>
              <a:ext cx="21" cy="2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18" name="Freeform 22"/>
            <p:cNvSpPr/>
            <p:nvPr>
              <p:custDataLst>
                <p:tags r:id="rId15"/>
              </p:custDataLst>
            </p:nvPr>
          </p:nvSpPr>
          <p:spPr bwMode="auto">
            <a:xfrm>
              <a:off x="253" y="295"/>
              <a:ext cx="50" cy="59"/>
            </a:xfrm>
            <a:custGeom>
              <a:avLst/>
              <a:gdLst>
                <a:gd name="T0" fmla="*/ 21 w 21"/>
                <a:gd name="T1" fmla="*/ 25 h 25"/>
                <a:gd name="T2" fmla="*/ 21 w 21"/>
                <a:gd name="T3" fmla="*/ 7 h 25"/>
                <a:gd name="T4" fmla="*/ 17 w 21"/>
                <a:gd name="T5" fmla="*/ 3 h 25"/>
                <a:gd name="T6" fmla="*/ 13 w 21"/>
                <a:gd name="T7" fmla="*/ 7 h 25"/>
                <a:gd name="T8" fmla="*/ 13 w 21"/>
                <a:gd name="T9" fmla="*/ 17 h 25"/>
                <a:gd name="T10" fmla="*/ 4 w 21"/>
                <a:gd name="T11" fmla="*/ 1 h 25"/>
                <a:gd name="T12" fmla="*/ 1 w 21"/>
                <a:gd name="T13" fmla="*/ 0 h 25"/>
                <a:gd name="T14" fmla="*/ 0 w 21"/>
                <a:gd name="T15" fmla="*/ 4 h 25"/>
                <a:gd name="T16" fmla="*/ 13 w 21"/>
                <a:gd name="T17" fmla="*/ 25 h 25"/>
                <a:gd name="T18" fmla="*/ 17 w 21"/>
                <a:gd name="T19" fmla="*/ 23 h 25"/>
                <a:gd name="T20" fmla="*/ 21 w 21"/>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21" y="25"/>
                  </a:moveTo>
                  <a:cubicBezTo>
                    <a:pt x="21" y="7"/>
                    <a:pt x="21" y="7"/>
                    <a:pt x="21" y="7"/>
                  </a:cubicBezTo>
                  <a:cubicBezTo>
                    <a:pt x="21" y="4"/>
                    <a:pt x="19" y="3"/>
                    <a:pt x="17" y="3"/>
                  </a:cubicBezTo>
                  <a:cubicBezTo>
                    <a:pt x="15" y="3"/>
                    <a:pt x="13" y="4"/>
                    <a:pt x="13" y="7"/>
                  </a:cubicBezTo>
                  <a:cubicBezTo>
                    <a:pt x="13" y="17"/>
                    <a:pt x="13" y="17"/>
                    <a:pt x="13" y="17"/>
                  </a:cubicBezTo>
                  <a:cubicBezTo>
                    <a:pt x="4" y="1"/>
                    <a:pt x="4" y="1"/>
                    <a:pt x="4" y="1"/>
                  </a:cubicBezTo>
                  <a:cubicBezTo>
                    <a:pt x="4" y="0"/>
                    <a:pt x="2" y="0"/>
                    <a:pt x="1" y="0"/>
                  </a:cubicBezTo>
                  <a:cubicBezTo>
                    <a:pt x="0" y="1"/>
                    <a:pt x="0" y="2"/>
                    <a:pt x="0" y="4"/>
                  </a:cubicBezTo>
                  <a:cubicBezTo>
                    <a:pt x="13" y="25"/>
                    <a:pt x="13" y="25"/>
                    <a:pt x="13" y="25"/>
                  </a:cubicBezTo>
                  <a:cubicBezTo>
                    <a:pt x="14" y="24"/>
                    <a:pt x="15" y="23"/>
                    <a:pt x="17" y="23"/>
                  </a:cubicBezTo>
                  <a:cubicBezTo>
                    <a:pt x="19" y="23"/>
                    <a:pt x="20" y="24"/>
                    <a:pt x="2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grpSp>
      <p:sp>
        <p:nvSpPr>
          <p:cNvPr id="19" name="Oval 42"/>
          <p:cNvSpPr>
            <a:spLocks noChangeArrowheads="1"/>
          </p:cNvSpPr>
          <p:nvPr>
            <p:custDataLst>
              <p:tags r:id="rId16"/>
            </p:custDataLst>
          </p:nvPr>
        </p:nvSpPr>
        <p:spPr bwMode="auto">
          <a:xfrm>
            <a:off x="3133093" y="2308635"/>
            <a:ext cx="32894" cy="4028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0" name="Freeform 44"/>
          <p:cNvSpPr/>
          <p:nvPr>
            <p:custDataLst>
              <p:tags r:id="rId17"/>
            </p:custDataLst>
          </p:nvPr>
        </p:nvSpPr>
        <p:spPr bwMode="auto">
          <a:xfrm>
            <a:off x="3144234" y="2353686"/>
            <a:ext cx="10080" cy="11660"/>
          </a:xfrm>
          <a:custGeom>
            <a:avLst/>
            <a:gdLst>
              <a:gd name="T0" fmla="*/ 17 w 19"/>
              <a:gd name="T1" fmla="*/ 0 h 22"/>
              <a:gd name="T2" fmla="*/ 19 w 19"/>
              <a:gd name="T3" fmla="*/ 14 h 22"/>
              <a:gd name="T4" fmla="*/ 10 w 19"/>
              <a:gd name="T5" fmla="*/ 22 h 22"/>
              <a:gd name="T6" fmla="*/ 0 w 19"/>
              <a:gd name="T7" fmla="*/ 14 h 22"/>
              <a:gd name="T8" fmla="*/ 3 w 19"/>
              <a:gd name="T9" fmla="*/ 0 h 22"/>
              <a:gd name="T10" fmla="*/ 17 w 19"/>
              <a:gd name="T11" fmla="*/ 0 h 22"/>
            </a:gdLst>
            <a:ahLst/>
            <a:cxnLst>
              <a:cxn ang="0">
                <a:pos x="T0" y="T1"/>
              </a:cxn>
              <a:cxn ang="0">
                <a:pos x="T2" y="T3"/>
              </a:cxn>
              <a:cxn ang="0">
                <a:pos x="T4" y="T5"/>
              </a:cxn>
              <a:cxn ang="0">
                <a:pos x="T6" y="T7"/>
              </a:cxn>
              <a:cxn ang="0">
                <a:pos x="T8" y="T9"/>
              </a:cxn>
              <a:cxn ang="0">
                <a:pos x="T10" y="T11"/>
              </a:cxn>
            </a:cxnLst>
            <a:rect l="0" t="0" r="r" b="b"/>
            <a:pathLst>
              <a:path w="19" h="22">
                <a:moveTo>
                  <a:pt x="17" y="0"/>
                </a:moveTo>
                <a:lnTo>
                  <a:pt x="19" y="14"/>
                </a:lnTo>
                <a:lnTo>
                  <a:pt x="10" y="22"/>
                </a:lnTo>
                <a:lnTo>
                  <a:pt x="0" y="14"/>
                </a:lnTo>
                <a:lnTo>
                  <a:pt x="3" y="0"/>
                </a:lnTo>
                <a:lnTo>
                  <a:pt x="17"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1" name="Freeform 45"/>
          <p:cNvSpPr/>
          <p:nvPr>
            <p:custDataLst>
              <p:tags r:id="rId18"/>
            </p:custDataLst>
          </p:nvPr>
        </p:nvSpPr>
        <p:spPr bwMode="auto">
          <a:xfrm>
            <a:off x="3143174" y="2361106"/>
            <a:ext cx="12733" cy="47702"/>
          </a:xfrm>
          <a:custGeom>
            <a:avLst/>
            <a:gdLst>
              <a:gd name="T0" fmla="*/ 19 w 24"/>
              <a:gd name="T1" fmla="*/ 0 h 90"/>
              <a:gd name="T2" fmla="*/ 24 w 24"/>
              <a:gd name="T3" fmla="*/ 81 h 90"/>
              <a:gd name="T4" fmla="*/ 12 w 24"/>
              <a:gd name="T5" fmla="*/ 90 h 90"/>
              <a:gd name="T6" fmla="*/ 0 w 24"/>
              <a:gd name="T7" fmla="*/ 81 h 90"/>
              <a:gd name="T8" fmla="*/ 5 w 24"/>
              <a:gd name="T9" fmla="*/ 0 h 90"/>
              <a:gd name="T10" fmla="*/ 19 w 24"/>
              <a:gd name="T11" fmla="*/ 0 h 90"/>
            </a:gdLst>
            <a:ahLst/>
            <a:cxnLst>
              <a:cxn ang="0">
                <a:pos x="T0" y="T1"/>
              </a:cxn>
              <a:cxn ang="0">
                <a:pos x="T2" y="T3"/>
              </a:cxn>
              <a:cxn ang="0">
                <a:pos x="T4" y="T5"/>
              </a:cxn>
              <a:cxn ang="0">
                <a:pos x="T6" y="T7"/>
              </a:cxn>
              <a:cxn ang="0">
                <a:pos x="T8" y="T9"/>
              </a:cxn>
              <a:cxn ang="0">
                <a:pos x="T10" y="T11"/>
              </a:cxn>
            </a:cxnLst>
            <a:rect l="0" t="0" r="r" b="b"/>
            <a:pathLst>
              <a:path w="24" h="90">
                <a:moveTo>
                  <a:pt x="19" y="0"/>
                </a:moveTo>
                <a:lnTo>
                  <a:pt x="24" y="81"/>
                </a:lnTo>
                <a:lnTo>
                  <a:pt x="12" y="90"/>
                </a:lnTo>
                <a:lnTo>
                  <a:pt x="0" y="81"/>
                </a:lnTo>
                <a:lnTo>
                  <a:pt x="5" y="0"/>
                </a:ln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2" name="Oval 46"/>
          <p:cNvSpPr>
            <a:spLocks noChangeArrowheads="1"/>
          </p:cNvSpPr>
          <p:nvPr>
            <p:custDataLst>
              <p:tags r:id="rId19"/>
            </p:custDataLst>
          </p:nvPr>
        </p:nvSpPr>
        <p:spPr bwMode="auto">
          <a:xfrm>
            <a:off x="3034414" y="2297505"/>
            <a:ext cx="35015" cy="43991"/>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3" name="Freeform 48"/>
          <p:cNvSpPr/>
          <p:nvPr>
            <p:custDataLst>
              <p:tags r:id="rId20"/>
            </p:custDataLst>
          </p:nvPr>
        </p:nvSpPr>
        <p:spPr bwMode="auto">
          <a:xfrm>
            <a:off x="2989320" y="238389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4" name="Freeform 50"/>
          <p:cNvSpPr/>
          <p:nvPr>
            <p:custDataLst>
              <p:tags r:id="rId21"/>
            </p:custDataLst>
          </p:nvPr>
        </p:nvSpPr>
        <p:spPr bwMode="auto">
          <a:xfrm>
            <a:off x="3045556" y="2345205"/>
            <a:ext cx="12733" cy="12190"/>
          </a:xfrm>
          <a:custGeom>
            <a:avLst/>
            <a:gdLst>
              <a:gd name="T0" fmla="*/ 19 w 24"/>
              <a:gd name="T1" fmla="*/ 0 h 23"/>
              <a:gd name="T2" fmla="*/ 24 w 24"/>
              <a:gd name="T3" fmla="*/ 14 h 23"/>
              <a:gd name="T4" fmla="*/ 12 w 24"/>
              <a:gd name="T5" fmla="*/ 23 h 23"/>
              <a:gd name="T6" fmla="*/ 0 w 24"/>
              <a:gd name="T7" fmla="*/ 14 h 23"/>
              <a:gd name="T8" fmla="*/ 5 w 24"/>
              <a:gd name="T9" fmla="*/ 0 h 23"/>
              <a:gd name="T10" fmla="*/ 19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9" y="0"/>
                </a:moveTo>
                <a:lnTo>
                  <a:pt x="24" y="14"/>
                </a:lnTo>
                <a:lnTo>
                  <a:pt x="12" y="23"/>
                </a:lnTo>
                <a:lnTo>
                  <a:pt x="0" y="14"/>
                </a:lnTo>
                <a:lnTo>
                  <a:pt x="5" y="0"/>
                </a:ln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5" name="Freeform 51"/>
          <p:cNvSpPr/>
          <p:nvPr>
            <p:custDataLst>
              <p:tags r:id="rId22"/>
            </p:custDataLst>
          </p:nvPr>
        </p:nvSpPr>
        <p:spPr bwMode="auto">
          <a:xfrm>
            <a:off x="3045556" y="2353686"/>
            <a:ext cx="12733" cy="55121"/>
          </a:xfrm>
          <a:custGeom>
            <a:avLst/>
            <a:gdLst>
              <a:gd name="T0" fmla="*/ 19 w 24"/>
              <a:gd name="T1" fmla="*/ 0 h 104"/>
              <a:gd name="T2" fmla="*/ 24 w 24"/>
              <a:gd name="T3" fmla="*/ 95 h 104"/>
              <a:gd name="T4" fmla="*/ 12 w 24"/>
              <a:gd name="T5" fmla="*/ 104 h 104"/>
              <a:gd name="T6" fmla="*/ 0 w 24"/>
              <a:gd name="T7" fmla="*/ 95 h 104"/>
              <a:gd name="T8" fmla="*/ 5 w 24"/>
              <a:gd name="T9" fmla="*/ 0 h 104"/>
              <a:gd name="T10" fmla="*/ 19 w 24"/>
              <a:gd name="T11" fmla="*/ 0 h 104"/>
            </a:gdLst>
            <a:ahLst/>
            <a:cxnLst>
              <a:cxn ang="0">
                <a:pos x="T0" y="T1"/>
              </a:cxn>
              <a:cxn ang="0">
                <a:pos x="T2" y="T3"/>
              </a:cxn>
              <a:cxn ang="0">
                <a:pos x="T4" y="T5"/>
              </a:cxn>
              <a:cxn ang="0">
                <a:pos x="T6" y="T7"/>
              </a:cxn>
              <a:cxn ang="0">
                <a:pos x="T8" y="T9"/>
              </a:cxn>
              <a:cxn ang="0">
                <a:pos x="T10" y="T11"/>
              </a:cxn>
            </a:cxnLst>
            <a:rect l="0" t="0" r="r" b="b"/>
            <a:pathLst>
              <a:path w="24" h="104">
                <a:moveTo>
                  <a:pt x="19" y="0"/>
                </a:moveTo>
                <a:lnTo>
                  <a:pt x="24" y="95"/>
                </a:lnTo>
                <a:lnTo>
                  <a:pt x="12" y="104"/>
                </a:lnTo>
                <a:lnTo>
                  <a:pt x="0" y="95"/>
                </a:lnTo>
                <a:lnTo>
                  <a:pt x="5" y="0"/>
                </a:ln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6" name="Freeform 52"/>
          <p:cNvSpPr>
            <a:spLocks noEditPoints="1"/>
          </p:cNvSpPr>
          <p:nvPr>
            <p:custDataLst>
              <p:tags r:id="rId23"/>
            </p:custDataLst>
          </p:nvPr>
        </p:nvSpPr>
        <p:spPr bwMode="auto">
          <a:xfrm>
            <a:off x="2987728" y="2346265"/>
            <a:ext cx="123083" cy="181796"/>
          </a:xfrm>
          <a:custGeom>
            <a:avLst/>
            <a:gdLst>
              <a:gd name="T0" fmla="*/ 60 w 98"/>
              <a:gd name="T1" fmla="*/ 75 h 145"/>
              <a:gd name="T2" fmla="*/ 75 w 98"/>
              <a:gd name="T3" fmla="*/ 58 h 145"/>
              <a:gd name="T4" fmla="*/ 75 w 98"/>
              <a:gd name="T5" fmla="*/ 36 h 145"/>
              <a:gd name="T6" fmla="*/ 77 w 98"/>
              <a:gd name="T7" fmla="*/ 41 h 145"/>
              <a:gd name="T8" fmla="*/ 79 w 98"/>
              <a:gd name="T9" fmla="*/ 58 h 145"/>
              <a:gd name="T10" fmla="*/ 98 w 98"/>
              <a:gd name="T11" fmla="*/ 58 h 145"/>
              <a:gd name="T12" fmla="*/ 93 w 98"/>
              <a:gd name="T13" fmla="*/ 31 h 145"/>
              <a:gd name="T14" fmla="*/ 75 w 98"/>
              <a:gd name="T15" fmla="*/ 4 h 145"/>
              <a:gd name="T16" fmla="*/ 63 w 98"/>
              <a:gd name="T17" fmla="*/ 0 h 145"/>
              <a:gd name="T18" fmla="*/ 63 w 98"/>
              <a:gd name="T19" fmla="*/ 0 h 145"/>
              <a:gd name="T20" fmla="*/ 69 w 98"/>
              <a:gd name="T21" fmla="*/ 6 h 145"/>
              <a:gd name="T22" fmla="*/ 62 w 98"/>
              <a:gd name="T23" fmla="*/ 9 h 145"/>
              <a:gd name="T24" fmla="*/ 65 w 98"/>
              <a:gd name="T25" fmla="*/ 15 h 145"/>
              <a:gd name="T26" fmla="*/ 51 w 98"/>
              <a:gd name="T27" fmla="*/ 46 h 145"/>
              <a:gd name="T28" fmla="*/ 51 w 98"/>
              <a:gd name="T29" fmla="*/ 46 h 145"/>
              <a:gd name="T30" fmla="*/ 51 w 98"/>
              <a:gd name="T31" fmla="*/ 46 h 145"/>
              <a:gd name="T32" fmla="*/ 51 w 98"/>
              <a:gd name="T33" fmla="*/ 46 h 145"/>
              <a:gd name="T34" fmla="*/ 51 w 98"/>
              <a:gd name="T35" fmla="*/ 46 h 145"/>
              <a:gd name="T36" fmla="*/ 37 w 98"/>
              <a:gd name="T37" fmla="*/ 15 h 145"/>
              <a:gd name="T38" fmla="*/ 40 w 98"/>
              <a:gd name="T39" fmla="*/ 9 h 145"/>
              <a:gd name="T40" fmla="*/ 33 w 98"/>
              <a:gd name="T41" fmla="*/ 6 h 145"/>
              <a:gd name="T42" fmla="*/ 39 w 98"/>
              <a:gd name="T43" fmla="*/ 0 h 145"/>
              <a:gd name="T44" fmla="*/ 39 w 98"/>
              <a:gd name="T45" fmla="*/ 0 h 145"/>
              <a:gd name="T46" fmla="*/ 32 w 98"/>
              <a:gd name="T47" fmla="*/ 1 h 145"/>
              <a:gd name="T48" fmla="*/ 25 w 98"/>
              <a:gd name="T49" fmla="*/ 4 h 145"/>
              <a:gd name="T50" fmla="*/ 1 w 98"/>
              <a:gd name="T51" fmla="*/ 30 h 145"/>
              <a:gd name="T52" fmla="*/ 1 w 98"/>
              <a:gd name="T53" fmla="*/ 30 h 145"/>
              <a:gd name="T54" fmla="*/ 1 w 98"/>
              <a:gd name="T55" fmla="*/ 30 h 145"/>
              <a:gd name="T56" fmla="*/ 0 w 98"/>
              <a:gd name="T57" fmla="*/ 41 h 145"/>
              <a:gd name="T58" fmla="*/ 0 w 98"/>
              <a:gd name="T59" fmla="*/ 41 h 145"/>
              <a:gd name="T60" fmla="*/ 1 w 98"/>
              <a:gd name="T61" fmla="*/ 42 h 145"/>
              <a:gd name="T62" fmla="*/ 2 w 98"/>
              <a:gd name="T63" fmla="*/ 44 h 145"/>
              <a:gd name="T64" fmla="*/ 4 w 98"/>
              <a:gd name="T65" fmla="*/ 48 h 145"/>
              <a:gd name="T66" fmla="*/ 8 w 98"/>
              <a:gd name="T67" fmla="*/ 56 h 145"/>
              <a:gd name="T68" fmla="*/ 16 w 98"/>
              <a:gd name="T69" fmla="*/ 72 h 145"/>
              <a:gd name="T70" fmla="*/ 27 w 98"/>
              <a:gd name="T71" fmla="*/ 66 h 145"/>
              <a:gd name="T72" fmla="*/ 26 w 98"/>
              <a:gd name="T73" fmla="*/ 76 h 145"/>
              <a:gd name="T74" fmla="*/ 26 w 98"/>
              <a:gd name="T75" fmla="*/ 76 h 145"/>
              <a:gd name="T76" fmla="*/ 28 w 98"/>
              <a:gd name="T77" fmla="*/ 76 h 145"/>
              <a:gd name="T78" fmla="*/ 30 w 98"/>
              <a:gd name="T79" fmla="*/ 145 h 145"/>
              <a:gd name="T80" fmla="*/ 50 w 98"/>
              <a:gd name="T81" fmla="*/ 145 h 145"/>
              <a:gd name="T82" fmla="*/ 50 w 98"/>
              <a:gd name="T83" fmla="*/ 76 h 145"/>
              <a:gd name="T84" fmla="*/ 52 w 98"/>
              <a:gd name="T85" fmla="*/ 76 h 145"/>
              <a:gd name="T86" fmla="*/ 54 w 98"/>
              <a:gd name="T87" fmla="*/ 145 h 145"/>
              <a:gd name="T88" fmla="*/ 60 w 98"/>
              <a:gd name="T89" fmla="*/ 145 h 145"/>
              <a:gd name="T90" fmla="*/ 60 w 98"/>
              <a:gd name="T91" fmla="*/ 75 h 145"/>
              <a:gd name="T92" fmla="*/ 27 w 98"/>
              <a:gd name="T93" fmla="*/ 51 h 145"/>
              <a:gd name="T94" fmla="*/ 25 w 98"/>
              <a:gd name="T95" fmla="*/ 47 h 145"/>
              <a:gd name="T96" fmla="*/ 20 w 98"/>
              <a:gd name="T97" fmla="*/ 39 h 145"/>
              <a:gd name="T98" fmla="*/ 19 w 98"/>
              <a:gd name="T99" fmla="*/ 37 h 145"/>
              <a:gd name="T100" fmla="*/ 28 w 98"/>
              <a:gd name="T101" fmla="*/ 26 h 145"/>
              <a:gd name="T102" fmla="*/ 27 w 98"/>
              <a:gd name="T103" fmla="*/ 5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45">
                <a:moveTo>
                  <a:pt x="60" y="75"/>
                </a:moveTo>
                <a:cubicBezTo>
                  <a:pt x="60" y="66"/>
                  <a:pt x="67" y="59"/>
                  <a:pt x="75" y="58"/>
                </a:cubicBezTo>
                <a:cubicBezTo>
                  <a:pt x="75" y="51"/>
                  <a:pt x="75" y="43"/>
                  <a:pt x="75" y="36"/>
                </a:cubicBezTo>
                <a:cubicBezTo>
                  <a:pt x="77" y="41"/>
                  <a:pt x="77" y="41"/>
                  <a:pt x="77" y="41"/>
                </a:cubicBezTo>
                <a:cubicBezTo>
                  <a:pt x="78" y="42"/>
                  <a:pt x="79" y="50"/>
                  <a:pt x="79" y="58"/>
                </a:cubicBezTo>
                <a:cubicBezTo>
                  <a:pt x="98" y="58"/>
                  <a:pt x="98" y="58"/>
                  <a:pt x="98" y="58"/>
                </a:cubicBezTo>
                <a:cubicBezTo>
                  <a:pt x="98" y="50"/>
                  <a:pt x="98" y="44"/>
                  <a:pt x="93" y="31"/>
                </a:cubicBezTo>
                <a:cubicBezTo>
                  <a:pt x="75" y="4"/>
                  <a:pt x="75" y="4"/>
                  <a:pt x="75" y="4"/>
                </a:cubicBezTo>
                <a:cubicBezTo>
                  <a:pt x="72" y="0"/>
                  <a:pt x="64" y="0"/>
                  <a:pt x="63" y="0"/>
                </a:cubicBezTo>
                <a:cubicBezTo>
                  <a:pt x="63" y="0"/>
                  <a:pt x="63" y="0"/>
                  <a:pt x="63" y="0"/>
                </a:cubicBezTo>
                <a:cubicBezTo>
                  <a:pt x="69" y="6"/>
                  <a:pt x="69" y="6"/>
                  <a:pt x="69" y="6"/>
                </a:cubicBezTo>
                <a:cubicBezTo>
                  <a:pt x="62" y="9"/>
                  <a:pt x="62" y="9"/>
                  <a:pt x="62" y="9"/>
                </a:cubicBezTo>
                <a:cubicBezTo>
                  <a:pt x="65" y="15"/>
                  <a:pt x="65" y="15"/>
                  <a:pt x="65" y="15"/>
                </a:cubicBezTo>
                <a:cubicBezTo>
                  <a:pt x="51" y="46"/>
                  <a:pt x="51" y="46"/>
                  <a:pt x="51" y="46"/>
                </a:cubicBezTo>
                <a:cubicBezTo>
                  <a:pt x="51" y="46"/>
                  <a:pt x="51" y="46"/>
                  <a:pt x="51" y="46"/>
                </a:cubicBezTo>
                <a:cubicBezTo>
                  <a:pt x="51" y="46"/>
                  <a:pt x="51" y="46"/>
                  <a:pt x="51" y="46"/>
                </a:cubicBezTo>
                <a:cubicBezTo>
                  <a:pt x="51" y="46"/>
                  <a:pt x="51" y="46"/>
                  <a:pt x="51" y="46"/>
                </a:cubicBezTo>
                <a:cubicBezTo>
                  <a:pt x="51" y="46"/>
                  <a:pt x="51" y="46"/>
                  <a:pt x="51" y="46"/>
                </a:cubicBezTo>
                <a:cubicBezTo>
                  <a:pt x="37" y="15"/>
                  <a:pt x="37" y="15"/>
                  <a:pt x="37" y="15"/>
                </a:cubicBezTo>
                <a:cubicBezTo>
                  <a:pt x="40" y="9"/>
                  <a:pt x="40" y="9"/>
                  <a:pt x="40" y="9"/>
                </a:cubicBezTo>
                <a:cubicBezTo>
                  <a:pt x="33" y="6"/>
                  <a:pt x="33" y="6"/>
                  <a:pt x="33" y="6"/>
                </a:cubicBezTo>
                <a:cubicBezTo>
                  <a:pt x="39" y="0"/>
                  <a:pt x="39" y="0"/>
                  <a:pt x="39" y="0"/>
                </a:cubicBezTo>
                <a:cubicBezTo>
                  <a:pt x="39" y="0"/>
                  <a:pt x="39" y="0"/>
                  <a:pt x="39" y="0"/>
                </a:cubicBezTo>
                <a:cubicBezTo>
                  <a:pt x="37" y="0"/>
                  <a:pt x="32" y="1"/>
                  <a:pt x="32" y="1"/>
                </a:cubicBezTo>
                <a:cubicBezTo>
                  <a:pt x="29" y="1"/>
                  <a:pt x="27" y="2"/>
                  <a:pt x="25" y="4"/>
                </a:cubicBezTo>
                <a:cubicBezTo>
                  <a:pt x="1" y="30"/>
                  <a:pt x="1" y="30"/>
                  <a:pt x="1" y="30"/>
                </a:cubicBezTo>
                <a:cubicBezTo>
                  <a:pt x="1" y="30"/>
                  <a:pt x="1" y="30"/>
                  <a:pt x="1" y="30"/>
                </a:cubicBezTo>
                <a:cubicBezTo>
                  <a:pt x="1" y="30"/>
                  <a:pt x="1" y="30"/>
                  <a:pt x="1" y="30"/>
                </a:cubicBezTo>
                <a:cubicBezTo>
                  <a:pt x="1" y="32"/>
                  <a:pt x="0" y="41"/>
                  <a:pt x="0" y="41"/>
                </a:cubicBezTo>
                <a:cubicBezTo>
                  <a:pt x="0" y="41"/>
                  <a:pt x="0" y="41"/>
                  <a:pt x="0" y="41"/>
                </a:cubicBezTo>
                <a:cubicBezTo>
                  <a:pt x="1" y="42"/>
                  <a:pt x="1" y="42"/>
                  <a:pt x="1" y="42"/>
                </a:cubicBezTo>
                <a:cubicBezTo>
                  <a:pt x="2" y="44"/>
                  <a:pt x="2" y="44"/>
                  <a:pt x="2" y="44"/>
                </a:cubicBezTo>
                <a:cubicBezTo>
                  <a:pt x="4" y="48"/>
                  <a:pt x="4" y="48"/>
                  <a:pt x="4" y="48"/>
                </a:cubicBezTo>
                <a:cubicBezTo>
                  <a:pt x="8" y="56"/>
                  <a:pt x="8" y="56"/>
                  <a:pt x="8" y="56"/>
                </a:cubicBezTo>
                <a:cubicBezTo>
                  <a:pt x="16" y="72"/>
                  <a:pt x="16" y="72"/>
                  <a:pt x="16" y="72"/>
                </a:cubicBezTo>
                <a:cubicBezTo>
                  <a:pt x="19" y="70"/>
                  <a:pt x="23" y="68"/>
                  <a:pt x="27" y="66"/>
                </a:cubicBezTo>
                <a:cubicBezTo>
                  <a:pt x="27" y="69"/>
                  <a:pt x="26" y="73"/>
                  <a:pt x="26" y="76"/>
                </a:cubicBezTo>
                <a:cubicBezTo>
                  <a:pt x="26" y="76"/>
                  <a:pt x="26" y="76"/>
                  <a:pt x="26" y="76"/>
                </a:cubicBezTo>
                <a:cubicBezTo>
                  <a:pt x="27" y="76"/>
                  <a:pt x="28" y="76"/>
                  <a:pt x="28" y="76"/>
                </a:cubicBezTo>
                <a:cubicBezTo>
                  <a:pt x="30" y="145"/>
                  <a:pt x="30" y="145"/>
                  <a:pt x="30" y="145"/>
                </a:cubicBezTo>
                <a:cubicBezTo>
                  <a:pt x="50" y="145"/>
                  <a:pt x="50" y="145"/>
                  <a:pt x="50" y="145"/>
                </a:cubicBezTo>
                <a:cubicBezTo>
                  <a:pt x="51" y="125"/>
                  <a:pt x="50" y="90"/>
                  <a:pt x="50" y="76"/>
                </a:cubicBezTo>
                <a:cubicBezTo>
                  <a:pt x="51" y="76"/>
                  <a:pt x="51" y="76"/>
                  <a:pt x="52" y="76"/>
                </a:cubicBezTo>
                <a:cubicBezTo>
                  <a:pt x="54" y="145"/>
                  <a:pt x="54" y="145"/>
                  <a:pt x="54" y="145"/>
                </a:cubicBezTo>
                <a:cubicBezTo>
                  <a:pt x="60" y="145"/>
                  <a:pt x="60" y="145"/>
                  <a:pt x="60" y="145"/>
                </a:cubicBezTo>
                <a:lnTo>
                  <a:pt x="60" y="75"/>
                </a:lnTo>
                <a:close/>
                <a:moveTo>
                  <a:pt x="27" y="51"/>
                </a:moveTo>
                <a:cubicBezTo>
                  <a:pt x="25" y="47"/>
                  <a:pt x="25" y="47"/>
                  <a:pt x="25" y="47"/>
                </a:cubicBezTo>
                <a:cubicBezTo>
                  <a:pt x="20" y="39"/>
                  <a:pt x="20" y="39"/>
                  <a:pt x="20" y="39"/>
                </a:cubicBezTo>
                <a:cubicBezTo>
                  <a:pt x="19" y="37"/>
                  <a:pt x="19" y="37"/>
                  <a:pt x="19" y="37"/>
                </a:cubicBezTo>
                <a:cubicBezTo>
                  <a:pt x="28" y="26"/>
                  <a:pt x="28" y="26"/>
                  <a:pt x="28" y="26"/>
                </a:cubicBezTo>
                <a:cubicBezTo>
                  <a:pt x="27" y="34"/>
                  <a:pt x="27" y="43"/>
                  <a:pt x="27" y="5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27" name="Freeform 53"/>
          <p:cNvSpPr/>
          <p:nvPr>
            <p:custDataLst>
              <p:tags r:id="rId24"/>
            </p:custDataLst>
          </p:nvPr>
        </p:nvSpPr>
        <p:spPr bwMode="auto">
          <a:xfrm>
            <a:off x="3112933" y="2353685"/>
            <a:ext cx="74274" cy="65192"/>
          </a:xfrm>
          <a:custGeom>
            <a:avLst/>
            <a:gdLst>
              <a:gd name="T0" fmla="*/ 1 w 59"/>
              <a:gd name="T1" fmla="*/ 52 h 52"/>
              <a:gd name="T2" fmla="*/ 31 w 59"/>
              <a:gd name="T3" fmla="*/ 52 h 52"/>
              <a:gd name="T4" fmla="*/ 59 w 59"/>
              <a:gd name="T5" fmla="*/ 52 h 52"/>
              <a:gd name="T6" fmla="*/ 55 w 59"/>
              <a:gd name="T7" fmla="*/ 7 h 52"/>
              <a:gd name="T8" fmla="*/ 47 w 59"/>
              <a:gd name="T9" fmla="*/ 0 h 52"/>
              <a:gd name="T10" fmla="*/ 41 w 59"/>
              <a:gd name="T11" fmla="*/ 0 h 52"/>
              <a:gd name="T12" fmla="*/ 45 w 59"/>
              <a:gd name="T13" fmla="*/ 4 h 52"/>
              <a:gd name="T14" fmla="*/ 39 w 59"/>
              <a:gd name="T15" fmla="*/ 7 h 52"/>
              <a:gd name="T16" fmla="*/ 42 w 59"/>
              <a:gd name="T17" fmla="*/ 12 h 52"/>
              <a:gd name="T18" fmla="*/ 29 w 59"/>
              <a:gd name="T19" fmla="*/ 40 h 52"/>
              <a:gd name="T20" fmla="*/ 29 w 59"/>
              <a:gd name="T21" fmla="*/ 41 h 52"/>
              <a:gd name="T22" fmla="*/ 29 w 59"/>
              <a:gd name="T23" fmla="*/ 41 h 52"/>
              <a:gd name="T24" fmla="*/ 29 w 59"/>
              <a:gd name="T25" fmla="*/ 41 h 52"/>
              <a:gd name="T26" fmla="*/ 29 w 59"/>
              <a:gd name="T27" fmla="*/ 40 h 52"/>
              <a:gd name="T28" fmla="*/ 16 w 59"/>
              <a:gd name="T29" fmla="*/ 12 h 52"/>
              <a:gd name="T30" fmla="*/ 19 w 59"/>
              <a:gd name="T31" fmla="*/ 7 h 52"/>
              <a:gd name="T32" fmla="*/ 13 w 59"/>
              <a:gd name="T33" fmla="*/ 4 h 52"/>
              <a:gd name="T34" fmla="*/ 17 w 59"/>
              <a:gd name="T35" fmla="*/ 0 h 52"/>
              <a:gd name="T36" fmla="*/ 11 w 59"/>
              <a:gd name="T37" fmla="*/ 0 h 52"/>
              <a:gd name="T38" fmla="*/ 11 w 59"/>
              <a:gd name="T39" fmla="*/ 0 h 52"/>
              <a:gd name="T40" fmla="*/ 3 w 59"/>
              <a:gd name="T41" fmla="*/ 7 h 52"/>
              <a:gd name="T42" fmla="*/ 0 w 59"/>
              <a:gd name="T43" fmla="*/ 52 h 52"/>
              <a:gd name="T44" fmla="*/ 1 w 59"/>
              <a:gd name="T4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52">
                <a:moveTo>
                  <a:pt x="1" y="52"/>
                </a:moveTo>
                <a:cubicBezTo>
                  <a:pt x="31" y="52"/>
                  <a:pt x="31" y="52"/>
                  <a:pt x="31" y="52"/>
                </a:cubicBezTo>
                <a:cubicBezTo>
                  <a:pt x="59" y="52"/>
                  <a:pt x="59" y="52"/>
                  <a:pt x="59" y="52"/>
                </a:cubicBezTo>
                <a:cubicBezTo>
                  <a:pt x="55" y="7"/>
                  <a:pt x="55" y="7"/>
                  <a:pt x="55" y="7"/>
                </a:cubicBezTo>
                <a:cubicBezTo>
                  <a:pt x="55" y="3"/>
                  <a:pt x="51" y="0"/>
                  <a:pt x="47" y="0"/>
                </a:cubicBezTo>
                <a:cubicBezTo>
                  <a:pt x="47" y="0"/>
                  <a:pt x="45" y="0"/>
                  <a:pt x="41" y="0"/>
                </a:cubicBezTo>
                <a:cubicBezTo>
                  <a:pt x="45" y="4"/>
                  <a:pt x="45" y="4"/>
                  <a:pt x="45" y="4"/>
                </a:cubicBezTo>
                <a:cubicBezTo>
                  <a:pt x="39" y="7"/>
                  <a:pt x="39" y="7"/>
                  <a:pt x="39" y="7"/>
                </a:cubicBezTo>
                <a:cubicBezTo>
                  <a:pt x="42" y="12"/>
                  <a:pt x="42" y="12"/>
                  <a:pt x="42" y="12"/>
                </a:cubicBezTo>
                <a:cubicBezTo>
                  <a:pt x="29" y="40"/>
                  <a:pt x="29" y="40"/>
                  <a:pt x="29" y="40"/>
                </a:cubicBezTo>
                <a:cubicBezTo>
                  <a:pt x="29" y="41"/>
                  <a:pt x="29" y="41"/>
                  <a:pt x="29" y="41"/>
                </a:cubicBezTo>
                <a:cubicBezTo>
                  <a:pt x="29" y="41"/>
                  <a:pt x="29" y="41"/>
                  <a:pt x="29" y="41"/>
                </a:cubicBezTo>
                <a:cubicBezTo>
                  <a:pt x="29" y="41"/>
                  <a:pt x="29" y="41"/>
                  <a:pt x="29" y="41"/>
                </a:cubicBezTo>
                <a:cubicBezTo>
                  <a:pt x="29" y="40"/>
                  <a:pt x="29" y="40"/>
                  <a:pt x="29" y="40"/>
                </a:cubicBezTo>
                <a:cubicBezTo>
                  <a:pt x="16" y="12"/>
                  <a:pt x="16" y="12"/>
                  <a:pt x="16" y="12"/>
                </a:cubicBezTo>
                <a:cubicBezTo>
                  <a:pt x="19" y="7"/>
                  <a:pt x="19" y="7"/>
                  <a:pt x="19" y="7"/>
                </a:cubicBezTo>
                <a:cubicBezTo>
                  <a:pt x="13" y="4"/>
                  <a:pt x="13" y="4"/>
                  <a:pt x="13" y="4"/>
                </a:cubicBezTo>
                <a:cubicBezTo>
                  <a:pt x="17" y="0"/>
                  <a:pt x="17" y="0"/>
                  <a:pt x="17" y="0"/>
                </a:cubicBezTo>
                <a:cubicBezTo>
                  <a:pt x="14" y="0"/>
                  <a:pt x="11" y="0"/>
                  <a:pt x="11" y="0"/>
                </a:cubicBezTo>
                <a:cubicBezTo>
                  <a:pt x="11" y="0"/>
                  <a:pt x="11" y="0"/>
                  <a:pt x="11" y="0"/>
                </a:cubicBezTo>
                <a:cubicBezTo>
                  <a:pt x="7" y="0"/>
                  <a:pt x="4" y="3"/>
                  <a:pt x="3" y="7"/>
                </a:cubicBezTo>
                <a:cubicBezTo>
                  <a:pt x="0" y="52"/>
                  <a:pt x="0" y="52"/>
                  <a:pt x="0" y="52"/>
                </a:cubicBezTo>
                <a:lnTo>
                  <a:pt x="1" y="52"/>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8" name="Freeform 54"/>
          <p:cNvSpPr/>
          <p:nvPr>
            <p:custDataLst>
              <p:tags r:id="rId25"/>
            </p:custDataLst>
          </p:nvPr>
        </p:nvSpPr>
        <p:spPr bwMode="auto">
          <a:xfrm>
            <a:off x="3086938" y="2485129"/>
            <a:ext cx="37667" cy="35511"/>
          </a:xfrm>
          <a:custGeom>
            <a:avLst/>
            <a:gdLst>
              <a:gd name="T0" fmla="*/ 27 w 30"/>
              <a:gd name="T1" fmla="*/ 0 h 28"/>
              <a:gd name="T2" fmla="*/ 26 w 30"/>
              <a:gd name="T3" fmla="*/ 1 h 28"/>
              <a:gd name="T4" fmla="*/ 1 w 30"/>
              <a:gd name="T5" fmla="*/ 24 h 28"/>
              <a:gd name="T6" fmla="*/ 1 w 30"/>
              <a:gd name="T7" fmla="*/ 27 h 28"/>
              <a:gd name="T8" fmla="*/ 3 w 30"/>
              <a:gd name="T9" fmla="*/ 28 h 28"/>
              <a:gd name="T10" fmla="*/ 4 w 30"/>
              <a:gd name="T11" fmla="*/ 27 h 28"/>
              <a:gd name="T12" fmla="*/ 29 w 30"/>
              <a:gd name="T13" fmla="*/ 4 h 28"/>
              <a:gd name="T14" fmla="*/ 29 w 30"/>
              <a:gd name="T15" fmla="*/ 1 h 28"/>
              <a:gd name="T16" fmla="*/ 27 w 30"/>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8">
                <a:moveTo>
                  <a:pt x="27" y="0"/>
                </a:moveTo>
                <a:cubicBezTo>
                  <a:pt x="27" y="0"/>
                  <a:pt x="26" y="0"/>
                  <a:pt x="26" y="1"/>
                </a:cubicBezTo>
                <a:cubicBezTo>
                  <a:pt x="1" y="24"/>
                  <a:pt x="1" y="24"/>
                  <a:pt x="1" y="24"/>
                </a:cubicBezTo>
                <a:cubicBezTo>
                  <a:pt x="0" y="25"/>
                  <a:pt x="0" y="26"/>
                  <a:pt x="1" y="27"/>
                </a:cubicBezTo>
                <a:cubicBezTo>
                  <a:pt x="2" y="28"/>
                  <a:pt x="2" y="28"/>
                  <a:pt x="3" y="28"/>
                </a:cubicBezTo>
                <a:cubicBezTo>
                  <a:pt x="3" y="28"/>
                  <a:pt x="4" y="28"/>
                  <a:pt x="4" y="27"/>
                </a:cubicBezTo>
                <a:cubicBezTo>
                  <a:pt x="29" y="4"/>
                  <a:pt x="29" y="4"/>
                  <a:pt x="29" y="4"/>
                </a:cubicBezTo>
                <a:cubicBezTo>
                  <a:pt x="30" y="3"/>
                  <a:pt x="30" y="2"/>
                  <a:pt x="29" y="1"/>
                </a:cubicBezTo>
                <a:cubicBezTo>
                  <a:pt x="29" y="0"/>
                  <a:pt x="28" y="0"/>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29" name="Freeform 55"/>
          <p:cNvSpPr>
            <a:spLocks noEditPoints="1"/>
          </p:cNvSpPr>
          <p:nvPr>
            <p:custDataLst>
              <p:tags r:id="rId26"/>
            </p:custDataLst>
          </p:nvPr>
        </p:nvSpPr>
        <p:spPr bwMode="auto">
          <a:xfrm>
            <a:off x="3069430" y="2424178"/>
            <a:ext cx="166586" cy="113954"/>
          </a:xfrm>
          <a:custGeom>
            <a:avLst/>
            <a:gdLst>
              <a:gd name="T0" fmla="*/ 128 w 133"/>
              <a:gd name="T1" fmla="*/ 4 h 91"/>
              <a:gd name="T2" fmla="*/ 118 w 133"/>
              <a:gd name="T3" fmla="*/ 0 h 91"/>
              <a:gd name="T4" fmla="*/ 16 w 133"/>
              <a:gd name="T5" fmla="*/ 0 h 91"/>
              <a:gd name="T6" fmla="*/ 5 w 133"/>
              <a:gd name="T7" fmla="*/ 4 h 91"/>
              <a:gd name="T8" fmla="*/ 0 w 133"/>
              <a:gd name="T9" fmla="*/ 17 h 91"/>
              <a:gd name="T10" fmla="*/ 0 w 133"/>
              <a:gd name="T11" fmla="*/ 76 h 91"/>
              <a:gd name="T12" fmla="*/ 16 w 133"/>
              <a:gd name="T13" fmla="*/ 91 h 91"/>
              <a:gd name="T14" fmla="*/ 118 w 133"/>
              <a:gd name="T15" fmla="*/ 91 h 91"/>
              <a:gd name="T16" fmla="*/ 133 w 133"/>
              <a:gd name="T17" fmla="*/ 76 h 91"/>
              <a:gd name="T18" fmla="*/ 133 w 133"/>
              <a:gd name="T19" fmla="*/ 17 h 91"/>
              <a:gd name="T20" fmla="*/ 128 w 133"/>
              <a:gd name="T21" fmla="*/ 4 h 91"/>
              <a:gd name="T22" fmla="*/ 67 w 133"/>
              <a:gd name="T23" fmla="*/ 51 h 91"/>
              <a:gd name="T24" fmla="*/ 18 w 133"/>
              <a:gd name="T25" fmla="*/ 10 h 91"/>
              <a:gd name="T26" fmla="*/ 116 w 133"/>
              <a:gd name="T27" fmla="*/ 10 h 91"/>
              <a:gd name="T28" fmla="*/ 67 w 133"/>
              <a:gd name="T29" fmla="*/ 51 h 91"/>
              <a:gd name="T30" fmla="*/ 123 w 133"/>
              <a:gd name="T31" fmla="*/ 76 h 91"/>
              <a:gd name="T32" fmla="*/ 118 w 133"/>
              <a:gd name="T33" fmla="*/ 81 h 91"/>
              <a:gd name="T34" fmla="*/ 16 w 133"/>
              <a:gd name="T35" fmla="*/ 81 h 91"/>
              <a:gd name="T36" fmla="*/ 10 w 133"/>
              <a:gd name="T37" fmla="*/ 76 h 91"/>
              <a:gd name="T38" fmla="*/ 10 w 133"/>
              <a:gd name="T39" fmla="*/ 17 h 91"/>
              <a:gd name="T40" fmla="*/ 63 w 133"/>
              <a:gd name="T41" fmla="*/ 61 h 91"/>
              <a:gd name="T42" fmla="*/ 67 w 133"/>
              <a:gd name="T43" fmla="*/ 62 h 91"/>
              <a:gd name="T44" fmla="*/ 71 w 133"/>
              <a:gd name="T45" fmla="*/ 61 h 91"/>
              <a:gd name="T46" fmla="*/ 123 w 133"/>
              <a:gd name="T47" fmla="*/ 17 h 91"/>
              <a:gd name="T48" fmla="*/ 123 w 133"/>
              <a:gd name="T49" fmla="*/ 7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91">
                <a:moveTo>
                  <a:pt x="128" y="4"/>
                </a:moveTo>
                <a:cubicBezTo>
                  <a:pt x="125" y="2"/>
                  <a:pt x="122" y="0"/>
                  <a:pt x="118" y="0"/>
                </a:cubicBezTo>
                <a:cubicBezTo>
                  <a:pt x="16" y="0"/>
                  <a:pt x="16" y="0"/>
                  <a:pt x="16" y="0"/>
                </a:cubicBezTo>
                <a:cubicBezTo>
                  <a:pt x="12" y="0"/>
                  <a:pt x="8" y="2"/>
                  <a:pt x="5" y="4"/>
                </a:cubicBezTo>
                <a:cubicBezTo>
                  <a:pt x="3" y="6"/>
                  <a:pt x="0" y="11"/>
                  <a:pt x="0" y="17"/>
                </a:cubicBezTo>
                <a:cubicBezTo>
                  <a:pt x="0" y="76"/>
                  <a:pt x="0" y="76"/>
                  <a:pt x="0" y="76"/>
                </a:cubicBezTo>
                <a:cubicBezTo>
                  <a:pt x="0" y="84"/>
                  <a:pt x="7" y="91"/>
                  <a:pt x="16" y="91"/>
                </a:cubicBezTo>
                <a:cubicBezTo>
                  <a:pt x="118" y="91"/>
                  <a:pt x="118" y="91"/>
                  <a:pt x="118" y="91"/>
                </a:cubicBezTo>
                <a:cubicBezTo>
                  <a:pt x="126" y="91"/>
                  <a:pt x="133" y="84"/>
                  <a:pt x="133" y="76"/>
                </a:cubicBezTo>
                <a:cubicBezTo>
                  <a:pt x="133" y="17"/>
                  <a:pt x="133" y="17"/>
                  <a:pt x="133" y="17"/>
                </a:cubicBezTo>
                <a:cubicBezTo>
                  <a:pt x="133" y="11"/>
                  <a:pt x="130" y="6"/>
                  <a:pt x="128" y="4"/>
                </a:cubicBezTo>
                <a:close/>
                <a:moveTo>
                  <a:pt x="67" y="51"/>
                </a:moveTo>
                <a:cubicBezTo>
                  <a:pt x="18" y="10"/>
                  <a:pt x="18" y="10"/>
                  <a:pt x="18" y="10"/>
                </a:cubicBezTo>
                <a:cubicBezTo>
                  <a:pt x="116" y="10"/>
                  <a:pt x="116" y="10"/>
                  <a:pt x="116" y="10"/>
                </a:cubicBezTo>
                <a:lnTo>
                  <a:pt x="67" y="51"/>
                </a:lnTo>
                <a:close/>
                <a:moveTo>
                  <a:pt x="123" y="76"/>
                </a:moveTo>
                <a:cubicBezTo>
                  <a:pt x="123" y="79"/>
                  <a:pt x="121" y="81"/>
                  <a:pt x="118" y="81"/>
                </a:cubicBezTo>
                <a:cubicBezTo>
                  <a:pt x="16" y="81"/>
                  <a:pt x="16" y="81"/>
                  <a:pt x="16" y="81"/>
                </a:cubicBezTo>
                <a:cubicBezTo>
                  <a:pt x="13" y="81"/>
                  <a:pt x="10" y="79"/>
                  <a:pt x="10" y="76"/>
                </a:cubicBezTo>
                <a:cubicBezTo>
                  <a:pt x="10" y="17"/>
                  <a:pt x="10" y="17"/>
                  <a:pt x="10" y="17"/>
                </a:cubicBezTo>
                <a:cubicBezTo>
                  <a:pt x="63" y="61"/>
                  <a:pt x="63" y="61"/>
                  <a:pt x="63" y="61"/>
                </a:cubicBezTo>
                <a:cubicBezTo>
                  <a:pt x="64" y="61"/>
                  <a:pt x="65" y="62"/>
                  <a:pt x="67" y="62"/>
                </a:cubicBezTo>
                <a:cubicBezTo>
                  <a:pt x="68" y="62"/>
                  <a:pt x="70" y="61"/>
                  <a:pt x="71" y="61"/>
                </a:cubicBezTo>
                <a:cubicBezTo>
                  <a:pt x="123" y="17"/>
                  <a:pt x="123" y="17"/>
                  <a:pt x="123" y="17"/>
                </a:cubicBezTo>
                <a:lnTo>
                  <a:pt x="123" y="7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70000" lnSpcReduction="20000"/>
          </a:bodyPr>
          <a:lstStyle/>
          <a:p>
            <a:endParaRPr lang="zh-CN" altLang="en-US" sz="715">
              <a:solidFill>
                <a:schemeClr val="bg1"/>
              </a:solidFill>
              <a:latin typeface="+mj-ea"/>
              <a:ea typeface="+mj-ea"/>
            </a:endParaRPr>
          </a:p>
        </p:txBody>
      </p:sp>
      <p:sp>
        <p:nvSpPr>
          <p:cNvPr id="30" name="Freeform 56"/>
          <p:cNvSpPr/>
          <p:nvPr>
            <p:custDataLst>
              <p:tags r:id="rId27"/>
            </p:custDataLst>
          </p:nvPr>
        </p:nvSpPr>
        <p:spPr bwMode="auto">
          <a:xfrm>
            <a:off x="3181902" y="2485129"/>
            <a:ext cx="36607" cy="35511"/>
          </a:xfrm>
          <a:custGeom>
            <a:avLst/>
            <a:gdLst>
              <a:gd name="T0" fmla="*/ 25 w 29"/>
              <a:gd name="T1" fmla="*/ 27 h 28"/>
              <a:gd name="T2" fmla="*/ 27 w 29"/>
              <a:gd name="T3" fmla="*/ 28 h 28"/>
              <a:gd name="T4" fmla="*/ 28 w 29"/>
              <a:gd name="T5" fmla="*/ 27 h 28"/>
              <a:gd name="T6" fmla="*/ 28 w 29"/>
              <a:gd name="T7" fmla="*/ 24 h 28"/>
              <a:gd name="T8" fmla="*/ 4 w 29"/>
              <a:gd name="T9" fmla="*/ 1 h 28"/>
              <a:gd name="T10" fmla="*/ 2 w 29"/>
              <a:gd name="T11" fmla="*/ 0 h 28"/>
              <a:gd name="T12" fmla="*/ 1 w 29"/>
              <a:gd name="T13" fmla="*/ 1 h 28"/>
              <a:gd name="T14" fmla="*/ 1 w 29"/>
              <a:gd name="T15" fmla="*/ 4 h 28"/>
              <a:gd name="T16" fmla="*/ 25 w 29"/>
              <a:gd name="T1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8">
                <a:moveTo>
                  <a:pt x="25" y="27"/>
                </a:moveTo>
                <a:cubicBezTo>
                  <a:pt x="26" y="28"/>
                  <a:pt x="26" y="28"/>
                  <a:pt x="27" y="28"/>
                </a:cubicBezTo>
                <a:cubicBezTo>
                  <a:pt x="27" y="28"/>
                  <a:pt x="28" y="28"/>
                  <a:pt x="28" y="27"/>
                </a:cubicBezTo>
                <a:cubicBezTo>
                  <a:pt x="29" y="26"/>
                  <a:pt x="29" y="25"/>
                  <a:pt x="28" y="24"/>
                </a:cubicBezTo>
                <a:cubicBezTo>
                  <a:pt x="4" y="1"/>
                  <a:pt x="4" y="1"/>
                  <a:pt x="4" y="1"/>
                </a:cubicBezTo>
                <a:cubicBezTo>
                  <a:pt x="3" y="0"/>
                  <a:pt x="3" y="0"/>
                  <a:pt x="2" y="0"/>
                </a:cubicBezTo>
                <a:cubicBezTo>
                  <a:pt x="2" y="0"/>
                  <a:pt x="1" y="0"/>
                  <a:pt x="1" y="1"/>
                </a:cubicBezTo>
                <a:cubicBezTo>
                  <a:pt x="0" y="2"/>
                  <a:pt x="0" y="3"/>
                  <a:pt x="1" y="4"/>
                </a:cubicBezTo>
                <a:lnTo>
                  <a:pt x="25" y="2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1" name="Freeform 57"/>
          <p:cNvSpPr/>
          <p:nvPr>
            <p:custDataLst>
              <p:tags r:id="rId28"/>
            </p:custDataLst>
          </p:nvPr>
        </p:nvSpPr>
        <p:spPr bwMode="auto">
          <a:xfrm>
            <a:off x="3086938" y="2412517"/>
            <a:ext cx="24935" cy="20141"/>
          </a:xfrm>
          <a:custGeom>
            <a:avLst/>
            <a:gdLst>
              <a:gd name="T0" fmla="*/ 0 w 20"/>
              <a:gd name="T1" fmla="*/ 16 h 16"/>
              <a:gd name="T2" fmla="*/ 20 w 20"/>
              <a:gd name="T3" fmla="*/ 14 h 16"/>
              <a:gd name="T4" fmla="*/ 19 w 20"/>
              <a:gd name="T5" fmla="*/ 0 h 16"/>
              <a:gd name="T6" fmla="*/ 0 w 20"/>
              <a:gd name="T7" fmla="*/ 0 h 16"/>
              <a:gd name="T8" fmla="*/ 0 w 20"/>
              <a:gd name="T9" fmla="*/ 16 h 16"/>
            </a:gdLst>
            <a:ahLst/>
            <a:cxnLst>
              <a:cxn ang="0">
                <a:pos x="T0" y="T1"/>
              </a:cxn>
              <a:cxn ang="0">
                <a:pos x="T2" y="T3"/>
              </a:cxn>
              <a:cxn ang="0">
                <a:pos x="T4" y="T5"/>
              </a:cxn>
              <a:cxn ang="0">
                <a:pos x="T6" y="T7"/>
              </a:cxn>
              <a:cxn ang="0">
                <a:pos x="T8" y="T9"/>
              </a:cxn>
            </a:cxnLst>
            <a:rect l="0" t="0" r="r" b="b"/>
            <a:pathLst>
              <a:path w="20" h="16">
                <a:moveTo>
                  <a:pt x="0" y="16"/>
                </a:moveTo>
                <a:cubicBezTo>
                  <a:pt x="7" y="15"/>
                  <a:pt x="14" y="15"/>
                  <a:pt x="20" y="14"/>
                </a:cubicBezTo>
                <a:cubicBezTo>
                  <a:pt x="19" y="9"/>
                  <a:pt x="19" y="4"/>
                  <a:pt x="19" y="0"/>
                </a:cubicBezTo>
                <a:cubicBezTo>
                  <a:pt x="0" y="0"/>
                  <a:pt x="0" y="0"/>
                  <a:pt x="0" y="0"/>
                </a:cubicBezTo>
                <a:cubicBezTo>
                  <a:pt x="0" y="5"/>
                  <a:pt x="0" y="12"/>
                  <a:pt x="0" y="1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2" name="Oval 24"/>
          <p:cNvSpPr>
            <a:spLocks noChangeArrowheads="1"/>
          </p:cNvSpPr>
          <p:nvPr>
            <p:custDataLst>
              <p:tags r:id="rId29"/>
            </p:custDataLst>
          </p:nvPr>
        </p:nvSpPr>
        <p:spPr bwMode="auto">
          <a:xfrm>
            <a:off x="3044591" y="3070202"/>
            <a:ext cx="44658" cy="46049"/>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3" name="Freeform 25"/>
          <p:cNvSpPr/>
          <p:nvPr>
            <p:custDataLst>
              <p:tags r:id="rId30"/>
            </p:custDataLst>
          </p:nvPr>
        </p:nvSpPr>
        <p:spPr bwMode="auto">
          <a:xfrm>
            <a:off x="3116866" y="3185826"/>
            <a:ext cx="16454" cy="25027"/>
          </a:xfrm>
          <a:custGeom>
            <a:avLst/>
            <a:gdLst>
              <a:gd name="T0" fmla="*/ 2 w 12"/>
              <a:gd name="T1" fmla="*/ 21 h 21"/>
              <a:gd name="T2" fmla="*/ 10 w 12"/>
              <a:gd name="T3" fmla="*/ 21 h 21"/>
              <a:gd name="T4" fmla="*/ 12 w 12"/>
              <a:gd name="T5" fmla="*/ 19 h 21"/>
              <a:gd name="T6" fmla="*/ 12 w 12"/>
              <a:gd name="T7" fmla="*/ 2 h 21"/>
              <a:gd name="T8" fmla="*/ 10 w 12"/>
              <a:gd name="T9" fmla="*/ 0 h 21"/>
              <a:gd name="T10" fmla="*/ 2 w 12"/>
              <a:gd name="T11" fmla="*/ 0 h 21"/>
              <a:gd name="T12" fmla="*/ 0 w 12"/>
              <a:gd name="T13" fmla="*/ 2 h 21"/>
              <a:gd name="T14" fmla="*/ 0 w 12"/>
              <a:gd name="T15" fmla="*/ 19 h 21"/>
              <a:gd name="T16" fmla="*/ 2 w 1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2" y="21"/>
                </a:moveTo>
                <a:cubicBezTo>
                  <a:pt x="10" y="21"/>
                  <a:pt x="10" y="21"/>
                  <a:pt x="10" y="21"/>
                </a:cubicBezTo>
                <a:cubicBezTo>
                  <a:pt x="11" y="21"/>
                  <a:pt x="12" y="20"/>
                  <a:pt x="12" y="19"/>
                </a:cubicBezTo>
                <a:cubicBezTo>
                  <a:pt x="12" y="2"/>
                  <a:pt x="12" y="2"/>
                  <a:pt x="12" y="2"/>
                </a:cubicBezTo>
                <a:cubicBezTo>
                  <a:pt x="12" y="1"/>
                  <a:pt x="11" y="0"/>
                  <a:pt x="10" y="0"/>
                </a:cubicBezTo>
                <a:cubicBezTo>
                  <a:pt x="2" y="0"/>
                  <a:pt x="2" y="0"/>
                  <a:pt x="2" y="0"/>
                </a:cubicBezTo>
                <a:cubicBezTo>
                  <a:pt x="1" y="0"/>
                  <a:pt x="0" y="1"/>
                  <a:pt x="0" y="2"/>
                </a:cubicBezTo>
                <a:cubicBezTo>
                  <a:pt x="0" y="19"/>
                  <a:pt x="0" y="19"/>
                  <a:pt x="0" y="19"/>
                </a:cubicBezTo>
                <a:cubicBezTo>
                  <a:pt x="0" y="20"/>
                  <a:pt x="1" y="21"/>
                  <a:pt x="2" y="2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4" name="Freeform 26"/>
          <p:cNvSpPr/>
          <p:nvPr>
            <p:custDataLst>
              <p:tags r:id="rId31"/>
            </p:custDataLst>
          </p:nvPr>
        </p:nvSpPr>
        <p:spPr bwMode="auto">
          <a:xfrm>
            <a:off x="3193255" y="3185826"/>
            <a:ext cx="16454" cy="25027"/>
          </a:xfrm>
          <a:custGeom>
            <a:avLst/>
            <a:gdLst>
              <a:gd name="T0" fmla="*/ 2 w 12"/>
              <a:gd name="T1" fmla="*/ 21 h 21"/>
              <a:gd name="T2" fmla="*/ 10 w 12"/>
              <a:gd name="T3" fmla="*/ 21 h 21"/>
              <a:gd name="T4" fmla="*/ 12 w 12"/>
              <a:gd name="T5" fmla="*/ 19 h 21"/>
              <a:gd name="T6" fmla="*/ 12 w 12"/>
              <a:gd name="T7" fmla="*/ 2 h 21"/>
              <a:gd name="T8" fmla="*/ 10 w 12"/>
              <a:gd name="T9" fmla="*/ 0 h 21"/>
              <a:gd name="T10" fmla="*/ 2 w 12"/>
              <a:gd name="T11" fmla="*/ 0 h 21"/>
              <a:gd name="T12" fmla="*/ 0 w 12"/>
              <a:gd name="T13" fmla="*/ 2 h 21"/>
              <a:gd name="T14" fmla="*/ 0 w 12"/>
              <a:gd name="T15" fmla="*/ 19 h 21"/>
              <a:gd name="T16" fmla="*/ 2 w 1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2" y="21"/>
                </a:moveTo>
                <a:cubicBezTo>
                  <a:pt x="10" y="21"/>
                  <a:pt x="10" y="21"/>
                  <a:pt x="10" y="21"/>
                </a:cubicBezTo>
                <a:cubicBezTo>
                  <a:pt x="11" y="21"/>
                  <a:pt x="12" y="20"/>
                  <a:pt x="12" y="19"/>
                </a:cubicBezTo>
                <a:cubicBezTo>
                  <a:pt x="12" y="2"/>
                  <a:pt x="12" y="2"/>
                  <a:pt x="12" y="2"/>
                </a:cubicBezTo>
                <a:cubicBezTo>
                  <a:pt x="12" y="1"/>
                  <a:pt x="11" y="0"/>
                  <a:pt x="10" y="0"/>
                </a:cubicBezTo>
                <a:cubicBezTo>
                  <a:pt x="2" y="0"/>
                  <a:pt x="2" y="0"/>
                  <a:pt x="2" y="0"/>
                </a:cubicBezTo>
                <a:cubicBezTo>
                  <a:pt x="1" y="0"/>
                  <a:pt x="0" y="1"/>
                  <a:pt x="0" y="2"/>
                </a:cubicBezTo>
                <a:cubicBezTo>
                  <a:pt x="0" y="19"/>
                  <a:pt x="0" y="19"/>
                  <a:pt x="0" y="19"/>
                </a:cubicBezTo>
                <a:cubicBezTo>
                  <a:pt x="0" y="20"/>
                  <a:pt x="1" y="21"/>
                  <a:pt x="2" y="2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5" name="Freeform 27"/>
          <p:cNvSpPr>
            <a:spLocks noEditPoints="1"/>
          </p:cNvSpPr>
          <p:nvPr>
            <p:custDataLst>
              <p:tags r:id="rId32"/>
            </p:custDataLst>
          </p:nvPr>
        </p:nvSpPr>
        <p:spPr bwMode="auto">
          <a:xfrm>
            <a:off x="3089249" y="3195337"/>
            <a:ext cx="146902" cy="112121"/>
          </a:xfrm>
          <a:custGeom>
            <a:avLst/>
            <a:gdLst>
              <a:gd name="T0" fmla="*/ 94 w 106"/>
              <a:gd name="T1" fmla="*/ 0 h 95"/>
              <a:gd name="T2" fmla="*/ 91 w 106"/>
              <a:gd name="T3" fmla="*/ 0 h 95"/>
              <a:gd name="T4" fmla="*/ 91 w 106"/>
              <a:gd name="T5" fmla="*/ 11 h 95"/>
              <a:gd name="T6" fmla="*/ 85 w 106"/>
              <a:gd name="T7" fmla="*/ 18 h 95"/>
              <a:gd name="T8" fmla="*/ 77 w 106"/>
              <a:gd name="T9" fmla="*/ 18 h 95"/>
              <a:gd name="T10" fmla="*/ 70 w 106"/>
              <a:gd name="T11" fmla="*/ 11 h 95"/>
              <a:gd name="T12" fmla="*/ 70 w 106"/>
              <a:gd name="T13" fmla="*/ 0 h 95"/>
              <a:gd name="T14" fmla="*/ 36 w 106"/>
              <a:gd name="T15" fmla="*/ 0 h 95"/>
              <a:gd name="T16" fmla="*/ 36 w 106"/>
              <a:gd name="T17" fmla="*/ 11 h 95"/>
              <a:gd name="T18" fmla="*/ 30 w 106"/>
              <a:gd name="T19" fmla="*/ 18 h 95"/>
              <a:gd name="T20" fmla="*/ 22 w 106"/>
              <a:gd name="T21" fmla="*/ 18 h 95"/>
              <a:gd name="T22" fmla="*/ 15 w 106"/>
              <a:gd name="T23" fmla="*/ 11 h 95"/>
              <a:gd name="T24" fmla="*/ 15 w 106"/>
              <a:gd name="T25" fmla="*/ 0 h 95"/>
              <a:gd name="T26" fmla="*/ 13 w 106"/>
              <a:gd name="T27" fmla="*/ 0 h 95"/>
              <a:gd name="T28" fmla="*/ 0 w 106"/>
              <a:gd name="T29" fmla="*/ 13 h 95"/>
              <a:gd name="T30" fmla="*/ 0 w 106"/>
              <a:gd name="T31" fmla="*/ 36 h 95"/>
              <a:gd name="T32" fmla="*/ 0 w 106"/>
              <a:gd name="T33" fmla="*/ 83 h 95"/>
              <a:gd name="T34" fmla="*/ 13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9 w 106"/>
              <a:gd name="T47" fmla="*/ 83 h 95"/>
              <a:gd name="T48" fmla="*/ 94 w 106"/>
              <a:gd name="T49" fmla="*/ 87 h 95"/>
              <a:gd name="T50" fmla="*/ 13 w 106"/>
              <a:gd name="T51" fmla="*/ 87 h 95"/>
              <a:gd name="T52" fmla="*/ 8 w 106"/>
              <a:gd name="T53" fmla="*/ 83 h 95"/>
              <a:gd name="T54" fmla="*/ 8 w 106"/>
              <a:gd name="T55" fmla="*/ 36 h 95"/>
              <a:gd name="T56" fmla="*/ 99 w 106"/>
              <a:gd name="T57" fmla="*/ 36 h 95"/>
              <a:gd name="T58" fmla="*/ 99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1"/>
                  <a:pt x="91" y="11"/>
                  <a:pt x="91" y="11"/>
                </a:cubicBezTo>
                <a:cubicBezTo>
                  <a:pt x="91" y="15"/>
                  <a:pt x="88" y="18"/>
                  <a:pt x="85" y="18"/>
                </a:cubicBezTo>
                <a:cubicBezTo>
                  <a:pt x="77" y="18"/>
                  <a:pt x="77" y="18"/>
                  <a:pt x="77" y="18"/>
                </a:cubicBezTo>
                <a:cubicBezTo>
                  <a:pt x="73" y="18"/>
                  <a:pt x="70" y="15"/>
                  <a:pt x="70" y="11"/>
                </a:cubicBezTo>
                <a:cubicBezTo>
                  <a:pt x="70" y="0"/>
                  <a:pt x="70" y="0"/>
                  <a:pt x="70" y="0"/>
                </a:cubicBezTo>
                <a:cubicBezTo>
                  <a:pt x="36" y="0"/>
                  <a:pt x="36" y="0"/>
                  <a:pt x="36" y="0"/>
                </a:cubicBezTo>
                <a:cubicBezTo>
                  <a:pt x="36" y="11"/>
                  <a:pt x="36" y="11"/>
                  <a:pt x="36" y="11"/>
                </a:cubicBezTo>
                <a:cubicBezTo>
                  <a:pt x="36" y="15"/>
                  <a:pt x="33" y="18"/>
                  <a:pt x="30" y="18"/>
                </a:cubicBezTo>
                <a:cubicBezTo>
                  <a:pt x="22" y="18"/>
                  <a:pt x="22" y="18"/>
                  <a:pt x="22" y="18"/>
                </a:cubicBezTo>
                <a:cubicBezTo>
                  <a:pt x="18" y="18"/>
                  <a:pt x="15" y="15"/>
                  <a:pt x="15" y="11"/>
                </a:cubicBezTo>
                <a:cubicBezTo>
                  <a:pt x="15" y="0"/>
                  <a:pt x="15" y="0"/>
                  <a:pt x="15" y="0"/>
                </a:cubicBezTo>
                <a:cubicBezTo>
                  <a:pt x="13" y="0"/>
                  <a:pt x="13" y="0"/>
                  <a:pt x="13" y="0"/>
                </a:cubicBezTo>
                <a:cubicBezTo>
                  <a:pt x="6" y="0"/>
                  <a:pt x="0" y="6"/>
                  <a:pt x="0" y="13"/>
                </a:cubicBezTo>
                <a:cubicBezTo>
                  <a:pt x="0" y="36"/>
                  <a:pt x="0" y="36"/>
                  <a:pt x="0" y="36"/>
                </a:cubicBezTo>
                <a:cubicBezTo>
                  <a:pt x="0" y="83"/>
                  <a:pt x="0" y="83"/>
                  <a:pt x="0" y="83"/>
                </a:cubicBezTo>
                <a:cubicBezTo>
                  <a:pt x="0" y="90"/>
                  <a:pt x="6" y="95"/>
                  <a:pt x="13" y="95"/>
                </a:cubicBezTo>
                <a:cubicBezTo>
                  <a:pt x="94" y="95"/>
                  <a:pt x="94" y="95"/>
                  <a:pt x="94" y="95"/>
                </a:cubicBezTo>
                <a:cubicBezTo>
                  <a:pt x="101" y="95"/>
                  <a:pt x="106" y="90"/>
                  <a:pt x="106" y="83"/>
                </a:cubicBezTo>
                <a:cubicBezTo>
                  <a:pt x="106" y="36"/>
                  <a:pt x="106" y="36"/>
                  <a:pt x="106" y="36"/>
                </a:cubicBezTo>
                <a:cubicBezTo>
                  <a:pt x="106" y="13"/>
                  <a:pt x="106" y="13"/>
                  <a:pt x="106" y="13"/>
                </a:cubicBezTo>
                <a:cubicBezTo>
                  <a:pt x="106" y="6"/>
                  <a:pt x="101" y="0"/>
                  <a:pt x="94" y="0"/>
                </a:cubicBezTo>
                <a:close/>
                <a:moveTo>
                  <a:pt x="99" y="83"/>
                </a:moveTo>
                <a:cubicBezTo>
                  <a:pt x="99" y="85"/>
                  <a:pt x="96" y="87"/>
                  <a:pt x="94" y="87"/>
                </a:cubicBezTo>
                <a:cubicBezTo>
                  <a:pt x="13" y="87"/>
                  <a:pt x="13" y="87"/>
                  <a:pt x="13" y="87"/>
                </a:cubicBezTo>
                <a:cubicBezTo>
                  <a:pt x="10" y="87"/>
                  <a:pt x="8" y="85"/>
                  <a:pt x="8" y="83"/>
                </a:cubicBezTo>
                <a:cubicBezTo>
                  <a:pt x="8" y="36"/>
                  <a:pt x="8" y="36"/>
                  <a:pt x="8" y="36"/>
                </a:cubicBezTo>
                <a:cubicBezTo>
                  <a:pt x="99" y="36"/>
                  <a:pt x="99" y="36"/>
                  <a:pt x="99" y="36"/>
                </a:cubicBezTo>
                <a:lnTo>
                  <a:pt x="99" y="83"/>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62500" lnSpcReduction="20000"/>
          </a:bodyPr>
          <a:lstStyle/>
          <a:p>
            <a:endParaRPr lang="zh-CN" altLang="en-US" sz="715">
              <a:solidFill>
                <a:schemeClr val="bg1"/>
              </a:solidFill>
              <a:latin typeface="+mj-ea"/>
              <a:ea typeface="+mj-ea"/>
            </a:endParaRPr>
          </a:p>
        </p:txBody>
      </p:sp>
      <p:sp>
        <p:nvSpPr>
          <p:cNvPr id="36" name="Freeform 38"/>
          <p:cNvSpPr>
            <a:spLocks noEditPoints="1"/>
          </p:cNvSpPr>
          <p:nvPr>
            <p:custDataLst>
              <p:tags r:id="rId33"/>
            </p:custDataLst>
          </p:nvPr>
        </p:nvSpPr>
        <p:spPr bwMode="auto">
          <a:xfrm>
            <a:off x="2987594" y="3120756"/>
            <a:ext cx="155715" cy="189204"/>
          </a:xfrm>
          <a:custGeom>
            <a:avLst/>
            <a:gdLst>
              <a:gd name="T0" fmla="*/ 112 w 112"/>
              <a:gd name="T1" fmla="*/ 24 h 160"/>
              <a:gd name="T2" fmla="*/ 106 w 112"/>
              <a:gd name="T3" fmla="*/ 20 h 160"/>
              <a:gd name="T4" fmla="*/ 83 w 112"/>
              <a:gd name="T5" fmla="*/ 3 h 160"/>
              <a:gd name="T6" fmla="*/ 78 w 112"/>
              <a:gd name="T7" fmla="*/ 1 h 160"/>
              <a:gd name="T8" fmla="*/ 70 w 112"/>
              <a:gd name="T9" fmla="*/ 0 h 160"/>
              <a:gd name="T10" fmla="*/ 69 w 112"/>
              <a:gd name="T11" fmla="*/ 10 h 160"/>
              <a:gd name="T12" fmla="*/ 57 w 112"/>
              <a:gd name="T13" fmla="*/ 51 h 160"/>
              <a:gd name="T14" fmla="*/ 57 w 112"/>
              <a:gd name="T15" fmla="*/ 51 h 160"/>
              <a:gd name="T16" fmla="*/ 57 w 112"/>
              <a:gd name="T17" fmla="*/ 51 h 160"/>
              <a:gd name="T18" fmla="*/ 45 w 112"/>
              <a:gd name="T19" fmla="*/ 10 h 160"/>
              <a:gd name="T20" fmla="*/ 44 w 112"/>
              <a:gd name="T21" fmla="*/ 0 h 160"/>
              <a:gd name="T22" fmla="*/ 36 w 112"/>
              <a:gd name="T23" fmla="*/ 1 h 160"/>
              <a:gd name="T24" fmla="*/ 28 w 112"/>
              <a:gd name="T25" fmla="*/ 5 h 160"/>
              <a:gd name="T26" fmla="*/ 0 w 112"/>
              <a:gd name="T27" fmla="*/ 45 h 160"/>
              <a:gd name="T28" fmla="*/ 0 w 112"/>
              <a:gd name="T29" fmla="*/ 45 h 160"/>
              <a:gd name="T30" fmla="*/ 1 w 112"/>
              <a:gd name="T31" fmla="*/ 46 h 160"/>
              <a:gd name="T32" fmla="*/ 2 w 112"/>
              <a:gd name="T33" fmla="*/ 49 h 160"/>
              <a:gd name="T34" fmla="*/ 9 w 112"/>
              <a:gd name="T35" fmla="*/ 62 h 160"/>
              <a:gd name="T36" fmla="*/ 30 w 112"/>
              <a:gd name="T37" fmla="*/ 73 h 160"/>
              <a:gd name="T38" fmla="*/ 30 w 112"/>
              <a:gd name="T39" fmla="*/ 84 h 160"/>
              <a:gd name="T40" fmla="*/ 34 w 112"/>
              <a:gd name="T41" fmla="*/ 160 h 160"/>
              <a:gd name="T42" fmla="*/ 56 w 112"/>
              <a:gd name="T43" fmla="*/ 84 h 160"/>
              <a:gd name="T44" fmla="*/ 60 w 112"/>
              <a:gd name="T45" fmla="*/ 160 h 160"/>
              <a:gd name="T46" fmla="*/ 67 w 112"/>
              <a:gd name="T47" fmla="*/ 146 h 160"/>
              <a:gd name="T48" fmla="*/ 77 w 112"/>
              <a:gd name="T49" fmla="*/ 60 h 160"/>
              <a:gd name="T50" fmla="*/ 110 w 112"/>
              <a:gd name="T51" fmla="*/ 42 h 160"/>
              <a:gd name="T52" fmla="*/ 112 w 112"/>
              <a:gd name="T53" fmla="*/ 24 h 160"/>
              <a:gd name="T54" fmla="*/ 28 w 112"/>
              <a:gd name="T55" fmla="*/ 52 h 160"/>
              <a:gd name="T56" fmla="*/ 21 w 112"/>
              <a:gd name="T57" fmla="*/ 41 h 160"/>
              <a:gd name="T58" fmla="*/ 30 w 112"/>
              <a:gd name="T59" fmla="*/ 56 h 160"/>
              <a:gd name="T60" fmla="*/ 68 w 112"/>
              <a:gd name="T61" fmla="*/ 39 h 160"/>
              <a:gd name="T62" fmla="*/ 83 w 112"/>
              <a:gd name="T63" fmla="*/ 26 h 160"/>
              <a:gd name="T64" fmla="*/ 89 w 112"/>
              <a:gd name="T65" fmla="*/ 3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60">
                <a:moveTo>
                  <a:pt x="112" y="24"/>
                </a:moveTo>
                <a:cubicBezTo>
                  <a:pt x="112" y="24"/>
                  <a:pt x="112" y="24"/>
                  <a:pt x="112" y="24"/>
                </a:cubicBezTo>
                <a:cubicBezTo>
                  <a:pt x="110" y="23"/>
                  <a:pt x="110" y="23"/>
                  <a:pt x="110" y="23"/>
                </a:cubicBezTo>
                <a:cubicBezTo>
                  <a:pt x="106" y="20"/>
                  <a:pt x="106" y="20"/>
                  <a:pt x="106" y="20"/>
                </a:cubicBezTo>
                <a:cubicBezTo>
                  <a:pt x="99" y="14"/>
                  <a:pt x="99" y="14"/>
                  <a:pt x="99" y="14"/>
                </a:cubicBezTo>
                <a:cubicBezTo>
                  <a:pt x="83" y="3"/>
                  <a:pt x="83" y="3"/>
                  <a:pt x="83" y="3"/>
                </a:cubicBezTo>
                <a:cubicBezTo>
                  <a:pt x="82" y="2"/>
                  <a:pt x="80" y="1"/>
                  <a:pt x="78" y="1"/>
                </a:cubicBezTo>
                <a:cubicBezTo>
                  <a:pt x="78" y="1"/>
                  <a:pt x="78" y="1"/>
                  <a:pt x="78" y="1"/>
                </a:cubicBezTo>
                <a:cubicBezTo>
                  <a:pt x="75" y="1"/>
                  <a:pt x="73" y="0"/>
                  <a:pt x="70" y="0"/>
                </a:cubicBezTo>
                <a:cubicBezTo>
                  <a:pt x="70" y="0"/>
                  <a:pt x="70" y="0"/>
                  <a:pt x="70" y="0"/>
                </a:cubicBezTo>
                <a:cubicBezTo>
                  <a:pt x="77" y="6"/>
                  <a:pt x="77" y="6"/>
                  <a:pt x="77" y="6"/>
                </a:cubicBezTo>
                <a:cubicBezTo>
                  <a:pt x="69" y="10"/>
                  <a:pt x="69" y="10"/>
                  <a:pt x="69" y="10"/>
                </a:cubicBezTo>
                <a:cubicBezTo>
                  <a:pt x="73" y="17"/>
                  <a:pt x="73" y="17"/>
                  <a:pt x="73" y="17"/>
                </a:cubicBezTo>
                <a:cubicBezTo>
                  <a:pt x="57" y="51"/>
                  <a:pt x="57" y="51"/>
                  <a:pt x="57" y="51"/>
                </a:cubicBezTo>
                <a:cubicBezTo>
                  <a:pt x="57" y="51"/>
                  <a:pt x="57" y="51"/>
                  <a:pt x="57" y="51"/>
                </a:cubicBezTo>
                <a:cubicBezTo>
                  <a:pt x="57" y="51"/>
                  <a:pt x="57" y="51"/>
                  <a:pt x="57" y="51"/>
                </a:cubicBezTo>
                <a:cubicBezTo>
                  <a:pt x="57" y="51"/>
                  <a:pt x="57" y="51"/>
                  <a:pt x="57" y="51"/>
                </a:cubicBezTo>
                <a:cubicBezTo>
                  <a:pt x="57" y="51"/>
                  <a:pt x="57" y="51"/>
                  <a:pt x="57" y="51"/>
                </a:cubicBezTo>
                <a:cubicBezTo>
                  <a:pt x="41" y="17"/>
                  <a:pt x="41" y="17"/>
                  <a:pt x="41" y="17"/>
                </a:cubicBezTo>
                <a:cubicBezTo>
                  <a:pt x="45" y="10"/>
                  <a:pt x="45" y="10"/>
                  <a:pt x="45" y="10"/>
                </a:cubicBezTo>
                <a:cubicBezTo>
                  <a:pt x="37" y="6"/>
                  <a:pt x="37" y="6"/>
                  <a:pt x="37" y="6"/>
                </a:cubicBezTo>
                <a:cubicBezTo>
                  <a:pt x="44" y="0"/>
                  <a:pt x="44" y="0"/>
                  <a:pt x="44" y="0"/>
                </a:cubicBezTo>
                <a:cubicBezTo>
                  <a:pt x="44" y="0"/>
                  <a:pt x="44" y="0"/>
                  <a:pt x="44" y="0"/>
                </a:cubicBezTo>
                <a:cubicBezTo>
                  <a:pt x="41" y="0"/>
                  <a:pt x="38" y="1"/>
                  <a:pt x="36" y="1"/>
                </a:cubicBezTo>
                <a:cubicBezTo>
                  <a:pt x="36" y="1"/>
                  <a:pt x="35" y="1"/>
                  <a:pt x="35" y="1"/>
                </a:cubicBezTo>
                <a:cubicBezTo>
                  <a:pt x="33" y="1"/>
                  <a:pt x="30" y="2"/>
                  <a:pt x="28" y="5"/>
                </a:cubicBezTo>
                <a:cubicBezTo>
                  <a:pt x="2" y="33"/>
                  <a:pt x="2" y="33"/>
                  <a:pt x="2" y="33"/>
                </a:cubicBezTo>
                <a:cubicBezTo>
                  <a:pt x="0" y="45"/>
                  <a:pt x="0" y="45"/>
                  <a:pt x="0" y="45"/>
                </a:cubicBezTo>
                <a:cubicBezTo>
                  <a:pt x="0" y="45"/>
                  <a:pt x="0" y="45"/>
                  <a:pt x="0" y="45"/>
                </a:cubicBezTo>
                <a:cubicBezTo>
                  <a:pt x="0" y="45"/>
                  <a:pt x="0" y="45"/>
                  <a:pt x="0" y="45"/>
                </a:cubicBezTo>
                <a:cubicBezTo>
                  <a:pt x="1" y="45"/>
                  <a:pt x="1" y="45"/>
                  <a:pt x="1" y="45"/>
                </a:cubicBezTo>
                <a:cubicBezTo>
                  <a:pt x="1" y="46"/>
                  <a:pt x="1" y="46"/>
                  <a:pt x="1" y="46"/>
                </a:cubicBezTo>
                <a:cubicBezTo>
                  <a:pt x="1" y="47"/>
                  <a:pt x="1" y="47"/>
                  <a:pt x="1" y="47"/>
                </a:cubicBezTo>
                <a:cubicBezTo>
                  <a:pt x="2" y="49"/>
                  <a:pt x="2" y="49"/>
                  <a:pt x="2" y="49"/>
                </a:cubicBezTo>
                <a:cubicBezTo>
                  <a:pt x="5" y="53"/>
                  <a:pt x="5" y="53"/>
                  <a:pt x="5" y="53"/>
                </a:cubicBezTo>
                <a:cubicBezTo>
                  <a:pt x="9" y="62"/>
                  <a:pt x="9" y="62"/>
                  <a:pt x="9" y="62"/>
                </a:cubicBezTo>
                <a:cubicBezTo>
                  <a:pt x="18" y="79"/>
                  <a:pt x="18" y="79"/>
                  <a:pt x="18" y="79"/>
                </a:cubicBezTo>
                <a:cubicBezTo>
                  <a:pt x="22" y="77"/>
                  <a:pt x="26" y="75"/>
                  <a:pt x="30" y="73"/>
                </a:cubicBezTo>
                <a:cubicBezTo>
                  <a:pt x="30" y="77"/>
                  <a:pt x="30" y="80"/>
                  <a:pt x="30" y="84"/>
                </a:cubicBezTo>
                <a:cubicBezTo>
                  <a:pt x="30" y="84"/>
                  <a:pt x="30" y="84"/>
                  <a:pt x="30" y="84"/>
                </a:cubicBezTo>
                <a:cubicBezTo>
                  <a:pt x="30" y="84"/>
                  <a:pt x="31" y="84"/>
                  <a:pt x="32" y="84"/>
                </a:cubicBezTo>
                <a:cubicBezTo>
                  <a:pt x="34" y="160"/>
                  <a:pt x="34" y="160"/>
                  <a:pt x="34" y="160"/>
                </a:cubicBezTo>
                <a:cubicBezTo>
                  <a:pt x="56" y="160"/>
                  <a:pt x="56" y="160"/>
                  <a:pt x="56" y="160"/>
                </a:cubicBezTo>
                <a:cubicBezTo>
                  <a:pt x="56" y="138"/>
                  <a:pt x="56" y="99"/>
                  <a:pt x="56" y="84"/>
                </a:cubicBezTo>
                <a:cubicBezTo>
                  <a:pt x="56" y="84"/>
                  <a:pt x="57" y="84"/>
                  <a:pt x="58" y="84"/>
                </a:cubicBezTo>
                <a:cubicBezTo>
                  <a:pt x="60" y="160"/>
                  <a:pt x="60" y="160"/>
                  <a:pt x="60" y="160"/>
                </a:cubicBezTo>
                <a:cubicBezTo>
                  <a:pt x="74" y="160"/>
                  <a:pt x="74" y="160"/>
                  <a:pt x="74" y="160"/>
                </a:cubicBezTo>
                <a:cubicBezTo>
                  <a:pt x="70" y="157"/>
                  <a:pt x="67" y="152"/>
                  <a:pt x="67" y="146"/>
                </a:cubicBezTo>
                <a:cubicBezTo>
                  <a:pt x="67" y="76"/>
                  <a:pt x="67" y="76"/>
                  <a:pt x="67" y="76"/>
                </a:cubicBezTo>
                <a:cubicBezTo>
                  <a:pt x="67" y="69"/>
                  <a:pt x="71" y="63"/>
                  <a:pt x="77" y="60"/>
                </a:cubicBezTo>
                <a:cubicBezTo>
                  <a:pt x="77" y="61"/>
                  <a:pt x="78" y="62"/>
                  <a:pt x="79" y="63"/>
                </a:cubicBezTo>
                <a:cubicBezTo>
                  <a:pt x="110" y="42"/>
                  <a:pt x="110" y="42"/>
                  <a:pt x="110" y="42"/>
                </a:cubicBezTo>
                <a:cubicBezTo>
                  <a:pt x="111" y="41"/>
                  <a:pt x="111" y="41"/>
                  <a:pt x="111" y="41"/>
                </a:cubicBezTo>
                <a:lnTo>
                  <a:pt x="112" y="24"/>
                </a:lnTo>
                <a:close/>
                <a:moveTo>
                  <a:pt x="30" y="56"/>
                </a:moveTo>
                <a:cubicBezTo>
                  <a:pt x="28" y="52"/>
                  <a:pt x="28" y="52"/>
                  <a:pt x="28" y="52"/>
                </a:cubicBezTo>
                <a:cubicBezTo>
                  <a:pt x="23" y="43"/>
                  <a:pt x="23" y="43"/>
                  <a:pt x="23" y="43"/>
                </a:cubicBezTo>
                <a:cubicBezTo>
                  <a:pt x="21" y="41"/>
                  <a:pt x="21" y="41"/>
                  <a:pt x="21" y="41"/>
                </a:cubicBezTo>
                <a:cubicBezTo>
                  <a:pt x="31" y="29"/>
                  <a:pt x="31" y="29"/>
                  <a:pt x="31" y="29"/>
                </a:cubicBezTo>
                <a:cubicBezTo>
                  <a:pt x="31" y="38"/>
                  <a:pt x="30" y="47"/>
                  <a:pt x="30" y="56"/>
                </a:cubicBezTo>
                <a:close/>
                <a:moveTo>
                  <a:pt x="70" y="42"/>
                </a:moveTo>
                <a:cubicBezTo>
                  <a:pt x="68" y="39"/>
                  <a:pt x="68" y="39"/>
                  <a:pt x="68" y="39"/>
                </a:cubicBezTo>
                <a:cubicBezTo>
                  <a:pt x="83" y="31"/>
                  <a:pt x="83" y="31"/>
                  <a:pt x="83" y="31"/>
                </a:cubicBezTo>
                <a:cubicBezTo>
                  <a:pt x="83" y="29"/>
                  <a:pt x="83" y="27"/>
                  <a:pt x="83" y="26"/>
                </a:cubicBezTo>
                <a:cubicBezTo>
                  <a:pt x="87" y="29"/>
                  <a:pt x="87" y="29"/>
                  <a:pt x="87" y="29"/>
                </a:cubicBezTo>
                <a:cubicBezTo>
                  <a:pt x="89" y="31"/>
                  <a:pt x="89" y="31"/>
                  <a:pt x="89" y="31"/>
                </a:cubicBezTo>
                <a:lnTo>
                  <a:pt x="70" y="42"/>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37" name="Freeform 39"/>
          <p:cNvSpPr/>
          <p:nvPr>
            <p:custDataLst>
              <p:tags r:id="rId34"/>
            </p:custDataLst>
          </p:nvPr>
        </p:nvSpPr>
        <p:spPr bwMode="auto">
          <a:xfrm>
            <a:off x="3059869" y="3119755"/>
            <a:ext cx="14103" cy="13013"/>
          </a:xfrm>
          <a:custGeom>
            <a:avLst/>
            <a:gdLst>
              <a:gd name="T0" fmla="*/ 19 w 24"/>
              <a:gd name="T1" fmla="*/ 0 h 26"/>
              <a:gd name="T2" fmla="*/ 24 w 24"/>
              <a:gd name="T3" fmla="*/ 16 h 26"/>
              <a:gd name="T4" fmla="*/ 12 w 24"/>
              <a:gd name="T5" fmla="*/ 26 h 26"/>
              <a:gd name="T6" fmla="*/ 0 w 24"/>
              <a:gd name="T7" fmla="*/ 16 h 26"/>
              <a:gd name="T8" fmla="*/ 5 w 24"/>
              <a:gd name="T9" fmla="*/ 0 h 26"/>
              <a:gd name="T10" fmla="*/ 19 w 24"/>
              <a:gd name="T11" fmla="*/ 0 h 26"/>
            </a:gdLst>
            <a:ahLst/>
            <a:cxnLst>
              <a:cxn ang="0">
                <a:pos x="T0" y="T1"/>
              </a:cxn>
              <a:cxn ang="0">
                <a:pos x="T2" y="T3"/>
              </a:cxn>
              <a:cxn ang="0">
                <a:pos x="T4" y="T5"/>
              </a:cxn>
              <a:cxn ang="0">
                <a:pos x="T6" y="T7"/>
              </a:cxn>
              <a:cxn ang="0">
                <a:pos x="T8" y="T9"/>
              </a:cxn>
              <a:cxn ang="0">
                <a:pos x="T10" y="T11"/>
              </a:cxn>
            </a:cxnLst>
            <a:rect l="0" t="0" r="r" b="b"/>
            <a:pathLst>
              <a:path w="24" h="26">
                <a:moveTo>
                  <a:pt x="19" y="0"/>
                </a:moveTo>
                <a:lnTo>
                  <a:pt x="24" y="16"/>
                </a:lnTo>
                <a:lnTo>
                  <a:pt x="12" y="26"/>
                </a:lnTo>
                <a:lnTo>
                  <a:pt x="0" y="16"/>
                </a:lnTo>
                <a:lnTo>
                  <a:pt x="5" y="0"/>
                </a:lnTo>
                <a:lnTo>
                  <a:pt x="19"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8" name="Freeform 40"/>
          <p:cNvSpPr/>
          <p:nvPr>
            <p:custDataLst>
              <p:tags r:id="rId35"/>
            </p:custDataLst>
          </p:nvPr>
        </p:nvSpPr>
        <p:spPr bwMode="auto">
          <a:xfrm>
            <a:off x="3058693" y="3129266"/>
            <a:ext cx="16454" cy="56561"/>
          </a:xfrm>
          <a:custGeom>
            <a:avLst/>
            <a:gdLst>
              <a:gd name="T0" fmla="*/ 23 w 28"/>
              <a:gd name="T1" fmla="*/ 0 h 113"/>
              <a:gd name="T2" fmla="*/ 28 w 28"/>
              <a:gd name="T3" fmla="*/ 104 h 113"/>
              <a:gd name="T4" fmla="*/ 14 w 28"/>
              <a:gd name="T5" fmla="*/ 113 h 113"/>
              <a:gd name="T6" fmla="*/ 0 w 28"/>
              <a:gd name="T7" fmla="*/ 104 h 113"/>
              <a:gd name="T8" fmla="*/ 5 w 28"/>
              <a:gd name="T9" fmla="*/ 0 h 113"/>
              <a:gd name="T10" fmla="*/ 23 w 28"/>
              <a:gd name="T11" fmla="*/ 0 h 113"/>
            </a:gdLst>
            <a:ahLst/>
            <a:cxnLst>
              <a:cxn ang="0">
                <a:pos x="T0" y="T1"/>
              </a:cxn>
              <a:cxn ang="0">
                <a:pos x="T2" y="T3"/>
              </a:cxn>
              <a:cxn ang="0">
                <a:pos x="T4" y="T5"/>
              </a:cxn>
              <a:cxn ang="0">
                <a:pos x="T6" y="T7"/>
              </a:cxn>
              <a:cxn ang="0">
                <a:pos x="T8" y="T9"/>
              </a:cxn>
              <a:cxn ang="0">
                <a:pos x="T10" y="T11"/>
              </a:cxn>
            </a:cxnLst>
            <a:rect l="0" t="0" r="r" b="b"/>
            <a:pathLst>
              <a:path w="28" h="113">
                <a:moveTo>
                  <a:pt x="23" y="0"/>
                </a:moveTo>
                <a:lnTo>
                  <a:pt x="28" y="104"/>
                </a:lnTo>
                <a:lnTo>
                  <a:pt x="14" y="113"/>
                </a:lnTo>
                <a:lnTo>
                  <a:pt x="0" y="104"/>
                </a:lnTo>
                <a:lnTo>
                  <a:pt x="5" y="0"/>
                </a:lnTo>
                <a:lnTo>
                  <a:pt x="23"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50625" tIns="26325" rIns="50625" bIns="26325" anchor="ctr" anchorCtr="0">
            <a:normAutofit fontScale="25000" lnSpcReduction="20000"/>
          </a:bodyPr>
          <a:lstStyle/>
          <a:p>
            <a:endParaRPr lang="zh-CN" altLang="en-US" sz="715">
              <a:solidFill>
                <a:schemeClr val="bg1"/>
              </a:solidFill>
              <a:latin typeface="+mj-ea"/>
              <a:ea typeface="+mj-ea"/>
            </a:endParaRPr>
          </a:p>
        </p:txBody>
      </p:sp>
      <p:sp>
        <p:nvSpPr>
          <p:cNvPr id="39" name="Freeform 2"/>
          <p:cNvSpPr/>
          <p:nvPr>
            <p:custDataLst>
              <p:tags r:id="rId36"/>
            </p:custDataLst>
          </p:nvPr>
        </p:nvSpPr>
        <p:spPr bwMode="auto">
          <a:xfrm>
            <a:off x="976812" y="1312871"/>
            <a:ext cx="1004549" cy="1032974"/>
          </a:xfrm>
          <a:custGeom>
            <a:avLst/>
            <a:gdLst>
              <a:gd name="T0" fmla="*/ 244 w 244"/>
              <a:gd name="T1" fmla="*/ 122 h 251"/>
              <a:gd name="T2" fmla="*/ 122 w 244"/>
              <a:gd name="T3" fmla="*/ 0 h 251"/>
              <a:gd name="T4" fmla="*/ 0 w 244"/>
              <a:gd name="T5" fmla="*/ 122 h 251"/>
              <a:gd name="T6" fmla="*/ 29 w 244"/>
              <a:gd name="T7" fmla="*/ 122 h 251"/>
              <a:gd name="T8" fmla="*/ 122 w 244"/>
              <a:gd name="T9" fmla="*/ 29 h 251"/>
              <a:gd name="T10" fmla="*/ 215 w 244"/>
              <a:gd name="T11" fmla="*/ 122 h 251"/>
              <a:gd name="T12" fmla="*/ 157 w 244"/>
              <a:gd name="T13" fmla="*/ 207 h 251"/>
              <a:gd name="T14" fmla="*/ 157 w 244"/>
              <a:gd name="T15" fmla="*/ 195 h 251"/>
              <a:gd name="T16" fmla="*/ 109 w 244"/>
              <a:gd name="T17" fmla="*/ 223 h 251"/>
              <a:gd name="T18" fmla="*/ 157 w 244"/>
              <a:gd name="T19" fmla="*/ 251 h 251"/>
              <a:gd name="T20" fmla="*/ 157 w 244"/>
              <a:gd name="T21" fmla="*/ 238 h 251"/>
              <a:gd name="T22" fmla="*/ 244 w 244"/>
              <a:gd name="T23" fmla="*/ 12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51">
                <a:moveTo>
                  <a:pt x="244" y="122"/>
                </a:moveTo>
                <a:cubicBezTo>
                  <a:pt x="244" y="54"/>
                  <a:pt x="189" y="0"/>
                  <a:pt x="122" y="0"/>
                </a:cubicBezTo>
                <a:cubicBezTo>
                  <a:pt x="54" y="0"/>
                  <a:pt x="0" y="54"/>
                  <a:pt x="0" y="122"/>
                </a:cubicBezTo>
                <a:cubicBezTo>
                  <a:pt x="29" y="122"/>
                  <a:pt x="29" y="122"/>
                  <a:pt x="29" y="122"/>
                </a:cubicBezTo>
                <a:cubicBezTo>
                  <a:pt x="29" y="70"/>
                  <a:pt x="70" y="29"/>
                  <a:pt x="122" y="29"/>
                </a:cubicBezTo>
                <a:cubicBezTo>
                  <a:pt x="173" y="29"/>
                  <a:pt x="215" y="70"/>
                  <a:pt x="215" y="122"/>
                </a:cubicBezTo>
                <a:cubicBezTo>
                  <a:pt x="215" y="160"/>
                  <a:pt x="191" y="193"/>
                  <a:pt x="157" y="207"/>
                </a:cubicBezTo>
                <a:cubicBezTo>
                  <a:pt x="157" y="195"/>
                  <a:pt x="157" y="195"/>
                  <a:pt x="157" y="195"/>
                </a:cubicBezTo>
                <a:cubicBezTo>
                  <a:pt x="109" y="223"/>
                  <a:pt x="109" y="223"/>
                  <a:pt x="109" y="223"/>
                </a:cubicBezTo>
                <a:cubicBezTo>
                  <a:pt x="157" y="251"/>
                  <a:pt x="157" y="251"/>
                  <a:pt x="157" y="251"/>
                </a:cubicBezTo>
                <a:cubicBezTo>
                  <a:pt x="157" y="238"/>
                  <a:pt x="157" y="238"/>
                  <a:pt x="157" y="238"/>
                </a:cubicBezTo>
                <a:cubicBezTo>
                  <a:pt x="207" y="223"/>
                  <a:pt x="244" y="176"/>
                  <a:pt x="244" y="122"/>
                </a:cubicBezTo>
                <a:close/>
              </a:path>
            </a:pathLst>
          </a:custGeom>
          <a:solidFill>
            <a:schemeClr val="accent1"/>
          </a:solidFill>
          <a:ln>
            <a:noFill/>
          </a:ln>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40" name="Freeform 3"/>
          <p:cNvSpPr/>
          <p:nvPr>
            <p:custDataLst>
              <p:tags r:id="rId37"/>
            </p:custDataLst>
          </p:nvPr>
        </p:nvSpPr>
        <p:spPr bwMode="auto">
          <a:xfrm>
            <a:off x="671130" y="1979343"/>
            <a:ext cx="856375" cy="1035309"/>
          </a:xfrm>
          <a:custGeom>
            <a:avLst/>
            <a:gdLst>
              <a:gd name="T0" fmla="*/ 122 w 208"/>
              <a:gd name="T1" fmla="*/ 29 h 251"/>
              <a:gd name="T2" fmla="*/ 182 w 208"/>
              <a:gd name="T3" fmla="*/ 51 h 251"/>
              <a:gd name="T4" fmla="*/ 208 w 208"/>
              <a:gd name="T5" fmla="*/ 35 h 251"/>
              <a:gd name="T6" fmla="*/ 122 w 208"/>
              <a:gd name="T7" fmla="*/ 0 h 251"/>
              <a:gd name="T8" fmla="*/ 0 w 208"/>
              <a:gd name="T9" fmla="*/ 122 h 251"/>
              <a:gd name="T10" fmla="*/ 86 w 208"/>
              <a:gd name="T11" fmla="*/ 239 h 251"/>
              <a:gd name="T12" fmla="*/ 86 w 208"/>
              <a:gd name="T13" fmla="*/ 251 h 251"/>
              <a:gd name="T14" fmla="*/ 135 w 208"/>
              <a:gd name="T15" fmla="*/ 223 h 251"/>
              <a:gd name="T16" fmla="*/ 86 w 208"/>
              <a:gd name="T17" fmla="*/ 195 h 251"/>
              <a:gd name="T18" fmla="*/ 86 w 208"/>
              <a:gd name="T19" fmla="*/ 208 h 251"/>
              <a:gd name="T20" fmla="*/ 29 w 208"/>
              <a:gd name="T21" fmla="*/ 122 h 251"/>
              <a:gd name="T22" fmla="*/ 122 w 208"/>
              <a:gd name="T23" fmla="*/ 2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51">
                <a:moveTo>
                  <a:pt x="122" y="29"/>
                </a:moveTo>
                <a:cubicBezTo>
                  <a:pt x="145" y="29"/>
                  <a:pt x="166" y="37"/>
                  <a:pt x="182" y="51"/>
                </a:cubicBezTo>
                <a:cubicBezTo>
                  <a:pt x="208" y="35"/>
                  <a:pt x="208" y="35"/>
                  <a:pt x="208" y="35"/>
                </a:cubicBezTo>
                <a:cubicBezTo>
                  <a:pt x="186" y="14"/>
                  <a:pt x="156" y="0"/>
                  <a:pt x="122" y="0"/>
                </a:cubicBezTo>
                <a:cubicBezTo>
                  <a:pt x="55" y="0"/>
                  <a:pt x="0" y="55"/>
                  <a:pt x="0" y="122"/>
                </a:cubicBezTo>
                <a:cubicBezTo>
                  <a:pt x="0" y="177"/>
                  <a:pt x="36" y="223"/>
                  <a:pt x="86" y="239"/>
                </a:cubicBezTo>
                <a:cubicBezTo>
                  <a:pt x="86" y="251"/>
                  <a:pt x="86" y="251"/>
                  <a:pt x="86" y="251"/>
                </a:cubicBezTo>
                <a:cubicBezTo>
                  <a:pt x="135" y="223"/>
                  <a:pt x="135" y="223"/>
                  <a:pt x="135" y="223"/>
                </a:cubicBezTo>
                <a:cubicBezTo>
                  <a:pt x="86" y="195"/>
                  <a:pt x="86" y="195"/>
                  <a:pt x="86" y="195"/>
                </a:cubicBezTo>
                <a:cubicBezTo>
                  <a:pt x="86" y="208"/>
                  <a:pt x="86" y="208"/>
                  <a:pt x="86" y="208"/>
                </a:cubicBezTo>
                <a:cubicBezTo>
                  <a:pt x="53" y="194"/>
                  <a:pt x="29" y="161"/>
                  <a:pt x="29" y="122"/>
                </a:cubicBezTo>
                <a:cubicBezTo>
                  <a:pt x="29" y="71"/>
                  <a:pt x="71" y="29"/>
                  <a:pt x="122" y="29"/>
                </a:cubicBezTo>
                <a:close/>
              </a:path>
            </a:pathLst>
          </a:custGeom>
          <a:solidFill>
            <a:schemeClr val="accent2"/>
          </a:solidFill>
          <a:ln>
            <a:noFill/>
          </a:ln>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41" name="任意多边形 40"/>
          <p:cNvSpPr/>
          <p:nvPr>
            <p:custDataLst>
              <p:tags r:id="rId38"/>
            </p:custDataLst>
          </p:nvPr>
        </p:nvSpPr>
        <p:spPr bwMode="auto">
          <a:xfrm>
            <a:off x="1099009" y="2615751"/>
            <a:ext cx="879710" cy="1032974"/>
          </a:xfrm>
          <a:custGeom>
            <a:avLst/>
            <a:gdLst>
              <a:gd name="connsiteX0" fmla="*/ 684673 w 1595805"/>
              <a:gd name="connsiteY0" fmla="*/ 0 h 1873828"/>
              <a:gd name="connsiteX1" fmla="*/ 1595805 w 1595805"/>
              <a:gd name="connsiteY1" fmla="*/ 910785 h 1873828"/>
              <a:gd name="connsiteX2" fmla="*/ 946064 w 1595805"/>
              <a:gd name="connsiteY2" fmla="*/ 1776777 h 1873828"/>
              <a:gd name="connsiteX3" fmla="*/ 946064 w 1595805"/>
              <a:gd name="connsiteY3" fmla="*/ 1873828 h 1873828"/>
              <a:gd name="connsiteX4" fmla="*/ 587585 w 1595805"/>
              <a:gd name="connsiteY4" fmla="*/ 1664796 h 1873828"/>
              <a:gd name="connsiteX5" fmla="*/ 946064 w 1595805"/>
              <a:gd name="connsiteY5" fmla="*/ 1455763 h 1873828"/>
              <a:gd name="connsiteX6" fmla="*/ 946064 w 1595805"/>
              <a:gd name="connsiteY6" fmla="*/ 1545348 h 1873828"/>
              <a:gd name="connsiteX7" fmla="*/ 1379225 w 1595805"/>
              <a:gd name="connsiteY7" fmla="*/ 910785 h 1873828"/>
              <a:gd name="connsiteX8" fmla="*/ 684673 w 1595805"/>
              <a:gd name="connsiteY8" fmla="*/ 216498 h 1873828"/>
              <a:gd name="connsiteX9" fmla="*/ 191766 w 1595805"/>
              <a:gd name="connsiteY9" fmla="*/ 418065 h 1873828"/>
              <a:gd name="connsiteX10" fmla="*/ 190398 w 1595805"/>
              <a:gd name="connsiteY10" fmla="*/ 419728 h 1873828"/>
              <a:gd name="connsiteX11" fmla="*/ 0 w 1595805"/>
              <a:gd name="connsiteY11" fmla="*/ 311984 h 1873828"/>
              <a:gd name="connsiteX12" fmla="*/ 38666 w 1595805"/>
              <a:gd name="connsiteY12" fmla="*/ 265024 h 1873828"/>
              <a:gd name="connsiteX13" fmla="*/ 684673 w 1595805"/>
              <a:gd name="connsiteY13" fmla="*/ 0 h 187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5805" h="1873828">
                <a:moveTo>
                  <a:pt x="684673" y="0"/>
                </a:moveTo>
                <a:cubicBezTo>
                  <a:pt x="1185049" y="0"/>
                  <a:pt x="1595805" y="403135"/>
                  <a:pt x="1595805" y="910785"/>
                </a:cubicBezTo>
                <a:cubicBezTo>
                  <a:pt x="1595805" y="1313919"/>
                  <a:pt x="1319478" y="1664796"/>
                  <a:pt x="946064" y="1776777"/>
                </a:cubicBezTo>
                <a:cubicBezTo>
                  <a:pt x="946064" y="1776777"/>
                  <a:pt x="946064" y="1776777"/>
                  <a:pt x="946064" y="1873828"/>
                </a:cubicBezTo>
                <a:cubicBezTo>
                  <a:pt x="946064" y="1873828"/>
                  <a:pt x="946064" y="1873828"/>
                  <a:pt x="587585" y="1664796"/>
                </a:cubicBezTo>
                <a:cubicBezTo>
                  <a:pt x="587585" y="1664796"/>
                  <a:pt x="587585" y="1664796"/>
                  <a:pt x="946064" y="1455763"/>
                </a:cubicBezTo>
                <a:cubicBezTo>
                  <a:pt x="946064" y="1455763"/>
                  <a:pt x="946064" y="1455763"/>
                  <a:pt x="946064" y="1545348"/>
                </a:cubicBezTo>
                <a:cubicBezTo>
                  <a:pt x="1199986" y="1440832"/>
                  <a:pt x="1379225" y="1194472"/>
                  <a:pt x="1379225" y="910785"/>
                </a:cubicBezTo>
                <a:cubicBezTo>
                  <a:pt x="1379225" y="522582"/>
                  <a:pt x="1065556" y="216498"/>
                  <a:pt x="684673" y="216498"/>
                </a:cubicBezTo>
                <a:cubicBezTo>
                  <a:pt x="490498" y="216498"/>
                  <a:pt x="316860" y="293019"/>
                  <a:pt x="191766" y="418065"/>
                </a:cubicBezTo>
                <a:lnTo>
                  <a:pt x="190398" y="419728"/>
                </a:lnTo>
                <a:lnTo>
                  <a:pt x="0" y="311984"/>
                </a:lnTo>
                <a:lnTo>
                  <a:pt x="38666" y="265024"/>
                </a:lnTo>
                <a:cubicBezTo>
                  <a:pt x="202968" y="100784"/>
                  <a:pt x="430751" y="0"/>
                  <a:pt x="684673" y="0"/>
                </a:cubicBezTo>
                <a:close/>
              </a:path>
            </a:pathLst>
          </a:custGeom>
          <a:solidFill>
            <a:schemeClr val="accent3"/>
          </a:solidFill>
          <a:ln>
            <a:noFill/>
          </a:ln>
        </p:spPr>
        <p:txBody>
          <a:bodyPr vert="horz" wrap="square" lIns="50625" tIns="26325" rIns="50625" bIns="26325" anchor="ctr" anchorCtr="0">
            <a:normAutofit/>
          </a:bodyPr>
          <a:lstStyle/>
          <a:p>
            <a:endParaRPr lang="zh-CN" altLang="en-US" sz="715">
              <a:solidFill>
                <a:schemeClr val="bg1"/>
              </a:solidFill>
              <a:latin typeface="+mj-ea"/>
              <a:ea typeface="+mj-ea"/>
            </a:endParaRPr>
          </a:p>
        </p:txBody>
      </p:sp>
      <p:sp>
        <p:nvSpPr>
          <p:cNvPr id="42" name="文本框 41"/>
          <p:cNvSpPr txBox="1"/>
          <p:nvPr>
            <p:custDataLst>
              <p:tags r:id="rId39"/>
            </p:custDataLst>
          </p:nvPr>
        </p:nvSpPr>
        <p:spPr>
          <a:xfrm>
            <a:off x="1207525" y="3010285"/>
            <a:ext cx="581404" cy="24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rmAutofit fontScale="97500"/>
          </a:bodyPr>
          <a:lstStyle>
            <a:defPPr>
              <a:defRPr lang="zh-CN"/>
            </a:defPPr>
            <a:lvl1pPr>
              <a:defRPr>
                <a:solidFill>
                  <a:schemeClr val="tx1">
                    <a:lumMod val="75000"/>
                    <a:lumOff val="25000"/>
                  </a:schemeClr>
                </a:solidFill>
                <a:latin typeface="+mn-ea"/>
              </a:defRPr>
            </a:lvl1pPr>
          </a:lstStyle>
          <a:p>
            <a:pPr algn="r">
              <a:spcBef>
                <a:spcPts val="0"/>
              </a:spcBef>
              <a:spcAft>
                <a:spcPts val="0"/>
              </a:spcAft>
              <a:buSzPct val="100000"/>
            </a:pPr>
            <a:r>
              <a:rPr lang="zh-CN" altLang="en-US" sz="1015" dirty="0">
                <a:solidFill>
                  <a:schemeClr val="bg1"/>
                </a:solidFill>
                <a:latin typeface="+mj-ea"/>
                <a:ea typeface="+mj-ea"/>
                <a:sym typeface="+mn-ea"/>
              </a:rPr>
              <a:t>大厅端</a:t>
            </a:r>
            <a:endParaRPr lang="en-US" altLang="zh-CN" sz="1015" dirty="0">
              <a:solidFill>
                <a:schemeClr val="bg1"/>
              </a:solidFill>
              <a:latin typeface="+mj-ea"/>
              <a:ea typeface="+mj-ea"/>
              <a:sym typeface="+mn-ea"/>
            </a:endParaRPr>
          </a:p>
        </p:txBody>
      </p:sp>
      <p:sp>
        <p:nvSpPr>
          <p:cNvPr id="43" name="文本框 42"/>
          <p:cNvSpPr txBox="1"/>
          <p:nvPr>
            <p:custDataLst>
              <p:tags r:id="rId40"/>
            </p:custDataLst>
          </p:nvPr>
        </p:nvSpPr>
        <p:spPr>
          <a:xfrm>
            <a:off x="850387" y="2342882"/>
            <a:ext cx="753785" cy="24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rmAutofit fontScale="97500"/>
          </a:bodyPr>
          <a:lstStyle>
            <a:defPPr>
              <a:defRPr lang="zh-CN"/>
            </a:defPPr>
            <a:lvl1pPr>
              <a:defRPr>
                <a:solidFill>
                  <a:schemeClr val="tx1">
                    <a:lumMod val="75000"/>
                    <a:lumOff val="25000"/>
                  </a:schemeClr>
                </a:solidFill>
                <a:latin typeface="+mn-ea"/>
              </a:defRPr>
            </a:lvl1pPr>
          </a:lstStyle>
          <a:p>
            <a:pPr>
              <a:spcBef>
                <a:spcPts val="0"/>
              </a:spcBef>
              <a:spcAft>
                <a:spcPts val="0"/>
              </a:spcAft>
              <a:buSzPct val="100000"/>
            </a:pPr>
            <a:r>
              <a:rPr lang="en-US" altLang="zh-CN" sz="1015" dirty="0">
                <a:solidFill>
                  <a:schemeClr val="bg1"/>
                </a:solidFill>
                <a:latin typeface="+mj-ea"/>
                <a:ea typeface="+mj-ea"/>
                <a:sym typeface="+mn-ea"/>
              </a:rPr>
              <a:t>Web</a:t>
            </a:r>
            <a:r>
              <a:rPr lang="zh-CN" altLang="en-US" sz="1015" dirty="0">
                <a:solidFill>
                  <a:schemeClr val="bg1"/>
                </a:solidFill>
                <a:latin typeface="+mj-ea"/>
                <a:ea typeface="+mj-ea"/>
                <a:sym typeface="+mn-ea"/>
              </a:rPr>
              <a:t>端</a:t>
            </a:r>
            <a:endParaRPr lang="en-US" altLang="zh-CN" sz="1015" dirty="0">
              <a:solidFill>
                <a:schemeClr val="bg1"/>
              </a:solidFill>
              <a:latin typeface="+mj-ea"/>
              <a:ea typeface="+mj-ea"/>
              <a:sym typeface="+mn-ea"/>
            </a:endParaRPr>
          </a:p>
        </p:txBody>
      </p:sp>
      <p:sp>
        <p:nvSpPr>
          <p:cNvPr id="44" name="文本框 43"/>
          <p:cNvSpPr txBox="1"/>
          <p:nvPr>
            <p:custDataLst>
              <p:tags r:id="rId41"/>
            </p:custDataLst>
          </p:nvPr>
        </p:nvSpPr>
        <p:spPr>
          <a:xfrm>
            <a:off x="1219279" y="1659959"/>
            <a:ext cx="557897" cy="24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rmAutofit fontScale="95000"/>
          </a:bodyPr>
          <a:lstStyle>
            <a:defPPr>
              <a:defRPr lang="zh-CN"/>
            </a:defPPr>
            <a:lvl1pPr>
              <a:defRPr>
                <a:solidFill>
                  <a:schemeClr val="tx1">
                    <a:lumMod val="75000"/>
                    <a:lumOff val="25000"/>
                  </a:schemeClr>
                </a:solidFill>
                <a:latin typeface="+mn-ea"/>
              </a:defRPr>
            </a:lvl1pPr>
          </a:lstStyle>
          <a:p>
            <a:pPr algn="r">
              <a:spcBef>
                <a:spcPts val="0"/>
              </a:spcBef>
              <a:spcAft>
                <a:spcPts val="0"/>
              </a:spcAft>
              <a:buSzPct val="100000"/>
            </a:pPr>
            <a:r>
              <a:rPr lang="en-US" altLang="zh-CN" sz="1015" dirty="0">
                <a:solidFill>
                  <a:schemeClr val="bg1"/>
                </a:solidFill>
                <a:latin typeface="+mj-ea"/>
                <a:ea typeface="+mj-ea"/>
                <a:sym typeface="+mn-ea"/>
              </a:rPr>
              <a:t>APP</a:t>
            </a:r>
            <a:r>
              <a:rPr lang="zh-CN" altLang="en-US" sz="1015" dirty="0">
                <a:solidFill>
                  <a:schemeClr val="bg1"/>
                </a:solidFill>
                <a:latin typeface="+mj-ea"/>
                <a:ea typeface="+mj-ea"/>
                <a:sym typeface="+mn-ea"/>
              </a:rPr>
              <a:t>端</a:t>
            </a:r>
            <a:endParaRPr lang="zh-CN" altLang="en-US" sz="1015" dirty="0">
              <a:solidFill>
                <a:schemeClr val="bg1"/>
              </a:solidFill>
              <a:latin typeface="+mj-ea"/>
              <a:ea typeface="+mj-ea"/>
              <a:sym typeface="+mn-ea"/>
            </a:endParaRPr>
          </a:p>
        </p:txBody>
      </p:sp>
      <p:sp>
        <p:nvSpPr>
          <p:cNvPr id="45" name="文本框 44"/>
          <p:cNvSpPr txBox="1"/>
          <p:nvPr>
            <p:custDataLst>
              <p:tags r:id="rId42"/>
            </p:custDataLst>
          </p:nvPr>
        </p:nvSpPr>
        <p:spPr>
          <a:xfrm>
            <a:off x="3147422" y="3247393"/>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46" name="文本框 45"/>
          <p:cNvSpPr txBox="1"/>
          <p:nvPr>
            <p:custDataLst>
              <p:tags r:id="rId43"/>
            </p:custDataLst>
          </p:nvPr>
        </p:nvSpPr>
        <p:spPr>
          <a:xfrm>
            <a:off x="3185029" y="3247393"/>
            <a:ext cx="28793"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47" name="文本框 46"/>
          <p:cNvSpPr txBox="1"/>
          <p:nvPr>
            <p:custDataLst>
              <p:tags r:id="rId44"/>
            </p:custDataLst>
          </p:nvPr>
        </p:nvSpPr>
        <p:spPr>
          <a:xfrm>
            <a:off x="3109816" y="3262909"/>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48" name="文本框 47"/>
          <p:cNvSpPr txBox="1"/>
          <p:nvPr>
            <p:custDataLst>
              <p:tags r:id="rId45"/>
            </p:custDataLst>
          </p:nvPr>
        </p:nvSpPr>
        <p:spPr>
          <a:xfrm>
            <a:off x="3147422" y="3262909"/>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49" name="文本框 48"/>
          <p:cNvSpPr txBox="1"/>
          <p:nvPr>
            <p:custDataLst>
              <p:tags r:id="rId46"/>
            </p:custDataLst>
          </p:nvPr>
        </p:nvSpPr>
        <p:spPr>
          <a:xfrm>
            <a:off x="3185029" y="3262909"/>
            <a:ext cx="28793"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0" name="文本框 49"/>
          <p:cNvSpPr txBox="1"/>
          <p:nvPr>
            <p:custDataLst>
              <p:tags r:id="rId47"/>
            </p:custDataLst>
          </p:nvPr>
        </p:nvSpPr>
        <p:spPr>
          <a:xfrm>
            <a:off x="3109816" y="3247393"/>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1" name="文本框 50"/>
          <p:cNvSpPr txBox="1"/>
          <p:nvPr>
            <p:custDataLst>
              <p:tags r:id="rId48"/>
            </p:custDataLst>
          </p:nvPr>
        </p:nvSpPr>
        <p:spPr>
          <a:xfrm>
            <a:off x="3109816" y="3277926"/>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2" name="文本框 51"/>
          <p:cNvSpPr txBox="1"/>
          <p:nvPr>
            <p:custDataLst>
              <p:tags r:id="rId49"/>
            </p:custDataLst>
          </p:nvPr>
        </p:nvSpPr>
        <p:spPr>
          <a:xfrm>
            <a:off x="3147422" y="3277926"/>
            <a:ext cx="29381"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3" name="文本框 52"/>
          <p:cNvSpPr txBox="1"/>
          <p:nvPr>
            <p:custDataLst>
              <p:tags r:id="rId50"/>
            </p:custDataLst>
          </p:nvPr>
        </p:nvSpPr>
        <p:spPr>
          <a:xfrm>
            <a:off x="3185029" y="3277926"/>
            <a:ext cx="28793" cy="951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4" name="文本框 53"/>
          <p:cNvSpPr txBox="1"/>
          <p:nvPr>
            <p:custDataLst>
              <p:tags r:id="rId51"/>
            </p:custDataLst>
          </p:nvPr>
        </p:nvSpPr>
        <p:spPr>
          <a:xfrm>
            <a:off x="3066920" y="3181322"/>
            <a:ext cx="588" cy="5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5" name="文本框 54"/>
          <p:cNvSpPr txBox="1"/>
          <p:nvPr>
            <p:custDataLst>
              <p:tags r:id="rId52"/>
            </p:custDataLst>
          </p:nvPr>
        </p:nvSpPr>
        <p:spPr>
          <a:xfrm>
            <a:off x="3409360" y="2886408"/>
            <a:ext cx="3829640" cy="6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Autofit/>
          </a:bodyPr>
          <a:lstStyle>
            <a:defPPr>
              <a:defRPr lang="zh-CN"/>
            </a:defPPr>
            <a:lvl1pPr>
              <a:lnSpc>
                <a:spcPct val="120000"/>
              </a:lnSpc>
              <a:defRPr>
                <a:solidFill>
                  <a:schemeClr val="tx1">
                    <a:lumMod val="50000"/>
                    <a:lumOff val="50000"/>
                  </a:schemeClr>
                </a:solidFill>
                <a:latin typeface="+mn-ea"/>
              </a:defRPr>
            </a:lvl1pPr>
          </a:lstStyle>
          <a:p>
            <a:pPr>
              <a:spcBef>
                <a:spcPts val="0"/>
              </a:spcBef>
              <a:spcAft>
                <a:spcPts val="0"/>
              </a:spcAft>
              <a:buSzPct val="100000"/>
            </a:pPr>
            <a:r>
              <a:rPr lang="zh-CN" altLang="en-US" sz="1400" dirty="0">
                <a:solidFill>
                  <a:schemeClr val="bg1"/>
                </a:solidFill>
                <a:latin typeface="+mj-ea"/>
                <a:ea typeface="+mj-ea"/>
                <a:sym typeface="微软雅黑" panose="020B0503020204020204" pitchFamily="34" charset="-122"/>
              </a:rPr>
              <a:t>支持个人简易申报、个人标准申报、集中申报、委托代理申报</a:t>
            </a:r>
            <a:endParaRPr lang="zh-CN" altLang="en-US" sz="1400" dirty="0">
              <a:solidFill>
                <a:schemeClr val="bg1"/>
              </a:solidFill>
              <a:latin typeface="+mj-ea"/>
              <a:ea typeface="+mj-ea"/>
              <a:sym typeface="微软雅黑" panose="020B0503020204020204" pitchFamily="34" charset="-122"/>
            </a:endParaRPr>
          </a:p>
        </p:txBody>
      </p:sp>
      <p:sp>
        <p:nvSpPr>
          <p:cNvPr id="56" name="文本框 55"/>
          <p:cNvSpPr txBox="1"/>
          <p:nvPr>
            <p:custDataLst>
              <p:tags r:id="rId53"/>
            </p:custDataLst>
          </p:nvPr>
        </p:nvSpPr>
        <p:spPr>
          <a:xfrm>
            <a:off x="3149539" y="2404037"/>
            <a:ext cx="530" cy="53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7" name="文本框 56"/>
          <p:cNvSpPr txBox="1"/>
          <p:nvPr>
            <p:custDataLst>
              <p:tags r:id="rId54"/>
            </p:custDataLst>
          </p:nvPr>
        </p:nvSpPr>
        <p:spPr>
          <a:xfrm>
            <a:off x="3051923" y="2404037"/>
            <a:ext cx="530" cy="53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8" name="文本框 57"/>
          <p:cNvSpPr txBox="1"/>
          <p:nvPr>
            <p:custDataLst>
              <p:tags r:id="rId55"/>
            </p:custDataLst>
          </p:nvPr>
        </p:nvSpPr>
        <p:spPr>
          <a:xfrm>
            <a:off x="3155386" y="2507500"/>
            <a:ext cx="530" cy="53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0625" tIns="26325" rIns="50625" bIns="26325" anchor="ctr" anchorCtr="0">
            <a:normAutofit fontScale="25000" lnSpcReduction="20000"/>
          </a:bodyPr>
          <a:lstStyle>
            <a:defPPr>
              <a:defRPr lang="zh-CN"/>
            </a:defPPr>
            <a:lvl1pPr>
              <a:defRPr sz="1270">
                <a:latin typeface="+mn-ea"/>
              </a:defRPr>
            </a:lvl1pPr>
          </a:lstStyle>
          <a:p>
            <a:endParaRPr lang="zh-CN" altLang="en-US" sz="715">
              <a:solidFill>
                <a:schemeClr val="bg1"/>
              </a:solidFill>
              <a:latin typeface="+mj-ea"/>
              <a:ea typeface="+mj-ea"/>
            </a:endParaRPr>
          </a:p>
        </p:txBody>
      </p:sp>
      <p:sp>
        <p:nvSpPr>
          <p:cNvPr id="59" name="文本框 58"/>
          <p:cNvSpPr txBox="1"/>
          <p:nvPr>
            <p:custDataLst>
              <p:tags r:id="rId56"/>
            </p:custDataLst>
          </p:nvPr>
        </p:nvSpPr>
        <p:spPr>
          <a:xfrm>
            <a:off x="3409360" y="1309039"/>
            <a:ext cx="3829640" cy="6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rmAutofit/>
          </a:bodyPr>
          <a:lstStyle>
            <a:defPPr>
              <a:defRPr lang="zh-CN"/>
            </a:defPPr>
            <a:lvl1pPr>
              <a:lnSpc>
                <a:spcPct val="120000"/>
              </a:lnSpc>
              <a:defRPr>
                <a:solidFill>
                  <a:schemeClr val="tx1">
                    <a:lumMod val="50000"/>
                    <a:lumOff val="50000"/>
                  </a:schemeClr>
                </a:solidFill>
                <a:latin typeface="+mn-ea"/>
              </a:defRPr>
            </a:lvl1pPr>
          </a:lstStyle>
          <a:p>
            <a:pPr>
              <a:spcBef>
                <a:spcPts val="0"/>
              </a:spcBef>
              <a:spcAft>
                <a:spcPts val="0"/>
              </a:spcAft>
              <a:buSzPct val="100000"/>
            </a:pPr>
            <a:r>
              <a:rPr lang="zh-CN" altLang="en-US" sz="1400" dirty="0">
                <a:solidFill>
                  <a:schemeClr val="bg1"/>
                </a:solidFill>
                <a:latin typeface="+mj-ea"/>
                <a:ea typeface="+mj-ea"/>
              </a:rPr>
              <a:t>支持个人简易申报和个人标准</a:t>
            </a:r>
            <a:r>
              <a:rPr lang="zh-CN" altLang="en-US" sz="1400" dirty="0" smtClean="0">
                <a:solidFill>
                  <a:schemeClr val="bg1"/>
                </a:solidFill>
                <a:latin typeface="+mj-ea"/>
                <a:ea typeface="+mj-ea"/>
              </a:rPr>
              <a:t>申报</a:t>
            </a:r>
            <a:endParaRPr lang="zh-CN" altLang="zh-CN" sz="1400" dirty="0">
              <a:solidFill>
                <a:schemeClr val="bg1"/>
              </a:solidFill>
              <a:latin typeface="+mj-ea"/>
              <a:ea typeface="+mj-ea"/>
            </a:endParaRPr>
          </a:p>
        </p:txBody>
      </p:sp>
      <p:sp>
        <p:nvSpPr>
          <p:cNvPr id="60" name="文本框 59"/>
          <p:cNvSpPr txBox="1"/>
          <p:nvPr>
            <p:custDataLst>
              <p:tags r:id="rId57"/>
            </p:custDataLst>
          </p:nvPr>
        </p:nvSpPr>
        <p:spPr>
          <a:xfrm>
            <a:off x="3409360" y="2094641"/>
            <a:ext cx="3829640" cy="6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625" tIns="26325" rIns="50625" bIns="26325" anchor="ctr" anchorCtr="0">
            <a:noAutofit/>
          </a:bodyPr>
          <a:lstStyle>
            <a:defPPr>
              <a:defRPr lang="zh-CN"/>
            </a:defPPr>
            <a:lvl1pPr>
              <a:lnSpc>
                <a:spcPct val="120000"/>
              </a:lnSpc>
              <a:defRPr>
                <a:solidFill>
                  <a:schemeClr val="tx1">
                    <a:lumMod val="50000"/>
                    <a:lumOff val="50000"/>
                  </a:schemeClr>
                </a:solidFill>
                <a:latin typeface="+mn-ea"/>
              </a:defRPr>
            </a:lvl1pPr>
          </a:lstStyle>
          <a:p>
            <a:pPr>
              <a:spcBef>
                <a:spcPts val="0"/>
              </a:spcBef>
              <a:spcAft>
                <a:spcPts val="0"/>
              </a:spcAft>
              <a:buSzPct val="100000"/>
            </a:pPr>
            <a:r>
              <a:rPr lang="zh-CN" altLang="en-US" sz="1400" dirty="0">
                <a:solidFill>
                  <a:schemeClr val="bg1"/>
                </a:solidFill>
                <a:latin typeface="+mj-ea"/>
                <a:ea typeface="+mj-ea"/>
              </a:rPr>
              <a:t>支持个人简易申报、个人标准申报、集中</a:t>
            </a:r>
            <a:r>
              <a:rPr lang="zh-CN" altLang="en-US" sz="1400" dirty="0" smtClean="0">
                <a:solidFill>
                  <a:schemeClr val="bg1"/>
                </a:solidFill>
                <a:latin typeface="+mj-ea"/>
                <a:ea typeface="+mj-ea"/>
              </a:rPr>
              <a:t>申报、</a:t>
            </a:r>
            <a:r>
              <a:rPr lang="zh-CN" altLang="en-US" sz="1400" dirty="0">
                <a:solidFill>
                  <a:schemeClr val="bg1"/>
                </a:solidFill>
                <a:latin typeface="+mj-ea"/>
                <a:ea typeface="+mj-ea"/>
              </a:rPr>
              <a:t>委托代理</a:t>
            </a:r>
            <a:r>
              <a:rPr lang="zh-CN" altLang="en-US" sz="1400" dirty="0" smtClean="0">
                <a:solidFill>
                  <a:schemeClr val="bg1"/>
                </a:solidFill>
                <a:latin typeface="+mj-ea"/>
                <a:ea typeface="+mj-ea"/>
              </a:rPr>
              <a:t>申报</a:t>
            </a:r>
            <a:endParaRPr lang="zh-CN" altLang="zh-CN" sz="1400" dirty="0">
              <a:solidFill>
                <a:schemeClr val="bg1"/>
              </a:solidFill>
              <a:latin typeface="+mj-ea"/>
              <a:ea typeface="+mj-ea"/>
            </a:endParaRPr>
          </a:p>
        </p:txBody>
      </p:sp>
      <p:sp>
        <p:nvSpPr>
          <p:cNvPr id="62" name="矩形 61"/>
          <p:cNvSpPr/>
          <p:nvPr/>
        </p:nvSpPr>
        <p:spPr>
          <a:xfrm>
            <a:off x="488168" y="155542"/>
            <a:ext cx="3164405"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、年度汇算的申报渠道：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837" y="859062"/>
            <a:ext cx="5400355" cy="3584897"/>
            <a:chOff x="1624" y="2815"/>
            <a:chExt cx="9623" cy="6388"/>
          </a:xfrm>
        </p:grpSpPr>
        <p:sp>
          <p:nvSpPr>
            <p:cNvPr id="3" name="矩形 7"/>
            <p:cNvSpPr/>
            <p:nvPr/>
          </p:nvSpPr>
          <p:spPr>
            <a:xfrm>
              <a:off x="2952" y="2815"/>
              <a:ext cx="4061" cy="4414"/>
            </a:xfrm>
            <a:custGeom>
              <a:avLst/>
              <a:gdLst>
                <a:gd name="connsiteX0" fmla="*/ 0 w 2937418"/>
                <a:gd name="connsiteY0" fmla="*/ 0 h 2937416"/>
                <a:gd name="connsiteX1" fmla="*/ 2937418 w 2937418"/>
                <a:gd name="connsiteY1" fmla="*/ 0 h 2937416"/>
                <a:gd name="connsiteX2" fmla="*/ 2937418 w 2937418"/>
                <a:gd name="connsiteY2" fmla="*/ 2937416 h 2937416"/>
                <a:gd name="connsiteX3" fmla="*/ 0 w 2937418"/>
                <a:gd name="connsiteY3" fmla="*/ 2937416 h 2937416"/>
                <a:gd name="connsiteX4" fmla="*/ 0 w 2937418"/>
                <a:gd name="connsiteY4" fmla="*/ 0 h 2937416"/>
                <a:gd name="connsiteX0-1" fmla="*/ 0 w 2937418"/>
                <a:gd name="connsiteY0-2" fmla="*/ 0 h 2937416"/>
                <a:gd name="connsiteX1-3" fmla="*/ 2937418 w 2937418"/>
                <a:gd name="connsiteY1-4" fmla="*/ 0 h 2937416"/>
                <a:gd name="connsiteX2-5" fmla="*/ 2929415 w 2937418"/>
                <a:gd name="connsiteY2-6" fmla="*/ 726957 h 2937416"/>
                <a:gd name="connsiteX3-7" fmla="*/ 2937418 w 2937418"/>
                <a:gd name="connsiteY3-8" fmla="*/ 2937416 h 2937416"/>
                <a:gd name="connsiteX4-9" fmla="*/ 0 w 2937418"/>
                <a:gd name="connsiteY4-10" fmla="*/ 2937416 h 2937416"/>
                <a:gd name="connsiteX5" fmla="*/ 0 w 2937418"/>
                <a:gd name="connsiteY5" fmla="*/ 0 h 2937416"/>
                <a:gd name="connsiteX0-11" fmla="*/ 0 w 3152648"/>
                <a:gd name="connsiteY0-12" fmla="*/ 0 h 2937416"/>
                <a:gd name="connsiteX1-13" fmla="*/ 2937418 w 3152648"/>
                <a:gd name="connsiteY1-14" fmla="*/ 0 h 2937416"/>
                <a:gd name="connsiteX2-15" fmla="*/ 2929415 w 3152648"/>
                <a:gd name="connsiteY2-16" fmla="*/ 726957 h 2937416"/>
                <a:gd name="connsiteX3-17" fmla="*/ 2929415 w 3152648"/>
                <a:gd name="connsiteY3-18" fmla="*/ 2543057 h 2937416"/>
                <a:gd name="connsiteX4-19" fmla="*/ 2937418 w 3152648"/>
                <a:gd name="connsiteY4-20" fmla="*/ 2937416 h 2937416"/>
                <a:gd name="connsiteX5-21" fmla="*/ 0 w 3152648"/>
                <a:gd name="connsiteY5-22" fmla="*/ 2937416 h 2937416"/>
                <a:gd name="connsiteX6" fmla="*/ 0 w 3152648"/>
                <a:gd name="connsiteY6" fmla="*/ 0 h 2937416"/>
                <a:gd name="connsiteX0-23" fmla="*/ 0 w 2937418"/>
                <a:gd name="connsiteY0-24" fmla="*/ 0 h 2937416"/>
                <a:gd name="connsiteX1-25" fmla="*/ 2937418 w 2937418"/>
                <a:gd name="connsiteY1-26" fmla="*/ 0 h 2937416"/>
                <a:gd name="connsiteX2-27" fmla="*/ 2929415 w 2937418"/>
                <a:gd name="connsiteY2-28" fmla="*/ 726957 h 2937416"/>
                <a:gd name="connsiteX3-29" fmla="*/ 2929415 w 2937418"/>
                <a:gd name="connsiteY3-30" fmla="*/ 2543057 h 2937416"/>
                <a:gd name="connsiteX4-31" fmla="*/ 2937418 w 2937418"/>
                <a:gd name="connsiteY4-32" fmla="*/ 2937416 h 2937416"/>
                <a:gd name="connsiteX5-33" fmla="*/ 0 w 2937418"/>
                <a:gd name="connsiteY5-34" fmla="*/ 2937416 h 2937416"/>
                <a:gd name="connsiteX6-35" fmla="*/ 0 w 2937418"/>
                <a:gd name="connsiteY6-36" fmla="*/ 0 h 2937416"/>
                <a:gd name="connsiteX0-37" fmla="*/ 2929415 w 3020855"/>
                <a:gd name="connsiteY0-38" fmla="*/ 2543057 h 2937416"/>
                <a:gd name="connsiteX1-39" fmla="*/ 2937418 w 3020855"/>
                <a:gd name="connsiteY1-40" fmla="*/ 2937416 h 2937416"/>
                <a:gd name="connsiteX2-41" fmla="*/ 0 w 3020855"/>
                <a:gd name="connsiteY2-42" fmla="*/ 2937416 h 2937416"/>
                <a:gd name="connsiteX3-43" fmla="*/ 0 w 3020855"/>
                <a:gd name="connsiteY3-44" fmla="*/ 0 h 2937416"/>
                <a:gd name="connsiteX4-45" fmla="*/ 2937418 w 3020855"/>
                <a:gd name="connsiteY4-46" fmla="*/ 0 h 2937416"/>
                <a:gd name="connsiteX5-47" fmla="*/ 2929415 w 3020855"/>
                <a:gd name="connsiteY5-48" fmla="*/ 726957 h 2937416"/>
                <a:gd name="connsiteX6-49" fmla="*/ 3020855 w 3020855"/>
                <a:gd name="connsiteY6-50" fmla="*/ 2634497 h 2937416"/>
                <a:gd name="connsiteX0-51" fmla="*/ 2929415 w 2937418"/>
                <a:gd name="connsiteY0-52" fmla="*/ 2543057 h 2937416"/>
                <a:gd name="connsiteX1-53" fmla="*/ 2937418 w 2937418"/>
                <a:gd name="connsiteY1-54" fmla="*/ 2937416 h 2937416"/>
                <a:gd name="connsiteX2-55" fmla="*/ 0 w 2937418"/>
                <a:gd name="connsiteY2-56" fmla="*/ 2937416 h 2937416"/>
                <a:gd name="connsiteX3-57" fmla="*/ 0 w 2937418"/>
                <a:gd name="connsiteY3-58" fmla="*/ 0 h 2937416"/>
                <a:gd name="connsiteX4-59" fmla="*/ 2937418 w 2937418"/>
                <a:gd name="connsiteY4-60" fmla="*/ 0 h 2937416"/>
                <a:gd name="connsiteX5-61" fmla="*/ 2929415 w 2937418"/>
                <a:gd name="connsiteY5-62" fmla="*/ 726957 h 2937416"/>
                <a:gd name="connsiteX0-63" fmla="*/ 2942115 w 2942211"/>
                <a:gd name="connsiteY0-64" fmla="*/ 2543057 h 2937416"/>
                <a:gd name="connsiteX1-65" fmla="*/ 2937418 w 2942211"/>
                <a:gd name="connsiteY1-66" fmla="*/ 2937416 h 2937416"/>
                <a:gd name="connsiteX2-67" fmla="*/ 0 w 2942211"/>
                <a:gd name="connsiteY2-68" fmla="*/ 2937416 h 2937416"/>
                <a:gd name="connsiteX3-69" fmla="*/ 0 w 2942211"/>
                <a:gd name="connsiteY3-70" fmla="*/ 0 h 2937416"/>
                <a:gd name="connsiteX4-71" fmla="*/ 2937418 w 2942211"/>
                <a:gd name="connsiteY4-72" fmla="*/ 0 h 2937416"/>
                <a:gd name="connsiteX5-73" fmla="*/ 2929415 w 2942211"/>
                <a:gd name="connsiteY5-74" fmla="*/ 726957 h 2937416"/>
                <a:gd name="connsiteX0-75" fmla="*/ 2942115 w 2942290"/>
                <a:gd name="connsiteY0-76" fmla="*/ 2543057 h 2937416"/>
                <a:gd name="connsiteX1-77" fmla="*/ 2937418 w 2942290"/>
                <a:gd name="connsiteY1-78" fmla="*/ 2937416 h 2937416"/>
                <a:gd name="connsiteX2-79" fmla="*/ 0 w 2942290"/>
                <a:gd name="connsiteY2-80" fmla="*/ 2937416 h 2937416"/>
                <a:gd name="connsiteX3-81" fmla="*/ 0 w 2942290"/>
                <a:gd name="connsiteY3-82" fmla="*/ 0 h 2937416"/>
                <a:gd name="connsiteX4-83" fmla="*/ 2937418 w 2942290"/>
                <a:gd name="connsiteY4-84" fmla="*/ 0 h 2937416"/>
                <a:gd name="connsiteX5-85" fmla="*/ 2929415 w 2942290"/>
                <a:gd name="connsiteY5-86" fmla="*/ 726957 h 2937416"/>
                <a:gd name="connsiteX0-87" fmla="*/ 2942115 w 2942290"/>
                <a:gd name="connsiteY0-88" fmla="*/ 2543057 h 2937416"/>
                <a:gd name="connsiteX1-89" fmla="*/ 2937418 w 2942290"/>
                <a:gd name="connsiteY1-90" fmla="*/ 2937416 h 2937416"/>
                <a:gd name="connsiteX2-91" fmla="*/ 0 w 2942290"/>
                <a:gd name="connsiteY2-92" fmla="*/ 2937416 h 2937416"/>
                <a:gd name="connsiteX3-93" fmla="*/ 0 w 2942290"/>
                <a:gd name="connsiteY3-94" fmla="*/ 0 h 2937416"/>
                <a:gd name="connsiteX4-95" fmla="*/ 2937418 w 2942290"/>
                <a:gd name="connsiteY4-96" fmla="*/ 0 h 2937416"/>
                <a:gd name="connsiteX5-97" fmla="*/ 2929415 w 2942290"/>
                <a:gd name="connsiteY5-98" fmla="*/ 726957 h 2937416"/>
                <a:gd name="connsiteX0-99" fmla="*/ 2935765 w 2937418"/>
                <a:gd name="connsiteY0-100" fmla="*/ 2549407 h 2937416"/>
                <a:gd name="connsiteX1-101" fmla="*/ 2937418 w 2937418"/>
                <a:gd name="connsiteY1-102" fmla="*/ 2937416 h 2937416"/>
                <a:gd name="connsiteX2-103" fmla="*/ 0 w 2937418"/>
                <a:gd name="connsiteY2-104" fmla="*/ 2937416 h 2937416"/>
                <a:gd name="connsiteX3-105" fmla="*/ 0 w 2937418"/>
                <a:gd name="connsiteY3-106" fmla="*/ 0 h 2937416"/>
                <a:gd name="connsiteX4-107" fmla="*/ 2937418 w 2937418"/>
                <a:gd name="connsiteY4-108" fmla="*/ 0 h 2937416"/>
                <a:gd name="connsiteX5-109" fmla="*/ 2929415 w 2937418"/>
                <a:gd name="connsiteY5-110" fmla="*/ 726957 h 2937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937418" h="2937416">
                  <a:moveTo>
                    <a:pt x="2935765" y="2549407"/>
                  </a:moveTo>
                  <a:cubicBezTo>
                    <a:pt x="2937099" y="2917817"/>
                    <a:pt x="2936704" y="2624040"/>
                    <a:pt x="2937418" y="2937416"/>
                  </a:cubicBezTo>
                  <a:lnTo>
                    <a:pt x="0" y="2937416"/>
                  </a:lnTo>
                  <a:lnTo>
                    <a:pt x="0" y="0"/>
                  </a:lnTo>
                  <a:lnTo>
                    <a:pt x="2937418" y="0"/>
                  </a:lnTo>
                  <a:cubicBezTo>
                    <a:pt x="2934750" y="242319"/>
                    <a:pt x="2932083" y="484638"/>
                    <a:pt x="2929415" y="726957"/>
                  </a:cubicBezTo>
                </a:path>
              </a:pathLst>
            </a:custGeom>
            <a:noFill/>
            <a:ln w="381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4505" y="3967"/>
              <a:ext cx="3570" cy="1371"/>
            </a:xfrm>
            <a:prstGeom prst="rect">
              <a:avLst/>
            </a:prstGeom>
            <a:ln>
              <a:noFill/>
            </a:ln>
            <a:effectLst/>
          </p:spPr>
          <p:txBody>
            <a:bodyPr wrap="square">
              <a:spAutoFit/>
            </a:bodyPr>
            <a:lstStyle/>
            <a:p>
              <a:r>
                <a:rPr lang="en-US" altLang="zh-CN" sz="4400" b="1" dirty="0">
                  <a:solidFill>
                    <a:schemeClr val="bg1"/>
                  </a:solidFill>
                  <a:latin typeface="微软雅黑" panose="020B0503020204020204" pitchFamily="34" charset="-122"/>
                  <a:ea typeface="微软雅黑" panose="020B0503020204020204" pitchFamily="34" charset="-122"/>
                  <a:cs typeface="+mn-ea"/>
                  <a:sym typeface="+mn-lt"/>
                </a:rPr>
                <a:t>PART</a:t>
              </a:r>
              <a:endParaRPr lang="en-US" altLang="zh-CN" sz="4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13"/>
            <p:cNvSpPr txBox="1"/>
            <p:nvPr/>
          </p:nvSpPr>
          <p:spPr>
            <a:xfrm>
              <a:off x="1624" y="3582"/>
              <a:ext cx="2197" cy="5621"/>
            </a:xfrm>
            <a:prstGeom prst="rect">
              <a:avLst/>
            </a:prstGeom>
            <a:noFill/>
            <a:effectLst/>
          </p:spPr>
          <p:txBody>
            <a:bodyPr wrap="square" rtlCol="0">
              <a:spAutoFit/>
            </a:bodyPr>
            <a:lstStyle/>
            <a:p>
              <a:pPr algn="ctr"/>
              <a:r>
                <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rPr>
                <a:t>2</a:t>
              </a:r>
              <a:endPar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endParaRPr>
            </a:p>
          </p:txBody>
        </p:sp>
        <p:sp>
          <p:nvSpPr>
            <p:cNvPr id="6" name="文本框 14"/>
            <p:cNvSpPr txBox="1"/>
            <p:nvPr/>
          </p:nvSpPr>
          <p:spPr>
            <a:xfrm>
              <a:off x="4505" y="5156"/>
              <a:ext cx="6742" cy="823"/>
            </a:xfrm>
            <a:prstGeom prst="rect">
              <a:avLst/>
            </a:prstGeom>
            <a:noFill/>
            <a:effectLst/>
          </p:spPr>
          <p:txBody>
            <a:bodyPr wrap="square" rtlCol="0">
              <a:spAutoFit/>
            </a:bodyPr>
            <a:lstStyle/>
            <a:p>
              <a:pPr>
                <a:defRPr/>
              </a:pPr>
              <a:r>
                <a:rPr lang="zh-CN" altLang="en-US" sz="2400" b="1" kern="0" dirty="0">
                  <a:solidFill>
                    <a:schemeClr val="bg1"/>
                  </a:solidFill>
                  <a:latin typeface="微软雅黑" panose="020B0503020204020204" pitchFamily="34" charset="-122"/>
                  <a:ea typeface="微软雅黑" panose="020B0503020204020204" pitchFamily="34" charset="-122"/>
                </a:rPr>
                <a:t>自行申报</a:t>
              </a:r>
              <a:r>
                <a:rPr lang="en-US" altLang="zh-CN" sz="2400" b="1" kern="0" dirty="0">
                  <a:solidFill>
                    <a:schemeClr val="bg1"/>
                  </a:solidFill>
                  <a:latin typeface="微软雅黑" panose="020B0503020204020204" pitchFamily="34" charset="-122"/>
                  <a:ea typeface="微软雅黑" panose="020B0503020204020204" pitchFamily="34" charset="-122"/>
                </a:rPr>
                <a:t>APP</a:t>
              </a:r>
              <a:r>
                <a:rPr lang="zh-CN" altLang="en-US" sz="2400" b="1" kern="0" dirty="0">
                  <a:solidFill>
                    <a:schemeClr val="bg1"/>
                  </a:solidFill>
                  <a:latin typeface="微软雅黑" panose="020B0503020204020204" pitchFamily="34" charset="-122"/>
                  <a:ea typeface="微软雅黑" panose="020B0503020204020204" pitchFamily="34" charset="-122"/>
                </a:rPr>
                <a:t>端操作流程</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3382573" y="2280383"/>
            <a:ext cx="1482005" cy="333498"/>
          </a:xfrm>
          <a:prstGeom prst="rect">
            <a:avLst/>
          </a:prstGeom>
          <a:noFill/>
          <a:ln w="12700" cap="flat" cmpd="sng" algn="ctr">
            <a:noFill/>
            <a:prstDash val="solid"/>
            <a:miter lim="800000"/>
          </a:ln>
          <a:effectLst/>
        </p:spPr>
        <p:txBody>
          <a:bodyPr lIns="68580" tIns="34290" rIns="68580" bIns="0" rtlCol="0" anchor="b" anchorCtr="0">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mn-ea"/>
                <a:cs typeface="+mn-ea"/>
              </a:defRPr>
            </a:lvl1pPr>
            <a:lvl2pPr marL="457200" algn="l" defTabSz="914400" rtl="0" eaLnBrk="1" latinLnBrk="0" hangingPunct="1">
              <a:defRPr sz="1800" kern="1200">
                <a:solidFill>
                  <a:sysClr val="window" lastClr="FFFFFF"/>
                </a:solidFill>
                <a:latin typeface="Arial" panose="020B0604020202020204" pitchFamily="34" charset="0"/>
                <a:ea typeface="+mn-ea"/>
                <a:cs typeface="+mn-ea"/>
              </a:defRPr>
            </a:lvl2pPr>
            <a:lvl3pPr marL="914400" algn="l" defTabSz="914400" rtl="0" eaLnBrk="1" latinLnBrk="0" hangingPunct="1">
              <a:defRPr sz="1800" kern="1200">
                <a:solidFill>
                  <a:sysClr val="window" lastClr="FFFFFF"/>
                </a:solidFill>
                <a:latin typeface="Arial" panose="020B0604020202020204" pitchFamily="34" charset="0"/>
                <a:ea typeface="+mn-ea"/>
                <a:cs typeface="+mn-ea"/>
              </a:defRPr>
            </a:lvl3pPr>
            <a:lvl4pPr marL="1371600" algn="l" defTabSz="914400" rtl="0" eaLnBrk="1" latinLnBrk="0" hangingPunct="1">
              <a:defRPr sz="1800" kern="1200">
                <a:solidFill>
                  <a:sysClr val="window" lastClr="FFFFFF"/>
                </a:solidFill>
                <a:latin typeface="Arial" panose="020B0604020202020204" pitchFamily="34" charset="0"/>
                <a:ea typeface="+mn-ea"/>
                <a:cs typeface="+mn-ea"/>
              </a:defRPr>
            </a:lvl4pPr>
            <a:lvl5pPr marL="1828800" algn="l" defTabSz="914400" rtl="0" eaLnBrk="1" latinLnBrk="0" hangingPunct="1">
              <a:defRPr sz="1800" kern="1200">
                <a:solidFill>
                  <a:sysClr val="window" lastClr="FFFFFF"/>
                </a:solidFill>
                <a:latin typeface="Arial" panose="020B0604020202020204" pitchFamily="34" charset="0"/>
                <a:ea typeface="+mn-ea"/>
                <a:cs typeface="+mn-ea"/>
              </a:defRPr>
            </a:lvl5pPr>
            <a:lvl6pPr marL="2286000" algn="l" defTabSz="914400" rtl="0" eaLnBrk="1" latinLnBrk="0" hangingPunct="1">
              <a:defRPr sz="1800" kern="1200">
                <a:solidFill>
                  <a:sysClr val="window" lastClr="FFFFFF"/>
                </a:solidFill>
                <a:latin typeface="Arial" panose="020B0604020202020204" pitchFamily="34" charset="0"/>
                <a:ea typeface="+mn-ea"/>
                <a:cs typeface="+mn-ea"/>
              </a:defRPr>
            </a:lvl6pPr>
            <a:lvl7pPr marL="2743200" algn="l" defTabSz="914400" rtl="0" eaLnBrk="1" latinLnBrk="0" hangingPunct="1">
              <a:defRPr sz="1800" kern="1200">
                <a:solidFill>
                  <a:sysClr val="window" lastClr="FFFFFF"/>
                </a:solidFill>
                <a:latin typeface="Arial" panose="020B0604020202020204" pitchFamily="34" charset="0"/>
                <a:ea typeface="+mn-ea"/>
                <a:cs typeface="+mn-ea"/>
              </a:defRPr>
            </a:lvl7pPr>
            <a:lvl8pPr marL="3200400" algn="l" defTabSz="914400" rtl="0" eaLnBrk="1" latinLnBrk="0" hangingPunct="1">
              <a:defRPr sz="1800" kern="1200">
                <a:solidFill>
                  <a:sysClr val="window" lastClr="FFFFFF"/>
                </a:solidFill>
                <a:latin typeface="Arial" panose="020B0604020202020204" pitchFamily="34" charset="0"/>
                <a:ea typeface="+mn-ea"/>
                <a:cs typeface="+mn-ea"/>
              </a:defRPr>
            </a:lvl8pPr>
            <a:lvl9pPr marL="3657600" algn="l" defTabSz="914400" rtl="0" eaLnBrk="1" latinLnBrk="0" hangingPunct="1">
              <a:defRPr sz="1800" kern="1200">
                <a:solidFill>
                  <a:sysClr val="window" lastClr="FFFFFF"/>
                </a:solidFill>
                <a:latin typeface="Arial" panose="020B0604020202020204" pitchFamily="34" charset="0"/>
                <a:ea typeface="+mn-ea"/>
                <a:cs typeface="+mn-ea"/>
              </a:defRPr>
            </a:lvl9pPr>
          </a:lstStyle>
          <a:p>
            <a:pPr algn="ctr">
              <a:lnSpc>
                <a:spcPct val="120000"/>
              </a:lnSpc>
              <a:spcBef>
                <a:spcPts val="0"/>
              </a:spcBef>
              <a:spcAft>
                <a:spcPts val="0"/>
              </a:spcAft>
              <a:buSzPct val="100000"/>
            </a:pPr>
            <a:r>
              <a:rPr lang="zh-CN" altLang="en-US" sz="1425" b="1" kern="0" spc="225" dirty="0">
                <a:solidFill>
                  <a:schemeClr val="bg1"/>
                </a:solidFill>
                <a:latin typeface="微软雅黑" panose="020B0503020204020204" pitchFamily="34" charset="-122"/>
                <a:ea typeface="微软雅黑" panose="020B0503020204020204" pitchFamily="34" charset="-122"/>
              </a:rPr>
              <a:t>不预填数据</a:t>
            </a:r>
            <a:endParaRPr lang="zh-CN" altLang="en-US" sz="1425" b="1" kern="0" spc="225" dirty="0">
              <a:solidFill>
                <a:schemeClr val="bg1"/>
              </a:solidFill>
              <a:latin typeface="微软雅黑" panose="020B0503020204020204" pitchFamily="34" charset="-122"/>
              <a:ea typeface="微软雅黑" panose="020B0503020204020204" pitchFamily="34" charset="-122"/>
            </a:endParaRPr>
          </a:p>
        </p:txBody>
      </p:sp>
      <p:sp>
        <p:nvSpPr>
          <p:cNvPr id="4" name="椭圆 3"/>
          <p:cNvSpPr/>
          <p:nvPr>
            <p:custDataLst>
              <p:tags r:id="rId2"/>
            </p:custDataLst>
          </p:nvPr>
        </p:nvSpPr>
        <p:spPr>
          <a:xfrm>
            <a:off x="3825962" y="1739839"/>
            <a:ext cx="597602" cy="572272"/>
          </a:xfrm>
          <a:prstGeom prst="ellipse">
            <a:avLst/>
          </a:prstGeom>
          <a:solidFill>
            <a:sysClr val="window" lastClr="FFFFFF"/>
          </a:solidFill>
          <a:ln w="12700" cap="flat" cmpd="sng" algn="ctr">
            <a:solidFill>
              <a:srgbClr val="3498DB"/>
            </a:solidFill>
            <a:prstDash val="solid"/>
            <a:miter lim="800000"/>
          </a:ln>
          <a:effectLst/>
        </p:spPr>
        <p:txBody>
          <a:bodyPr rtlCol="0" anchor="ctr">
            <a:norm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矩形 4"/>
          <p:cNvSpPr/>
          <p:nvPr>
            <p:custDataLst>
              <p:tags r:id="rId3"/>
            </p:custDataLst>
          </p:nvPr>
        </p:nvSpPr>
        <p:spPr>
          <a:xfrm>
            <a:off x="3550214" y="2624711"/>
            <a:ext cx="1276561" cy="1874315"/>
          </a:xfrm>
          <a:prstGeom prst="rect">
            <a:avLst/>
          </a:prstGeom>
          <a:noFill/>
          <a:ln w="12700" cap="flat" cmpd="sng" algn="ctr">
            <a:noFill/>
            <a:prstDash val="solid"/>
            <a:miter lim="800000"/>
          </a:ln>
          <a:effectLst/>
        </p:spPr>
        <p:txBody>
          <a:bodyPr tIns="0" rtlCol="0" anchor="t" anchorCtr="0">
            <a:norm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mn-ea"/>
                <a:cs typeface="+mn-ea"/>
              </a:defRPr>
            </a:lvl1pPr>
            <a:lvl2pPr marL="457200" algn="l" defTabSz="914400" rtl="0" eaLnBrk="1" latinLnBrk="0" hangingPunct="1">
              <a:defRPr sz="1800" kern="1200">
                <a:solidFill>
                  <a:sysClr val="window" lastClr="FFFFFF"/>
                </a:solidFill>
                <a:latin typeface="Arial" panose="020B0604020202020204" pitchFamily="34" charset="0"/>
                <a:ea typeface="+mn-ea"/>
                <a:cs typeface="+mn-ea"/>
              </a:defRPr>
            </a:lvl2pPr>
            <a:lvl3pPr marL="914400" algn="l" defTabSz="914400" rtl="0" eaLnBrk="1" latinLnBrk="0" hangingPunct="1">
              <a:defRPr sz="1800" kern="1200">
                <a:solidFill>
                  <a:sysClr val="window" lastClr="FFFFFF"/>
                </a:solidFill>
                <a:latin typeface="Arial" panose="020B0604020202020204" pitchFamily="34" charset="0"/>
                <a:ea typeface="+mn-ea"/>
                <a:cs typeface="+mn-ea"/>
              </a:defRPr>
            </a:lvl3pPr>
            <a:lvl4pPr marL="1371600" algn="l" defTabSz="914400" rtl="0" eaLnBrk="1" latinLnBrk="0" hangingPunct="1">
              <a:defRPr sz="1800" kern="1200">
                <a:solidFill>
                  <a:sysClr val="window" lastClr="FFFFFF"/>
                </a:solidFill>
                <a:latin typeface="Arial" panose="020B0604020202020204" pitchFamily="34" charset="0"/>
                <a:ea typeface="+mn-ea"/>
                <a:cs typeface="+mn-ea"/>
              </a:defRPr>
            </a:lvl4pPr>
            <a:lvl5pPr marL="1828800" algn="l" defTabSz="914400" rtl="0" eaLnBrk="1" latinLnBrk="0" hangingPunct="1">
              <a:defRPr sz="1800" kern="1200">
                <a:solidFill>
                  <a:sysClr val="window" lastClr="FFFFFF"/>
                </a:solidFill>
                <a:latin typeface="Arial" panose="020B0604020202020204" pitchFamily="34" charset="0"/>
                <a:ea typeface="+mn-ea"/>
                <a:cs typeface="+mn-ea"/>
              </a:defRPr>
            </a:lvl5pPr>
            <a:lvl6pPr marL="2286000" algn="l" defTabSz="914400" rtl="0" eaLnBrk="1" latinLnBrk="0" hangingPunct="1">
              <a:defRPr sz="1800" kern="1200">
                <a:solidFill>
                  <a:sysClr val="window" lastClr="FFFFFF"/>
                </a:solidFill>
                <a:latin typeface="Arial" panose="020B0604020202020204" pitchFamily="34" charset="0"/>
                <a:ea typeface="+mn-ea"/>
                <a:cs typeface="+mn-ea"/>
              </a:defRPr>
            </a:lvl6pPr>
            <a:lvl7pPr marL="2743200" algn="l" defTabSz="914400" rtl="0" eaLnBrk="1" latinLnBrk="0" hangingPunct="1">
              <a:defRPr sz="1800" kern="1200">
                <a:solidFill>
                  <a:sysClr val="window" lastClr="FFFFFF"/>
                </a:solidFill>
                <a:latin typeface="Arial" panose="020B0604020202020204" pitchFamily="34" charset="0"/>
                <a:ea typeface="+mn-ea"/>
                <a:cs typeface="+mn-ea"/>
              </a:defRPr>
            </a:lvl7pPr>
            <a:lvl8pPr marL="3200400" algn="l" defTabSz="914400" rtl="0" eaLnBrk="1" latinLnBrk="0" hangingPunct="1">
              <a:defRPr sz="1800" kern="1200">
                <a:solidFill>
                  <a:sysClr val="window" lastClr="FFFFFF"/>
                </a:solidFill>
                <a:latin typeface="Arial" panose="020B0604020202020204" pitchFamily="34" charset="0"/>
                <a:ea typeface="+mn-ea"/>
                <a:cs typeface="+mn-ea"/>
              </a:defRPr>
            </a:lvl8pPr>
            <a:lvl9pPr marL="3657600" algn="l" defTabSz="914400" rtl="0" eaLnBrk="1" latinLnBrk="0" hangingPunct="1">
              <a:defRPr sz="1800" kern="1200">
                <a:solidFill>
                  <a:sysClr val="window" lastClr="FFFFFF"/>
                </a:solidFill>
                <a:latin typeface="Arial" panose="020B0604020202020204" pitchFamily="34" charset="0"/>
                <a:ea typeface="+mn-ea"/>
                <a:cs typeface="+mn-ea"/>
              </a:defRPr>
            </a:lvl9pPr>
          </a:lstStyle>
          <a:p>
            <a:pPr marL="214630" indent="-214630" fontAlgn="ctr">
              <a:lnSpc>
                <a:spcPct val="130000"/>
              </a:lnSpc>
              <a:spcBef>
                <a:spcPts val="750"/>
              </a:spcBef>
              <a:spcAft>
                <a:spcPts val="0"/>
              </a:spcAft>
              <a:buSzPct val="100000"/>
              <a:buFont typeface="Wingdings" panose="05000000000000000000" charset="0"/>
              <a:buChar char="l"/>
            </a:pPr>
            <a:r>
              <a:rPr lang="zh-CN" altLang="en-US" sz="1350" kern="0" spc="113" dirty="0">
                <a:solidFill>
                  <a:schemeClr val="bg1"/>
                </a:solidFill>
                <a:latin typeface="微软雅黑" panose="020B0503020204020204" pitchFamily="34" charset="-122"/>
                <a:ea typeface="微软雅黑" panose="020B0503020204020204" pitchFamily="34" charset="-122"/>
              </a:rPr>
              <a:t>标准申报-自行填写</a:t>
            </a:r>
            <a:endParaRPr lang="zh-CN" altLang="en-US" sz="1350" kern="0" spc="113" dirty="0">
              <a:solidFill>
                <a:schemeClr val="bg1"/>
              </a:solidFill>
              <a:latin typeface="微软雅黑" panose="020B0503020204020204" pitchFamily="34" charset="-122"/>
              <a:ea typeface="微软雅黑" panose="020B0503020204020204" pitchFamily="34" charset="-122"/>
            </a:endParaRPr>
          </a:p>
          <a:p>
            <a:pPr fontAlgn="ctr">
              <a:lnSpc>
                <a:spcPct val="130000"/>
              </a:lnSpc>
              <a:spcBef>
                <a:spcPts val="750"/>
              </a:spcBef>
              <a:spcAft>
                <a:spcPts val="0"/>
              </a:spcAft>
              <a:buSzPct val="100000"/>
            </a:pPr>
            <a:endParaRPr lang="zh-CN" altLang="en-US" sz="1350" kern="0" spc="113"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custDataLst>
              <p:tags r:id="rId4"/>
            </p:custDataLst>
          </p:nvPr>
        </p:nvSpPr>
        <p:spPr>
          <a:xfrm>
            <a:off x="1392011" y="2287526"/>
            <a:ext cx="1276561" cy="333498"/>
          </a:xfrm>
          <a:prstGeom prst="rect">
            <a:avLst/>
          </a:prstGeom>
          <a:noFill/>
          <a:ln w="12700" cap="flat" cmpd="sng" algn="ctr">
            <a:noFill/>
            <a:prstDash val="solid"/>
            <a:miter lim="800000"/>
          </a:ln>
          <a:effectLst/>
        </p:spPr>
        <p:txBody>
          <a:bodyPr lIns="68580" tIns="34290" rIns="68580" bIns="0" rtlCol="0" anchor="b" anchorCtr="0">
            <a:norm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mn-ea"/>
                <a:cs typeface="+mn-ea"/>
              </a:defRPr>
            </a:lvl1pPr>
            <a:lvl2pPr marL="457200" algn="l" defTabSz="914400" rtl="0" eaLnBrk="1" latinLnBrk="0" hangingPunct="1">
              <a:defRPr sz="1800" kern="1200">
                <a:solidFill>
                  <a:sysClr val="window" lastClr="FFFFFF"/>
                </a:solidFill>
                <a:latin typeface="Arial" panose="020B0604020202020204" pitchFamily="34" charset="0"/>
                <a:ea typeface="+mn-ea"/>
                <a:cs typeface="+mn-ea"/>
              </a:defRPr>
            </a:lvl2pPr>
            <a:lvl3pPr marL="914400" algn="l" defTabSz="914400" rtl="0" eaLnBrk="1" latinLnBrk="0" hangingPunct="1">
              <a:defRPr sz="1800" kern="1200">
                <a:solidFill>
                  <a:sysClr val="window" lastClr="FFFFFF"/>
                </a:solidFill>
                <a:latin typeface="Arial" panose="020B0604020202020204" pitchFamily="34" charset="0"/>
                <a:ea typeface="+mn-ea"/>
                <a:cs typeface="+mn-ea"/>
              </a:defRPr>
            </a:lvl3pPr>
            <a:lvl4pPr marL="1371600" algn="l" defTabSz="914400" rtl="0" eaLnBrk="1" latinLnBrk="0" hangingPunct="1">
              <a:defRPr sz="1800" kern="1200">
                <a:solidFill>
                  <a:sysClr val="window" lastClr="FFFFFF"/>
                </a:solidFill>
                <a:latin typeface="Arial" panose="020B0604020202020204" pitchFamily="34" charset="0"/>
                <a:ea typeface="+mn-ea"/>
                <a:cs typeface="+mn-ea"/>
              </a:defRPr>
            </a:lvl4pPr>
            <a:lvl5pPr marL="1828800" algn="l" defTabSz="914400" rtl="0" eaLnBrk="1" latinLnBrk="0" hangingPunct="1">
              <a:defRPr sz="1800" kern="1200">
                <a:solidFill>
                  <a:sysClr val="window" lastClr="FFFFFF"/>
                </a:solidFill>
                <a:latin typeface="Arial" panose="020B0604020202020204" pitchFamily="34" charset="0"/>
                <a:ea typeface="+mn-ea"/>
                <a:cs typeface="+mn-ea"/>
              </a:defRPr>
            </a:lvl5pPr>
            <a:lvl6pPr marL="2286000" algn="l" defTabSz="914400" rtl="0" eaLnBrk="1" latinLnBrk="0" hangingPunct="1">
              <a:defRPr sz="1800" kern="1200">
                <a:solidFill>
                  <a:sysClr val="window" lastClr="FFFFFF"/>
                </a:solidFill>
                <a:latin typeface="Arial" panose="020B0604020202020204" pitchFamily="34" charset="0"/>
                <a:ea typeface="+mn-ea"/>
                <a:cs typeface="+mn-ea"/>
              </a:defRPr>
            </a:lvl6pPr>
            <a:lvl7pPr marL="2743200" algn="l" defTabSz="914400" rtl="0" eaLnBrk="1" latinLnBrk="0" hangingPunct="1">
              <a:defRPr sz="1800" kern="1200">
                <a:solidFill>
                  <a:sysClr val="window" lastClr="FFFFFF"/>
                </a:solidFill>
                <a:latin typeface="Arial" panose="020B0604020202020204" pitchFamily="34" charset="0"/>
                <a:ea typeface="+mn-ea"/>
                <a:cs typeface="+mn-ea"/>
              </a:defRPr>
            </a:lvl7pPr>
            <a:lvl8pPr marL="3200400" algn="l" defTabSz="914400" rtl="0" eaLnBrk="1" latinLnBrk="0" hangingPunct="1">
              <a:defRPr sz="1800" kern="1200">
                <a:solidFill>
                  <a:sysClr val="window" lastClr="FFFFFF"/>
                </a:solidFill>
                <a:latin typeface="Arial" panose="020B0604020202020204" pitchFamily="34" charset="0"/>
                <a:ea typeface="+mn-ea"/>
                <a:cs typeface="+mn-ea"/>
              </a:defRPr>
            </a:lvl8pPr>
            <a:lvl9pPr marL="3657600" algn="l" defTabSz="914400" rtl="0" eaLnBrk="1" latinLnBrk="0" hangingPunct="1">
              <a:defRPr sz="1800" kern="1200">
                <a:solidFill>
                  <a:sysClr val="window" lastClr="FFFFFF"/>
                </a:solidFill>
                <a:latin typeface="Arial" panose="020B0604020202020204" pitchFamily="34" charset="0"/>
                <a:ea typeface="+mn-ea"/>
                <a:cs typeface="+mn-ea"/>
              </a:defRPr>
            </a:lvl9pPr>
          </a:lstStyle>
          <a:p>
            <a:pPr algn="ctr">
              <a:lnSpc>
                <a:spcPct val="120000"/>
              </a:lnSpc>
              <a:spcBef>
                <a:spcPts val="0"/>
              </a:spcBef>
              <a:spcAft>
                <a:spcPts val="0"/>
              </a:spcAft>
              <a:buSzPct val="100000"/>
            </a:pPr>
            <a:r>
              <a:rPr lang="zh-CN" altLang="en-US" sz="1500" b="1" kern="0" spc="225" dirty="0">
                <a:solidFill>
                  <a:schemeClr val="bg1"/>
                </a:solidFill>
                <a:latin typeface="微软雅黑" panose="020B0503020204020204" pitchFamily="34" charset="-122"/>
                <a:ea typeface="微软雅黑" panose="020B0503020204020204" pitchFamily="34" charset="-122"/>
              </a:rPr>
              <a:t>预填数据</a:t>
            </a:r>
            <a:endParaRPr lang="zh-CN" altLang="en-US" sz="1500" b="1" kern="0" spc="225"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custDataLst>
              <p:tags r:id="rId5"/>
            </p:custDataLst>
          </p:nvPr>
        </p:nvSpPr>
        <p:spPr>
          <a:xfrm>
            <a:off x="1392011" y="2631855"/>
            <a:ext cx="1276561" cy="1874315"/>
          </a:xfrm>
          <a:prstGeom prst="rect">
            <a:avLst/>
          </a:prstGeom>
          <a:noFill/>
          <a:ln w="12700" cap="flat" cmpd="sng" algn="ctr">
            <a:noFill/>
            <a:prstDash val="solid"/>
            <a:miter lim="800000"/>
          </a:ln>
          <a:effectLst/>
        </p:spPr>
        <p:txBody>
          <a:bodyPr tIns="0" rtlCol="0" anchor="t" anchorCtr="0">
            <a:norm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mn-ea"/>
                <a:cs typeface="+mn-ea"/>
              </a:defRPr>
            </a:lvl1pPr>
            <a:lvl2pPr marL="457200" algn="l" defTabSz="914400" rtl="0" eaLnBrk="1" latinLnBrk="0" hangingPunct="1">
              <a:defRPr sz="1800" kern="1200">
                <a:solidFill>
                  <a:sysClr val="window" lastClr="FFFFFF"/>
                </a:solidFill>
                <a:latin typeface="Arial" panose="020B0604020202020204" pitchFamily="34" charset="0"/>
                <a:ea typeface="+mn-ea"/>
                <a:cs typeface="+mn-ea"/>
              </a:defRPr>
            </a:lvl2pPr>
            <a:lvl3pPr marL="914400" algn="l" defTabSz="914400" rtl="0" eaLnBrk="1" latinLnBrk="0" hangingPunct="1">
              <a:defRPr sz="1800" kern="1200">
                <a:solidFill>
                  <a:sysClr val="window" lastClr="FFFFFF"/>
                </a:solidFill>
                <a:latin typeface="Arial" panose="020B0604020202020204" pitchFamily="34" charset="0"/>
                <a:ea typeface="+mn-ea"/>
                <a:cs typeface="+mn-ea"/>
              </a:defRPr>
            </a:lvl3pPr>
            <a:lvl4pPr marL="1371600" algn="l" defTabSz="914400" rtl="0" eaLnBrk="1" latinLnBrk="0" hangingPunct="1">
              <a:defRPr sz="1800" kern="1200">
                <a:solidFill>
                  <a:sysClr val="window" lastClr="FFFFFF"/>
                </a:solidFill>
                <a:latin typeface="Arial" panose="020B0604020202020204" pitchFamily="34" charset="0"/>
                <a:ea typeface="+mn-ea"/>
                <a:cs typeface="+mn-ea"/>
              </a:defRPr>
            </a:lvl4pPr>
            <a:lvl5pPr marL="1828800" algn="l" defTabSz="914400" rtl="0" eaLnBrk="1" latinLnBrk="0" hangingPunct="1">
              <a:defRPr sz="1800" kern="1200">
                <a:solidFill>
                  <a:sysClr val="window" lastClr="FFFFFF"/>
                </a:solidFill>
                <a:latin typeface="Arial" panose="020B0604020202020204" pitchFamily="34" charset="0"/>
                <a:ea typeface="+mn-ea"/>
                <a:cs typeface="+mn-ea"/>
              </a:defRPr>
            </a:lvl5pPr>
            <a:lvl6pPr marL="2286000" algn="l" defTabSz="914400" rtl="0" eaLnBrk="1" latinLnBrk="0" hangingPunct="1">
              <a:defRPr sz="1800" kern="1200">
                <a:solidFill>
                  <a:sysClr val="window" lastClr="FFFFFF"/>
                </a:solidFill>
                <a:latin typeface="Arial" panose="020B0604020202020204" pitchFamily="34" charset="0"/>
                <a:ea typeface="+mn-ea"/>
                <a:cs typeface="+mn-ea"/>
              </a:defRPr>
            </a:lvl6pPr>
            <a:lvl7pPr marL="2743200" algn="l" defTabSz="914400" rtl="0" eaLnBrk="1" latinLnBrk="0" hangingPunct="1">
              <a:defRPr sz="1800" kern="1200">
                <a:solidFill>
                  <a:sysClr val="window" lastClr="FFFFFF"/>
                </a:solidFill>
                <a:latin typeface="Arial" panose="020B0604020202020204" pitchFamily="34" charset="0"/>
                <a:ea typeface="+mn-ea"/>
                <a:cs typeface="+mn-ea"/>
              </a:defRPr>
            </a:lvl7pPr>
            <a:lvl8pPr marL="3200400" algn="l" defTabSz="914400" rtl="0" eaLnBrk="1" latinLnBrk="0" hangingPunct="1">
              <a:defRPr sz="1800" kern="1200">
                <a:solidFill>
                  <a:sysClr val="window" lastClr="FFFFFF"/>
                </a:solidFill>
                <a:latin typeface="Arial" panose="020B0604020202020204" pitchFamily="34" charset="0"/>
                <a:ea typeface="+mn-ea"/>
                <a:cs typeface="+mn-ea"/>
              </a:defRPr>
            </a:lvl8pPr>
            <a:lvl9pPr marL="3657600" algn="l" defTabSz="914400" rtl="0" eaLnBrk="1" latinLnBrk="0" hangingPunct="1">
              <a:defRPr sz="1800" kern="1200">
                <a:solidFill>
                  <a:sysClr val="window" lastClr="FFFFFF"/>
                </a:solidFill>
                <a:latin typeface="Arial" panose="020B0604020202020204" pitchFamily="34" charset="0"/>
                <a:ea typeface="+mn-ea"/>
                <a:cs typeface="+mn-ea"/>
              </a:defRPr>
            </a:lvl9pPr>
          </a:lstStyle>
          <a:p>
            <a:pPr marL="214630" indent="-214630" fontAlgn="ctr">
              <a:lnSpc>
                <a:spcPct val="130000"/>
              </a:lnSpc>
              <a:spcBef>
                <a:spcPts val="750"/>
              </a:spcBef>
              <a:spcAft>
                <a:spcPts val="0"/>
              </a:spcAft>
              <a:buSzPct val="100000"/>
              <a:buFont typeface="Wingdings" panose="05000000000000000000" charset="0"/>
              <a:buChar char="l"/>
            </a:pPr>
            <a:r>
              <a:rPr lang="zh-CN" altLang="en-US" sz="1350" kern="0" spc="113" dirty="0">
                <a:solidFill>
                  <a:schemeClr val="bg1"/>
                </a:solidFill>
                <a:latin typeface="微软雅黑" panose="020B0503020204020204" pitchFamily="34" charset="-122"/>
                <a:ea typeface="微软雅黑" panose="020B0503020204020204" pitchFamily="34" charset="-122"/>
              </a:rPr>
              <a:t>简易申报</a:t>
            </a:r>
            <a:endParaRPr lang="zh-CN" altLang="en-US" sz="1350" kern="0" spc="113" dirty="0">
              <a:solidFill>
                <a:schemeClr val="bg1"/>
              </a:solidFill>
              <a:latin typeface="微软雅黑" panose="020B0503020204020204" pitchFamily="34" charset="-122"/>
              <a:ea typeface="微软雅黑" panose="020B0503020204020204" pitchFamily="34" charset="-122"/>
            </a:endParaRPr>
          </a:p>
          <a:p>
            <a:pPr marL="214630" indent="-214630" fontAlgn="ctr">
              <a:lnSpc>
                <a:spcPct val="130000"/>
              </a:lnSpc>
              <a:spcBef>
                <a:spcPts val="750"/>
              </a:spcBef>
              <a:spcAft>
                <a:spcPts val="0"/>
              </a:spcAft>
              <a:buSzPct val="100000"/>
              <a:buFont typeface="Wingdings" panose="05000000000000000000" charset="0"/>
              <a:buChar char="l"/>
            </a:pPr>
            <a:r>
              <a:rPr lang="zh-CN" altLang="en-US" sz="1350" kern="0" spc="113" dirty="0">
                <a:solidFill>
                  <a:schemeClr val="bg1"/>
                </a:solidFill>
                <a:latin typeface="微软雅黑" panose="020B0503020204020204" pitchFamily="34" charset="-122"/>
                <a:ea typeface="微软雅黑" panose="020B0503020204020204" pitchFamily="34" charset="-122"/>
              </a:rPr>
              <a:t>标准申报-使用已申报数据填写</a:t>
            </a:r>
            <a:endParaRPr lang="zh-CN" altLang="en-US" sz="1350" kern="0" spc="113" dirty="0">
              <a:solidFill>
                <a:schemeClr val="bg1"/>
              </a:solidFill>
              <a:latin typeface="微软雅黑" panose="020B0503020204020204" pitchFamily="34" charset="-122"/>
              <a:ea typeface="微软雅黑" panose="020B0503020204020204" pitchFamily="34" charset="-122"/>
            </a:endParaRPr>
          </a:p>
        </p:txBody>
      </p:sp>
      <p:sp>
        <p:nvSpPr>
          <p:cNvPr id="8" name="椭圆 7"/>
          <p:cNvSpPr/>
          <p:nvPr>
            <p:custDataLst>
              <p:tags r:id="rId6"/>
            </p:custDataLst>
          </p:nvPr>
        </p:nvSpPr>
        <p:spPr>
          <a:xfrm>
            <a:off x="1668235" y="1739839"/>
            <a:ext cx="597602" cy="572272"/>
          </a:xfrm>
          <a:prstGeom prst="ellipse">
            <a:avLst/>
          </a:prstGeom>
          <a:solidFill>
            <a:sysClr val="window" lastClr="FFFFFF"/>
          </a:solidFill>
          <a:ln w="12700" cap="flat" cmpd="sng" algn="ctr">
            <a:solidFill>
              <a:srgbClr val="1F74AD"/>
            </a:solidFill>
            <a:prstDash val="solid"/>
            <a:miter lim="800000"/>
          </a:ln>
          <a:effectLst/>
        </p:spPr>
        <p:txBody>
          <a:bodyPr rtlCol="0" anchor="ctr">
            <a:norm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KSO_Shape"/>
          <p:cNvSpPr/>
          <p:nvPr>
            <p:custDataLst>
              <p:tags r:id="rId7"/>
            </p:custDataLst>
          </p:nvPr>
        </p:nvSpPr>
        <p:spPr>
          <a:xfrm>
            <a:off x="3962646" y="1910813"/>
            <a:ext cx="262219" cy="170953"/>
          </a:xfrm>
          <a:custGeom>
            <a:avLst/>
            <a:gdLst/>
            <a:ahLst/>
            <a:cxnLst/>
            <a:rect l="l" t="t" r="r" b="b"/>
            <a:pathLst>
              <a:path w="3456384" h="2625869">
                <a:moveTo>
                  <a:pt x="1341655" y="1419506"/>
                </a:moveTo>
                <a:lnTo>
                  <a:pt x="196553" y="2529194"/>
                </a:lnTo>
                <a:lnTo>
                  <a:pt x="3257656" y="2529194"/>
                </a:lnTo>
                <a:lnTo>
                  <a:pt x="2112554" y="1419506"/>
                </a:lnTo>
                <a:lnTo>
                  <a:pt x="1727105" y="1793035"/>
                </a:lnTo>
                <a:close/>
                <a:moveTo>
                  <a:pt x="97273" y="213610"/>
                </a:moveTo>
                <a:lnTo>
                  <a:pt x="97273" y="2486204"/>
                </a:lnTo>
                <a:lnTo>
                  <a:pt x="1269834" y="1349907"/>
                </a:lnTo>
                <a:close/>
                <a:moveTo>
                  <a:pt x="3359112" y="211502"/>
                </a:moveTo>
                <a:lnTo>
                  <a:pt x="2184375" y="1349907"/>
                </a:lnTo>
                <a:lnTo>
                  <a:pt x="3359112" y="2488312"/>
                </a:lnTo>
                <a:close/>
                <a:moveTo>
                  <a:pt x="120249" y="96675"/>
                </a:moveTo>
                <a:lnTo>
                  <a:pt x="1727105" y="1653835"/>
                </a:lnTo>
                <a:lnTo>
                  <a:pt x="3333960" y="96675"/>
                </a:lnTo>
                <a:close/>
                <a:moveTo>
                  <a:pt x="0" y="0"/>
                </a:moveTo>
                <a:lnTo>
                  <a:pt x="3456384" y="0"/>
                </a:lnTo>
                <a:lnTo>
                  <a:pt x="3456384" y="2625869"/>
                </a:lnTo>
                <a:lnTo>
                  <a:pt x="0" y="2625869"/>
                </a:lnTo>
                <a:close/>
              </a:path>
            </a:pathLst>
          </a:custGeom>
          <a:solidFill>
            <a:srgbClr val="3498DB"/>
          </a:solidFill>
          <a:ln w="12700" cap="flat" cmpd="sng" algn="ctr">
            <a:solidFill>
              <a:srgbClr val="3498DB"/>
            </a:solidFill>
            <a:prstDash val="solid"/>
            <a:miter lim="800000"/>
          </a:ln>
          <a:effectLst/>
        </p:spPr>
        <p:txBody>
          <a:bodyPr anchor="ctr">
            <a:normAutofit fontScale="30000" lnSpcReduction="20000"/>
          </a:bodyPr>
          <a:lstStyle/>
          <a:p>
            <a:pPr algn="ctr">
              <a:spcBef>
                <a:spcPts val="0"/>
              </a:spcBef>
              <a:spcAft>
                <a:spcPts val="0"/>
              </a:spcAft>
              <a:defRPr/>
            </a:pPr>
            <a:endParaRPr 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任意多边形 10"/>
          <p:cNvSpPr/>
          <p:nvPr>
            <p:custDataLst>
              <p:tags r:id="rId8"/>
            </p:custDataLst>
          </p:nvPr>
        </p:nvSpPr>
        <p:spPr bwMode="auto">
          <a:xfrm>
            <a:off x="1812063" y="1869379"/>
            <a:ext cx="245245" cy="268480"/>
          </a:xfrm>
          <a:custGeom>
            <a:avLst/>
            <a:gdLst>
              <a:gd name="connsiteX0" fmla="*/ 154565 w 359297"/>
              <a:gd name="connsiteY0" fmla="*/ 141007 h 410818"/>
              <a:gd name="connsiteX1" fmla="*/ 180326 w 359297"/>
              <a:gd name="connsiteY1" fmla="*/ 141007 h 410818"/>
              <a:gd name="connsiteX2" fmla="*/ 180326 w 359297"/>
              <a:gd name="connsiteY2" fmla="*/ 231848 h 410818"/>
              <a:gd name="connsiteX3" fmla="*/ 269811 w 359297"/>
              <a:gd name="connsiteY3" fmla="*/ 231848 h 410818"/>
              <a:gd name="connsiteX4" fmla="*/ 269811 w 359297"/>
              <a:gd name="connsiteY4" fmla="*/ 257609 h 410818"/>
              <a:gd name="connsiteX5" fmla="*/ 154565 w 359297"/>
              <a:gd name="connsiteY5" fmla="*/ 257609 h 410818"/>
              <a:gd name="connsiteX6" fmla="*/ 230648 w 359297"/>
              <a:gd name="connsiteY6" fmla="*/ 89485 h 410818"/>
              <a:gd name="connsiteX7" fmla="*/ 333537 w 359297"/>
              <a:gd name="connsiteY7" fmla="*/ 231848 h 410818"/>
              <a:gd name="connsiteX8" fmla="*/ 307815 w 359297"/>
              <a:gd name="connsiteY8" fmla="*/ 231848 h 410818"/>
              <a:gd name="connsiteX9" fmla="*/ 221002 w 359297"/>
              <a:gd name="connsiteY9" fmla="*/ 112134 h 410818"/>
              <a:gd name="connsiteX10" fmla="*/ 230648 w 359297"/>
              <a:gd name="connsiteY10" fmla="*/ 89485 h 410818"/>
              <a:gd name="connsiteX11" fmla="*/ 102626 w 359297"/>
              <a:gd name="connsiteY11" fmla="*/ 89485 h 410818"/>
              <a:gd name="connsiteX12" fmla="*/ 112248 w 359297"/>
              <a:gd name="connsiteY12" fmla="*/ 111978 h 410818"/>
              <a:gd name="connsiteX13" fmla="*/ 25656 w 359297"/>
              <a:gd name="connsiteY13" fmla="*/ 243725 h 410818"/>
              <a:gd name="connsiteX14" fmla="*/ 166768 w 359297"/>
              <a:gd name="connsiteY14" fmla="*/ 385112 h 410818"/>
              <a:gd name="connsiteX15" fmla="*/ 307880 w 359297"/>
              <a:gd name="connsiteY15" fmla="*/ 256578 h 410818"/>
              <a:gd name="connsiteX16" fmla="*/ 333536 w 359297"/>
              <a:gd name="connsiteY16" fmla="*/ 256578 h 410818"/>
              <a:gd name="connsiteX17" fmla="*/ 166768 w 359297"/>
              <a:gd name="connsiteY17" fmla="*/ 410818 h 410818"/>
              <a:gd name="connsiteX18" fmla="*/ 0 w 359297"/>
              <a:gd name="connsiteY18" fmla="*/ 243725 h 410818"/>
              <a:gd name="connsiteX19" fmla="*/ 102626 w 359297"/>
              <a:gd name="connsiteY19" fmla="*/ 89485 h 410818"/>
              <a:gd name="connsiteX20" fmla="*/ 324045 w 359297"/>
              <a:gd name="connsiteY20" fmla="*/ 37963 h 410818"/>
              <a:gd name="connsiteX21" fmla="*/ 359297 w 359297"/>
              <a:gd name="connsiteY21" fmla="*/ 74571 h 410818"/>
              <a:gd name="connsiteX22" fmla="*/ 344383 w 359297"/>
              <a:gd name="connsiteY22" fmla="*/ 89485 h 410818"/>
              <a:gd name="connsiteX23" fmla="*/ 336649 w 359297"/>
              <a:gd name="connsiteY23" fmla="*/ 82038 h 410818"/>
              <a:gd name="connsiteX24" fmla="*/ 305064 w 359297"/>
              <a:gd name="connsiteY24" fmla="*/ 112534 h 410818"/>
              <a:gd name="connsiteX25" fmla="*/ 286082 w 359297"/>
              <a:gd name="connsiteY25" fmla="*/ 93552 h 410818"/>
              <a:gd name="connsiteX26" fmla="*/ 316206 w 359297"/>
              <a:gd name="connsiteY26" fmla="*/ 62352 h 410818"/>
              <a:gd name="connsiteX27" fmla="*/ 307775 w 359297"/>
              <a:gd name="connsiteY27" fmla="*/ 54233 h 410818"/>
              <a:gd name="connsiteX28" fmla="*/ 89485 w 359297"/>
              <a:gd name="connsiteY28" fmla="*/ 0 h 410818"/>
              <a:gd name="connsiteX29" fmla="*/ 244050 w 359297"/>
              <a:gd name="connsiteY29" fmla="*/ 0 h 410818"/>
              <a:gd name="connsiteX30" fmla="*/ 244050 w 359297"/>
              <a:gd name="connsiteY30" fmla="*/ 77282 h 410818"/>
              <a:gd name="connsiteX31" fmla="*/ 206087 w 359297"/>
              <a:gd name="connsiteY31" fmla="*/ 77282 h 410818"/>
              <a:gd name="connsiteX32" fmla="*/ 206087 w 359297"/>
              <a:gd name="connsiteY32" fmla="*/ 115246 h 410818"/>
              <a:gd name="connsiteX33" fmla="*/ 180326 w 359297"/>
              <a:gd name="connsiteY33" fmla="*/ 115246 h 410818"/>
              <a:gd name="connsiteX34" fmla="*/ 180326 w 359297"/>
              <a:gd name="connsiteY34" fmla="*/ 51522 h 410818"/>
              <a:gd name="connsiteX35" fmla="*/ 218289 w 359297"/>
              <a:gd name="connsiteY35" fmla="*/ 51522 h 410818"/>
              <a:gd name="connsiteX36" fmla="*/ 218289 w 359297"/>
              <a:gd name="connsiteY36" fmla="*/ 25761 h 410818"/>
              <a:gd name="connsiteX37" fmla="*/ 115246 w 359297"/>
              <a:gd name="connsiteY37" fmla="*/ 25761 h 410818"/>
              <a:gd name="connsiteX38" fmla="*/ 115246 w 359297"/>
              <a:gd name="connsiteY38" fmla="*/ 51522 h 410818"/>
              <a:gd name="connsiteX39" fmla="*/ 154565 w 359297"/>
              <a:gd name="connsiteY39" fmla="*/ 51522 h 410818"/>
              <a:gd name="connsiteX40" fmla="*/ 154565 w 359297"/>
              <a:gd name="connsiteY40" fmla="*/ 115246 h 410818"/>
              <a:gd name="connsiteX41" fmla="*/ 128804 w 359297"/>
              <a:gd name="connsiteY41" fmla="*/ 115246 h 410818"/>
              <a:gd name="connsiteX42" fmla="*/ 128804 w 359297"/>
              <a:gd name="connsiteY42" fmla="*/ 77282 h 410818"/>
              <a:gd name="connsiteX43" fmla="*/ 89485 w 359297"/>
              <a:gd name="connsiteY43" fmla="*/ 77282 h 41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297" h="410818">
                <a:moveTo>
                  <a:pt x="154565" y="141007"/>
                </a:moveTo>
                <a:lnTo>
                  <a:pt x="180326" y="141007"/>
                </a:lnTo>
                <a:lnTo>
                  <a:pt x="180326" y="231848"/>
                </a:lnTo>
                <a:lnTo>
                  <a:pt x="269811" y="231848"/>
                </a:lnTo>
                <a:lnTo>
                  <a:pt x="269811" y="257609"/>
                </a:lnTo>
                <a:lnTo>
                  <a:pt x="154565" y="257609"/>
                </a:lnTo>
                <a:close/>
                <a:moveTo>
                  <a:pt x="230648" y="89485"/>
                </a:moveTo>
                <a:cubicBezTo>
                  <a:pt x="288523" y="115369"/>
                  <a:pt x="327107" y="167138"/>
                  <a:pt x="333537" y="231848"/>
                </a:cubicBezTo>
                <a:lnTo>
                  <a:pt x="307815" y="231848"/>
                </a:lnTo>
                <a:cubicBezTo>
                  <a:pt x="301384" y="180080"/>
                  <a:pt x="269231" y="134782"/>
                  <a:pt x="221002" y="112134"/>
                </a:cubicBezTo>
                <a:cubicBezTo>
                  <a:pt x="230648" y="89485"/>
                  <a:pt x="230648" y="89485"/>
                  <a:pt x="230648" y="89485"/>
                </a:cubicBezTo>
                <a:close/>
                <a:moveTo>
                  <a:pt x="102626" y="89485"/>
                </a:moveTo>
                <a:cubicBezTo>
                  <a:pt x="112248" y="111978"/>
                  <a:pt x="112248" y="111978"/>
                  <a:pt x="112248" y="111978"/>
                </a:cubicBezTo>
                <a:cubicBezTo>
                  <a:pt x="60934" y="134471"/>
                  <a:pt x="25656" y="185885"/>
                  <a:pt x="25656" y="243725"/>
                </a:cubicBezTo>
                <a:cubicBezTo>
                  <a:pt x="25656" y="320845"/>
                  <a:pt x="89798" y="385112"/>
                  <a:pt x="166768" y="385112"/>
                </a:cubicBezTo>
                <a:cubicBezTo>
                  <a:pt x="240531" y="385112"/>
                  <a:pt x="301465" y="327272"/>
                  <a:pt x="307880" y="256578"/>
                </a:cubicBezTo>
                <a:cubicBezTo>
                  <a:pt x="333536" y="256578"/>
                  <a:pt x="333536" y="256578"/>
                  <a:pt x="333536" y="256578"/>
                </a:cubicBezTo>
                <a:cubicBezTo>
                  <a:pt x="327122" y="343338"/>
                  <a:pt x="253359" y="410818"/>
                  <a:pt x="166768" y="410818"/>
                </a:cubicBezTo>
                <a:cubicBezTo>
                  <a:pt x="73763" y="410818"/>
                  <a:pt x="0" y="336912"/>
                  <a:pt x="0" y="243725"/>
                </a:cubicBezTo>
                <a:cubicBezTo>
                  <a:pt x="0" y="176245"/>
                  <a:pt x="41692" y="115192"/>
                  <a:pt x="102626" y="89485"/>
                </a:cubicBezTo>
                <a:close/>
                <a:moveTo>
                  <a:pt x="324045" y="37963"/>
                </a:moveTo>
                <a:lnTo>
                  <a:pt x="359297" y="74571"/>
                </a:lnTo>
                <a:lnTo>
                  <a:pt x="344383" y="89485"/>
                </a:lnTo>
                <a:lnTo>
                  <a:pt x="336649" y="82038"/>
                </a:lnTo>
                <a:lnTo>
                  <a:pt x="305064" y="112534"/>
                </a:lnTo>
                <a:lnTo>
                  <a:pt x="286082" y="93552"/>
                </a:lnTo>
                <a:lnTo>
                  <a:pt x="316206" y="62352"/>
                </a:lnTo>
                <a:lnTo>
                  <a:pt x="307775" y="54233"/>
                </a:lnTo>
                <a:close/>
                <a:moveTo>
                  <a:pt x="89485" y="0"/>
                </a:moveTo>
                <a:lnTo>
                  <a:pt x="244050" y="0"/>
                </a:lnTo>
                <a:lnTo>
                  <a:pt x="244050" y="77282"/>
                </a:lnTo>
                <a:lnTo>
                  <a:pt x="206087" y="77282"/>
                </a:lnTo>
                <a:lnTo>
                  <a:pt x="206087" y="115246"/>
                </a:lnTo>
                <a:lnTo>
                  <a:pt x="180326" y="115246"/>
                </a:lnTo>
                <a:lnTo>
                  <a:pt x="180326" y="51522"/>
                </a:lnTo>
                <a:lnTo>
                  <a:pt x="218289" y="51522"/>
                </a:lnTo>
                <a:lnTo>
                  <a:pt x="218289" y="25761"/>
                </a:lnTo>
                <a:lnTo>
                  <a:pt x="115246" y="25761"/>
                </a:lnTo>
                <a:lnTo>
                  <a:pt x="115246" y="51522"/>
                </a:lnTo>
                <a:lnTo>
                  <a:pt x="154565" y="51522"/>
                </a:lnTo>
                <a:lnTo>
                  <a:pt x="154565" y="115246"/>
                </a:lnTo>
                <a:lnTo>
                  <a:pt x="128804" y="115246"/>
                </a:lnTo>
                <a:lnTo>
                  <a:pt x="128804" y="77282"/>
                </a:lnTo>
                <a:lnTo>
                  <a:pt x="89485" y="77282"/>
                </a:lnTo>
                <a:close/>
              </a:path>
            </a:pathLst>
          </a:custGeom>
          <a:solidFill>
            <a:srgbClr val="1F74AD"/>
          </a:solidFill>
          <a:ln>
            <a:solidFill>
              <a:srgbClr val="1F74AD"/>
            </a:solidFill>
          </a:ln>
        </p:spPr>
        <p:txBody>
          <a:bodyPr vert="horz" wrap="square" lIns="68580" tIns="34290" rIns="68580" bIns="34290" numCol="1" anchor="t" anchorCtr="0" compatLnSpc="1">
            <a:normAutofit fontScale="85000" lnSpcReduction="20000"/>
          </a:bodyPr>
          <a:lstStyle/>
          <a:p>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Title 6"/>
          <p:cNvSpPr txBox="1"/>
          <p:nvPr>
            <p:custDataLst>
              <p:tags r:id="rId9"/>
            </p:custDataLst>
          </p:nvPr>
        </p:nvSpPr>
        <p:spPr>
          <a:xfrm>
            <a:off x="1268254" y="814983"/>
            <a:ext cx="2557709" cy="719904"/>
          </a:xfrm>
          <a:prstGeom prst="rect">
            <a:avLst/>
          </a:prstGeom>
          <a:noFill/>
          <a:ln w="3175">
            <a:noFill/>
            <a:prstDash val="dash"/>
          </a:ln>
        </p:spPr>
        <p:txBody>
          <a:bodyPr wrap="square" lIns="40500" tIns="20250" rIns="40500" bIns="2025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pitchFamily="34" charset="-122"/>
                <a:cs typeface="Segoe UI" panose="020B0502040204020203" pitchFamily="34" charset="0"/>
              </a:defRPr>
            </a:lvl1pPr>
          </a:lstStyle>
          <a:p>
            <a:pPr algn="just" defTabSz="685165" fontAlgn="auto">
              <a:lnSpc>
                <a:spcPct val="130000"/>
              </a:lnSpc>
              <a:spcBef>
                <a:spcPts val="0"/>
              </a:spcBef>
              <a:spcAft>
                <a:spcPts val="600"/>
              </a:spcAft>
              <a:buSzPct val="100000"/>
              <a:defRPr/>
            </a:pPr>
            <a:r>
              <a:rPr altLang="zh-CN" sz="1200" spc="38" dirty="0">
                <a:ln w="3175">
                  <a:noFill/>
                  <a:prstDash val="dash"/>
                </a:ln>
                <a:solidFill>
                  <a:schemeClr val="bg1"/>
                </a:solidFill>
                <a:ea typeface="微软雅黑 Light" panose="020B0502040204020203" pitchFamily="34" charset="-122"/>
                <a:cs typeface="微软雅黑" panose="020B0503020204020204" pitchFamily="34" charset="-122"/>
              </a:rPr>
              <a:t>          </a:t>
            </a:r>
            <a:r>
              <a:rPr lang="zh-CN" altLang="en-US" sz="1200" spc="38" dirty="0">
                <a:ln w="3175">
                  <a:noFill/>
                  <a:prstDash val="dash"/>
                </a:ln>
                <a:solidFill>
                  <a:schemeClr val="bg1"/>
                </a:solidFill>
                <a:ea typeface="微软雅黑 Light" panose="020B0502040204020203" pitchFamily="34" charset="-122"/>
                <a:cs typeface="微软雅黑" panose="020B0503020204020204" pitchFamily="34" charset="-122"/>
              </a:rPr>
              <a:t>自然人</a:t>
            </a:r>
            <a:r>
              <a:rPr lang="en-US" altLang="zh-CN" sz="1200" spc="38" dirty="0">
                <a:ln w="3175">
                  <a:noFill/>
                  <a:prstDash val="dash"/>
                </a:ln>
                <a:solidFill>
                  <a:schemeClr val="bg1"/>
                </a:solidFill>
                <a:ea typeface="微软雅黑 Light" panose="020B0502040204020203" pitchFamily="34" charset="-122"/>
                <a:cs typeface="微软雅黑" panose="020B0503020204020204" pitchFamily="34" charset="-122"/>
              </a:rPr>
              <a:t>APP</a:t>
            </a:r>
            <a:r>
              <a:rPr lang="zh-CN" altLang="en-US" sz="1200" spc="38" dirty="0">
                <a:ln w="3175">
                  <a:noFill/>
                  <a:prstDash val="dash"/>
                </a:ln>
                <a:solidFill>
                  <a:schemeClr val="bg1"/>
                </a:solidFill>
                <a:ea typeface="微软雅黑 Light" panose="020B0502040204020203" pitchFamily="34" charset="-122"/>
                <a:cs typeface="微软雅黑" panose="020B0503020204020204" pitchFamily="34" charset="-122"/>
              </a:rPr>
              <a:t>端自行申报</a:t>
            </a:r>
            <a:endParaRPr lang="zh-CN" altLang="en-US" sz="1200" spc="38" dirty="0">
              <a:ln w="3175">
                <a:noFill/>
                <a:prstDash val="dash"/>
              </a:ln>
              <a:solidFill>
                <a:schemeClr val="bg1"/>
              </a:solidFill>
              <a:ea typeface="微软雅黑 Light" panose="020B0502040204020203" pitchFamily="34" charset="-122"/>
              <a:cs typeface="微软雅黑" panose="020B0503020204020204" pitchFamily="34" charset="-122"/>
            </a:endParaRPr>
          </a:p>
        </p:txBody>
      </p:sp>
      <p:sp>
        <p:nvSpPr>
          <p:cNvPr id="13" name="Title 6"/>
          <p:cNvSpPr txBox="1"/>
          <p:nvPr>
            <p:custDataLst>
              <p:tags r:id="rId10"/>
            </p:custDataLst>
          </p:nvPr>
        </p:nvSpPr>
        <p:spPr>
          <a:xfrm>
            <a:off x="1423227" y="237466"/>
            <a:ext cx="2722861" cy="520777"/>
          </a:xfrm>
          <a:prstGeom prst="rect">
            <a:avLst/>
          </a:prstGeom>
          <a:noFill/>
          <a:ln w="3175">
            <a:noFill/>
            <a:prstDash val="dash"/>
          </a:ln>
        </p:spPr>
        <p:txBody>
          <a:bodyPr wrap="square" lIns="40500" tIns="20250" rIns="40500" bIns="6075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pitchFamily="34" charset="-122"/>
                <a:cs typeface="Segoe UI" panose="020B0502040204020203" pitchFamily="34" charset="0"/>
              </a:defRPr>
            </a:lvl1pPr>
          </a:lstStyle>
          <a:p>
            <a:pPr algn="ctr" defTabSz="685165" fontAlgn="auto">
              <a:lnSpc>
                <a:spcPct val="110000"/>
              </a:lnSpc>
              <a:spcBef>
                <a:spcPts val="0"/>
              </a:spcBef>
              <a:spcAft>
                <a:spcPts val="0"/>
              </a:spcAft>
              <a:buSzPct val="100000"/>
              <a:defRPr/>
            </a:pPr>
            <a:r>
              <a:rPr lang="zh-CN" altLang="en-US" sz="2475" b="1" spc="225" dirty="0">
                <a:ln w="3175">
                  <a:noFill/>
                  <a:prstDash val="dash"/>
                </a:ln>
                <a:solidFill>
                  <a:schemeClr val="bg1"/>
                </a:solidFill>
                <a:cs typeface="微软雅黑" panose="020B0503020204020204" pitchFamily="34" charset="-122"/>
              </a:rPr>
              <a:t>实际操作介绍</a:t>
            </a:r>
            <a:endParaRPr lang="zh-CN" altLang="en-US" sz="2475" b="1" spc="225" dirty="0">
              <a:ln w="3175">
                <a:noFill/>
                <a:prstDash val="dash"/>
              </a:ln>
              <a:solidFill>
                <a:schemeClr val="bg1"/>
              </a:solidFill>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488158" y="2389896"/>
            <a:ext cx="1419851" cy="676985"/>
          </a:xfrm>
          <a:prstGeom prst="rect">
            <a:avLst/>
          </a:prstGeom>
          <a:solidFill>
            <a:srgbClr val="FFC000"/>
          </a:solidFill>
        </p:spPr>
        <p:style>
          <a:lnRef idx="0">
            <a:schemeClr val="accent5"/>
          </a:lnRef>
          <a:fillRef idx="3">
            <a:schemeClr val="accent5"/>
          </a:fillRef>
          <a:effectRef idx="3">
            <a:schemeClr val="accent5"/>
          </a:effectRef>
          <a:fontRef idx="minor">
            <a:schemeClr val="lt1"/>
          </a:fontRef>
        </p:style>
        <p:txBody>
          <a:bodyPr wrap="square" lIns="91321" tIns="45659" rIns="91321" bIns="45659"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征税项目</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b="1" dirty="0">
                <a:solidFill>
                  <a:schemeClr val="tx1"/>
                </a:solidFill>
                <a:latin typeface="微软雅黑" panose="020B0503020204020204" pitchFamily="34" charset="-122"/>
                <a:ea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rPr>
              <a:t>9</a:t>
            </a:r>
            <a:r>
              <a:rPr lang="zh-CN" altLang="en-US" b="1" dirty="0">
                <a:solidFill>
                  <a:schemeClr val="tx1"/>
                </a:solidFill>
                <a:latin typeface="微软雅黑" panose="020B0503020204020204" pitchFamily="34" charset="-122"/>
                <a:ea typeface="微软雅黑" panose="020B0503020204020204" pitchFamily="34" charset="-122"/>
              </a:rPr>
              <a:t>个）</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4" name="左大括号 3"/>
          <p:cNvSpPr/>
          <p:nvPr/>
        </p:nvSpPr>
        <p:spPr>
          <a:xfrm>
            <a:off x="2051671" y="1783335"/>
            <a:ext cx="339736" cy="2047950"/>
          </a:xfrm>
          <a:prstGeom prst="leftBrace">
            <a:avLst>
              <a:gd name="adj1" fmla="val 52854"/>
              <a:gd name="adj2" fmla="val 48855"/>
            </a:avLst>
          </a:prstGeom>
          <a:noFill/>
          <a:ln w="28575">
            <a:solidFill>
              <a:srgbClr val="FFC000"/>
            </a:solidFill>
          </a:ln>
          <a:extLst>
            <a:ext uri="{909E8E84-426E-40DD-AFC4-6F175D3DCCD1}">
              <a14:hiddenFill xmlns:a14="http://schemas.microsoft.com/office/drawing/2010/main">
                <a:solidFill>
                  <a:schemeClr val="tx1"/>
                </a:solidFill>
              </a14:hiddenFill>
            </a:ext>
          </a:extLst>
        </p:spPr>
        <p:style>
          <a:lnRef idx="1">
            <a:schemeClr val="accent1"/>
          </a:lnRef>
          <a:fillRef idx="0">
            <a:schemeClr val="accent1"/>
          </a:fillRef>
          <a:effectRef idx="0">
            <a:schemeClr val="accent1"/>
          </a:effectRef>
          <a:fontRef idx="minor">
            <a:schemeClr val="tx1"/>
          </a:fontRef>
        </p:style>
        <p:txBody>
          <a:bodyPr lIns="91321" tIns="45659" rIns="91321" bIns="45659"/>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453467" y="1559022"/>
            <a:ext cx="916699" cy="707763"/>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wrap="square" lIns="91321" tIns="45659" rIns="91321" bIns="45659"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综合</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sz="2000" b="1" dirty="0">
                <a:solidFill>
                  <a:schemeClr val="tx1"/>
                </a:solidFill>
                <a:latin typeface="微软雅黑" panose="020B0503020204020204" pitchFamily="34" charset="-122"/>
                <a:ea typeface="微软雅黑" panose="020B0503020204020204" pitchFamily="34" charset="-122"/>
              </a:rPr>
              <a:t>所得</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7" name="左大括号 6"/>
          <p:cNvSpPr/>
          <p:nvPr/>
        </p:nvSpPr>
        <p:spPr>
          <a:xfrm>
            <a:off x="3438039" y="1435849"/>
            <a:ext cx="145760" cy="1077218"/>
          </a:xfrm>
          <a:prstGeom prst="leftBrace">
            <a:avLst>
              <a:gd name="adj1" fmla="val 31793"/>
              <a:gd name="adj2" fmla="val 50000"/>
            </a:avLst>
          </a:prstGeom>
          <a:ln w="28575">
            <a:solidFill>
              <a:srgbClr val="FFC000"/>
            </a:solidFill>
          </a:ln>
        </p:spPr>
        <p:style>
          <a:lnRef idx="1">
            <a:schemeClr val="accent2"/>
          </a:lnRef>
          <a:fillRef idx="0">
            <a:schemeClr val="accent2"/>
          </a:fillRef>
          <a:effectRef idx="0">
            <a:schemeClr val="accent2"/>
          </a:effectRef>
          <a:fontRef idx="minor">
            <a:schemeClr val="tx1"/>
          </a:fontRef>
        </p:style>
        <p:txBody>
          <a:bodyPr lIns="91321" tIns="45659" rIns="91321" bIns="45659"/>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8" name="文本框 8"/>
          <p:cNvSpPr txBox="1"/>
          <p:nvPr/>
        </p:nvSpPr>
        <p:spPr>
          <a:xfrm>
            <a:off x="3289709" y="1503220"/>
            <a:ext cx="2177893" cy="953984"/>
          </a:xfrm>
          <a:prstGeom prst="rect">
            <a:avLst/>
          </a:prstGeom>
          <a:noFill/>
          <a:ln w="28575" cmpd="sng">
            <a:noFill/>
            <a:prstDash val="dash"/>
          </a:ln>
        </p:spPr>
        <p:style>
          <a:lnRef idx="2">
            <a:schemeClr val="accent2"/>
          </a:lnRef>
          <a:fillRef idx="1">
            <a:schemeClr val="lt1"/>
          </a:fillRef>
          <a:effectRef idx="0">
            <a:schemeClr val="accent2"/>
          </a:effectRef>
          <a:fontRef idx="minor">
            <a:schemeClr val="dk1"/>
          </a:fontRef>
        </p:style>
        <p:txBody>
          <a:bodyPr wrap="square" lIns="91321" tIns="45659" rIns="91321" bIns="45659" rtlCol="0">
            <a:spAutoFit/>
          </a:bodyPr>
          <a:lstStyle/>
          <a:p>
            <a:pPr marL="285115" fontAlgn="auto"/>
            <a:r>
              <a:rPr lang="zh-CN" altLang="en-US" sz="1400" dirty="0">
                <a:solidFill>
                  <a:schemeClr val="bg1"/>
                </a:solidFill>
                <a:latin typeface="微软雅黑" panose="020B0503020204020204" pitchFamily="34" charset="-122"/>
                <a:ea typeface="微软雅黑" panose="020B0503020204020204" pitchFamily="34" charset="-122"/>
              </a:rPr>
              <a:t>工资薪金所得</a:t>
            </a:r>
            <a:endParaRPr lang="en-US" altLang="zh-CN" sz="1400" dirty="0">
              <a:solidFill>
                <a:schemeClr val="bg1"/>
              </a:solidFill>
              <a:latin typeface="微软雅黑" panose="020B0503020204020204" pitchFamily="34" charset="-122"/>
              <a:ea typeface="微软雅黑" panose="020B0503020204020204" pitchFamily="34" charset="-122"/>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rPr>
              <a:t>劳务报酬所得</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sym typeface="+mn-ea"/>
              </a:rPr>
              <a:t>特许权使用费所得</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sym typeface="+mn-ea"/>
              </a:rPr>
              <a:t>稿酬所得</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9" name="文本框 22"/>
          <p:cNvSpPr txBox="1"/>
          <p:nvPr/>
        </p:nvSpPr>
        <p:spPr>
          <a:xfrm>
            <a:off x="3341047" y="3279996"/>
            <a:ext cx="2461906" cy="1169428"/>
          </a:xfrm>
          <a:prstGeom prst="rect">
            <a:avLst/>
          </a:prstGeom>
          <a:noFill/>
          <a:ln w="28575" cmpd="sng">
            <a:noFill/>
            <a:prstDash val="dashDot"/>
          </a:ln>
        </p:spPr>
        <p:txBody>
          <a:bodyPr wrap="square" lIns="91321" tIns="45659" rIns="91321" bIns="45659" rtlCol="0">
            <a:spAutoFit/>
          </a:bodyPr>
          <a:lstStyle/>
          <a:p>
            <a:pPr marL="285115" fontAlgn="auto"/>
            <a:r>
              <a:rPr lang="zh-CN" altLang="en-US" sz="1400" dirty="0">
                <a:solidFill>
                  <a:schemeClr val="bg1"/>
                </a:solidFill>
                <a:latin typeface="微软雅黑" panose="020B0503020204020204" pitchFamily="34" charset="-122"/>
                <a:ea typeface="微软雅黑" panose="020B0503020204020204" pitchFamily="34" charset="-122"/>
                <a:sym typeface="+mn-ea"/>
              </a:rPr>
              <a:t>股息利息红利所得</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rPr>
              <a:t>财产租赁所</a:t>
            </a:r>
            <a:r>
              <a:rPr lang="zh-CN" altLang="en-US" sz="1400" dirty="0">
                <a:solidFill>
                  <a:schemeClr val="bg1"/>
                </a:solidFill>
                <a:latin typeface="微软雅黑" panose="020B0503020204020204" pitchFamily="34" charset="-122"/>
                <a:ea typeface="微软雅黑" panose="020B0503020204020204" pitchFamily="34" charset="-122"/>
                <a:sym typeface="+mn-ea"/>
              </a:rPr>
              <a:t>得</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sym typeface="+mn-ea"/>
              </a:rPr>
              <a:t>财产转让所得</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115" fontAlgn="auto"/>
            <a:r>
              <a:rPr lang="zh-CN" altLang="en-US" sz="1400" dirty="0">
                <a:solidFill>
                  <a:schemeClr val="bg1"/>
                </a:solidFill>
                <a:latin typeface="微软雅黑" panose="020B0503020204020204" pitchFamily="34" charset="-122"/>
                <a:ea typeface="微软雅黑" panose="020B0503020204020204" pitchFamily="34" charset="-122"/>
                <a:sym typeface="+mn-ea"/>
              </a:rPr>
              <a:t>偶然所得</a:t>
            </a:r>
            <a:endParaRPr lang="en-US" altLang="zh-CN" sz="1400" dirty="0">
              <a:solidFill>
                <a:schemeClr val="bg1"/>
              </a:solidFill>
              <a:latin typeface="微软雅黑" panose="020B0503020204020204" pitchFamily="34" charset="-122"/>
              <a:ea typeface="微软雅黑" panose="020B0503020204020204" pitchFamily="34" charset="-122"/>
              <a:sym typeface="+mn-ea"/>
            </a:endParaRPr>
          </a:p>
          <a:p>
            <a:pPr marL="285115" fontAlgn="auto"/>
            <a:r>
              <a:rPr lang="zh-CN" altLang="en-US" sz="1400" b="1" dirty="0">
                <a:solidFill>
                  <a:srgbClr val="FF0000"/>
                </a:solidFill>
                <a:latin typeface="微软雅黑" panose="020B0503020204020204" pitchFamily="34" charset="-122"/>
                <a:ea typeface="微软雅黑" panose="020B0503020204020204" pitchFamily="34" charset="-122"/>
                <a:sym typeface="+mn-ea"/>
              </a:rPr>
              <a:t>经营所得</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0" name="左大括号 9"/>
          <p:cNvSpPr/>
          <p:nvPr/>
        </p:nvSpPr>
        <p:spPr>
          <a:xfrm>
            <a:off x="3408774" y="3279996"/>
            <a:ext cx="227122" cy="1142574"/>
          </a:xfrm>
          <a:prstGeom prst="leftBrace">
            <a:avLst>
              <a:gd name="adj1" fmla="val 31935"/>
              <a:gd name="adj2" fmla="val 50000"/>
            </a:avLst>
          </a:prstGeom>
          <a:ln w="28575">
            <a:solidFill>
              <a:srgbClr val="FFC000"/>
            </a:solidFill>
          </a:ln>
        </p:spPr>
        <p:style>
          <a:lnRef idx="1">
            <a:schemeClr val="accent2"/>
          </a:lnRef>
          <a:fillRef idx="0">
            <a:schemeClr val="accent2"/>
          </a:fillRef>
          <a:effectRef idx="0">
            <a:schemeClr val="accent2"/>
          </a:effectRef>
          <a:fontRef idx="minor">
            <a:schemeClr val="tx1"/>
          </a:fontRef>
        </p:style>
        <p:txBody>
          <a:bodyPr lIns="91321" tIns="45659" rIns="91321" bIns="45659"/>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2376174" y="1308408"/>
            <a:ext cx="2771890" cy="1332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1" tIns="45664" rIns="91331" bIns="45664" rtlCol="0" anchor="ctr"/>
          <a:lstStyle/>
          <a:p>
            <a:pPr algn="ctr"/>
            <a:endParaRPr lang="zh-CN" altLang="en-US">
              <a:solidFill>
                <a:schemeClr val="bg1"/>
              </a:solidFill>
            </a:endParaRPr>
          </a:p>
        </p:txBody>
      </p:sp>
      <p:sp>
        <p:nvSpPr>
          <p:cNvPr id="13" name="TextBox 12"/>
          <p:cNvSpPr txBox="1"/>
          <p:nvPr/>
        </p:nvSpPr>
        <p:spPr>
          <a:xfrm>
            <a:off x="5201750" y="1416050"/>
            <a:ext cx="958578" cy="1107996"/>
          </a:xfrm>
          <a:prstGeom prst="rect">
            <a:avLst/>
          </a:prstGeom>
          <a:noFill/>
        </p:spPr>
        <p:txBody>
          <a:bodyPr wrap="square" lIns="0" tIns="0" rIns="0" bIns="0" rtlCol="0">
            <a:spAutoFit/>
          </a:bodyPr>
          <a:lstStyle/>
          <a:p>
            <a:r>
              <a:rPr lang="zh-CN" altLang="en-US" sz="7200" b="1" dirty="0">
                <a:solidFill>
                  <a:srgbClr val="FF0000"/>
                </a:solidFill>
                <a:latin typeface="微软雅黑" panose="020B0503020204020204" pitchFamily="34" charset="-122"/>
                <a:ea typeface="微软雅黑" panose="020B0503020204020204" pitchFamily="34" charset="-122"/>
              </a:rPr>
              <a:t>√</a:t>
            </a:r>
            <a:endParaRPr lang="zh-CN" altLang="en-US" sz="7200" b="1" dirty="0">
              <a:solidFill>
                <a:srgbClr val="FF0000"/>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088214" y="3235729"/>
            <a:ext cx="930068" cy="1107996"/>
          </a:xfrm>
          <a:prstGeom prst="rect">
            <a:avLst/>
          </a:prstGeom>
          <a:noFill/>
        </p:spPr>
        <p:txBody>
          <a:bodyPr wrap="square" lIns="0" tIns="0" rIns="0" bIns="0" rtlCol="0">
            <a:spAutoFit/>
          </a:bodyPr>
          <a:lstStyle/>
          <a:p>
            <a:r>
              <a:rPr lang="en-US" altLang="zh-CN" sz="7200" b="1" dirty="0">
                <a:solidFill>
                  <a:srgbClr val="FF0000"/>
                </a:solidFill>
                <a:latin typeface="微软雅黑" panose="020B0503020204020204" pitchFamily="34" charset="-122"/>
                <a:ea typeface="微软雅黑" panose="020B0503020204020204" pitchFamily="34" charset="-122"/>
              </a:rPr>
              <a:t>Ⅹ</a:t>
            </a:r>
            <a:endParaRPr lang="zh-CN" altLang="en-US" sz="7200" b="1" dirty="0">
              <a:solidFill>
                <a:srgbClr val="FF0000"/>
              </a:solidFill>
              <a:latin typeface="微软雅黑" panose="020B0503020204020204" pitchFamily="34" charset="-122"/>
              <a:ea typeface="微软雅黑" panose="020B0503020204020204" pitchFamily="34" charset="-122"/>
            </a:endParaRPr>
          </a:p>
        </p:txBody>
      </p:sp>
      <p:grpSp>
        <p:nvGrpSpPr>
          <p:cNvPr id="15" name="组合 4"/>
          <p:cNvGrpSpPr/>
          <p:nvPr/>
        </p:nvGrpSpPr>
        <p:grpSpPr bwMode="auto">
          <a:xfrm rot="5400000">
            <a:off x="-11310" y="11311"/>
            <a:ext cx="510779" cy="488156"/>
            <a:chOff x="0" y="0"/>
            <a:chExt cx="1122635" cy="1072913"/>
          </a:xfrm>
        </p:grpSpPr>
        <p:sp>
          <p:nvSpPr>
            <p:cNvPr id="16" name="任意多边形 17"/>
            <p:cNvSpPr/>
            <p:nvPr/>
          </p:nvSpPr>
          <p:spPr bwMode="auto">
            <a:xfrm rot="5400000">
              <a:off x="24861" y="327976"/>
              <a:ext cx="720076" cy="769798"/>
            </a:xfrm>
            <a:custGeom>
              <a:avLst/>
              <a:gdLst>
                <a:gd name="T0" fmla="*/ 0 w 720076"/>
                <a:gd name="T1" fmla="*/ 769798 h 769798"/>
                <a:gd name="T2" fmla="*/ 0 w 720076"/>
                <a:gd name="T3" fmla="*/ 0 h 769798"/>
                <a:gd name="T4" fmla="*/ 720076 w 720076"/>
                <a:gd name="T5" fmla="*/ 0 h 769798"/>
                <a:gd name="T6" fmla="*/ 720076 w 720076"/>
                <a:gd name="T7" fmla="*/ 138995 h 769798"/>
                <a:gd name="T8" fmla="*/ 138995 w 720076"/>
                <a:gd name="T9" fmla="*/ 138995 h 769798"/>
                <a:gd name="T10" fmla="*/ 138995 w 720076"/>
                <a:gd name="T11" fmla="*/ 769798 h 769798"/>
                <a:gd name="T12" fmla="*/ 0 w 720076"/>
                <a:gd name="T13" fmla="*/ 769798 h 7697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0076" h="769798">
                  <a:moveTo>
                    <a:pt x="0" y="769798"/>
                  </a:moveTo>
                  <a:lnTo>
                    <a:pt x="0" y="0"/>
                  </a:lnTo>
                  <a:lnTo>
                    <a:pt x="720076" y="0"/>
                  </a:lnTo>
                  <a:lnTo>
                    <a:pt x="720076" y="138995"/>
                  </a:lnTo>
                  <a:lnTo>
                    <a:pt x="138995" y="138995"/>
                  </a:lnTo>
                  <a:lnTo>
                    <a:pt x="138995" y="769798"/>
                  </a:lnTo>
                  <a:lnTo>
                    <a:pt x="0" y="769798"/>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sp>
          <p:nvSpPr>
            <p:cNvPr id="17" name="任意多边形 18"/>
            <p:cNvSpPr/>
            <p:nvPr/>
          </p:nvSpPr>
          <p:spPr bwMode="auto">
            <a:xfrm rot="5400000">
              <a:off x="416961" y="0"/>
              <a:ext cx="705674" cy="705674"/>
            </a:xfrm>
            <a:custGeom>
              <a:avLst/>
              <a:gdLst>
                <a:gd name="T0" fmla="*/ 0 w 1320800"/>
                <a:gd name="T1" fmla="*/ 0 h 1320800"/>
                <a:gd name="T2" fmla="*/ 57501 w 1320800"/>
                <a:gd name="T3" fmla="*/ 0 h 1320800"/>
                <a:gd name="T4" fmla="*/ 57501 w 1320800"/>
                <a:gd name="T5" fmla="*/ 29912 h 1320800"/>
                <a:gd name="T6" fmla="*/ 50313 w 1320800"/>
                <a:gd name="T7" fmla="*/ 29912 h 1320800"/>
                <a:gd name="T8" fmla="*/ 50313 w 1320800"/>
                <a:gd name="T9" fmla="*/ 7188 h 1320800"/>
                <a:gd name="T10" fmla="*/ 7188 w 1320800"/>
                <a:gd name="T11" fmla="*/ 7188 h 1320800"/>
                <a:gd name="T12" fmla="*/ 7188 w 1320800"/>
                <a:gd name="T13" fmla="*/ 50313 h 1320800"/>
                <a:gd name="T14" fmla="*/ 28750 w 1320800"/>
                <a:gd name="T15" fmla="*/ 50313 h 1320800"/>
                <a:gd name="T16" fmla="*/ 28750 w 1320800"/>
                <a:gd name="T17" fmla="*/ 57501 h 1320800"/>
                <a:gd name="T18" fmla="*/ 0 w 1320800"/>
                <a:gd name="T19" fmla="*/ 57501 h 1320800"/>
                <a:gd name="T20" fmla="*/ 0 w 1320800"/>
                <a:gd name="T21" fmla="*/ 0 h 1320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0800" h="1320800">
                  <a:moveTo>
                    <a:pt x="0" y="0"/>
                  </a:moveTo>
                  <a:lnTo>
                    <a:pt x="1320800" y="0"/>
                  </a:lnTo>
                  <a:lnTo>
                    <a:pt x="1320800" y="687081"/>
                  </a:lnTo>
                  <a:lnTo>
                    <a:pt x="1155700" y="687081"/>
                  </a:lnTo>
                  <a:lnTo>
                    <a:pt x="1155700" y="165100"/>
                  </a:lnTo>
                  <a:lnTo>
                    <a:pt x="165100" y="165100"/>
                  </a:lnTo>
                  <a:lnTo>
                    <a:pt x="165100" y="1155700"/>
                  </a:lnTo>
                  <a:lnTo>
                    <a:pt x="660400" y="1155700"/>
                  </a:lnTo>
                  <a:lnTo>
                    <a:pt x="660400" y="1320800"/>
                  </a:lnTo>
                  <a:lnTo>
                    <a:pt x="0" y="1320800"/>
                  </a:lnTo>
                  <a:lnTo>
                    <a:pt x="0" y="0"/>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grpSp>
      <p:sp>
        <p:nvSpPr>
          <p:cNvPr id="20" name="文本框 19"/>
          <p:cNvSpPr txBox="1"/>
          <p:nvPr/>
        </p:nvSpPr>
        <p:spPr>
          <a:xfrm>
            <a:off x="2442028" y="3435846"/>
            <a:ext cx="916699" cy="707763"/>
          </a:xfrm>
          <a:prstGeom prst="rect">
            <a:avLst/>
          </a:prstGeom>
          <a:solidFill>
            <a:srgbClr val="FFC000"/>
          </a:solidFill>
          <a:ln>
            <a:noFill/>
          </a:ln>
        </p:spPr>
        <p:style>
          <a:lnRef idx="2">
            <a:schemeClr val="accent1"/>
          </a:lnRef>
          <a:fillRef idx="1">
            <a:schemeClr val="lt1"/>
          </a:fillRef>
          <a:effectRef idx="0">
            <a:schemeClr val="accent1"/>
          </a:effectRef>
          <a:fontRef idx="minor">
            <a:schemeClr val="dk1"/>
          </a:fontRef>
        </p:style>
        <p:txBody>
          <a:bodyPr wrap="square" lIns="91321" tIns="45659" rIns="91321" bIns="45659" rtlCol="0">
            <a:spAutoFit/>
          </a:bodyPr>
          <a:lstStyle/>
          <a:p>
            <a:pPr algn="ctr"/>
            <a:r>
              <a:rPr lang="zh-CN" altLang="en-US" sz="2000" b="1" dirty="0">
                <a:solidFill>
                  <a:schemeClr val="tx1"/>
                </a:solidFill>
                <a:latin typeface="微软雅黑" panose="020B0503020204020204" pitchFamily="34" charset="-122"/>
                <a:ea typeface="微软雅黑" panose="020B0503020204020204" pitchFamily="34" charset="-122"/>
              </a:rPr>
              <a:t>分类</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r>
              <a:rPr lang="zh-CN" altLang="en-US" sz="2000" b="1" dirty="0">
                <a:solidFill>
                  <a:schemeClr val="tx1"/>
                </a:solidFill>
                <a:latin typeface="微软雅黑" panose="020B0503020204020204" pitchFamily="34" charset="-122"/>
                <a:ea typeface="微软雅黑" panose="020B0503020204020204" pitchFamily="34" charset="-122"/>
              </a:rPr>
              <a:t>所得</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488168" y="155542"/>
            <a:ext cx="3420885"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、个人所得税年度汇算含义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8"/>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04430" y="195486"/>
            <a:ext cx="2540276" cy="4752528"/>
          </a:xfrm>
          <a:prstGeom prst="rect">
            <a:avLst/>
          </a:prstGeom>
        </p:spPr>
      </p:pic>
      <p:sp>
        <p:nvSpPr>
          <p:cNvPr id="6" name="标题 1"/>
          <p:cNvSpPr txBox="1"/>
          <p:nvPr/>
        </p:nvSpPr>
        <p:spPr>
          <a:xfrm>
            <a:off x="323528" y="705904"/>
            <a:ext cx="3680902" cy="899160"/>
          </a:xfrm>
          <a:prstGeom prst="rect">
            <a:avLst/>
          </a:prstGeom>
        </p:spPr>
        <p:txBody>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lgn="ctr">
              <a:lnSpc>
                <a:spcPct val="150000"/>
              </a:lnSpc>
              <a:buFontTx/>
            </a:pPr>
            <a:r>
              <a:rPr lang="zh-CN" altLang="en-US" sz="2800" kern="0" dirty="0">
                <a:solidFill>
                  <a:schemeClr val="bg1"/>
                </a:solidFill>
                <a:latin typeface="微软雅黑" panose="020B0503020204020204" pitchFamily="34" charset="-122"/>
                <a:ea typeface="微软雅黑" panose="020B0503020204020204" pitchFamily="34" charset="-122"/>
              </a:rPr>
              <a:t>下载</a:t>
            </a:r>
            <a:r>
              <a:rPr lang="en-US" altLang="zh-CN" sz="2800" kern="0" dirty="0">
                <a:solidFill>
                  <a:schemeClr val="bg1"/>
                </a:solidFill>
                <a:latin typeface="微软雅黑" panose="020B0503020204020204" pitchFamily="34" charset="-122"/>
                <a:ea typeface="微软雅黑" panose="020B0503020204020204" pitchFamily="34" charset="-122"/>
              </a:rPr>
              <a:t>APP</a:t>
            </a:r>
            <a:endParaRPr lang="zh-CN" altLang="en-US" sz="2800" kern="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707654"/>
            <a:ext cx="2664296" cy="3059007"/>
          </a:xfrm>
          <a:prstGeom prst="rect">
            <a:avLst/>
          </a:prstGeom>
        </p:spPr>
      </p:pic>
      <p:sp>
        <p:nvSpPr>
          <p:cNvPr id="5" name="矩形 31"/>
          <p:cNvSpPr/>
          <p:nvPr/>
        </p:nvSpPr>
        <p:spPr>
          <a:xfrm>
            <a:off x="334729" y="257068"/>
            <a:ext cx="1361474" cy="346247"/>
          </a:xfrm>
          <a:prstGeom prst="rect">
            <a:avLst/>
          </a:prstGeom>
          <a:solidFill>
            <a:srgbClr val="FFC000"/>
          </a:solidFill>
          <a:ln w="9525">
            <a:solidFill>
              <a:srgbClr val="FFC000"/>
            </a:solidFill>
          </a:ln>
        </p:spPr>
        <p:txBody>
          <a:bodyPr wrap="none" lIns="68522" tIns="34289" rIns="68522" bIns="34289">
            <a:spAutoFit/>
          </a:bodyPr>
          <a:lstStyle/>
          <a:p>
            <a:pPr algn="ct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① 注册登录</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195978"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② 修改手机号码、修改密码、找回密码</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29" name="文本框 4"/>
          <p:cNvSpPr/>
          <p:nvPr/>
        </p:nvSpPr>
        <p:spPr>
          <a:xfrm>
            <a:off x="334729" y="789859"/>
            <a:ext cx="5004757" cy="1067213"/>
          </a:xfrm>
          <a:prstGeom prst="rect">
            <a:avLst/>
          </a:prstGeom>
          <a:noFill/>
          <a:ln w="9525">
            <a:noFill/>
          </a:ln>
        </p:spPr>
        <p:txBody>
          <a:bodyPr wrap="square" lIns="68522" tIns="34289" rIns="68522" bIns="34289">
            <a:spAutoFit/>
          </a:bodyPr>
          <a:lstStyle/>
          <a:p>
            <a:pPr>
              <a:lnSpc>
                <a:spcPct val="150000"/>
              </a:lnSpc>
            </a:pPr>
            <a:r>
              <a:rPr lang="en-US" altLang="zh-CN"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1. </a:t>
            </a:r>
            <a:r>
              <a:rPr lang="zh-CN" altLang="en-US"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修改手机号码</a:t>
            </a:r>
            <a:r>
              <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：手机短信码验证、本人银行卡验证</a:t>
            </a:r>
            <a:endPar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找回密码：</a:t>
            </a:r>
            <a:r>
              <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手机短信码验证、本人银行卡验证</a:t>
            </a:r>
            <a:endPar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3. </a:t>
            </a:r>
            <a:r>
              <a:rPr lang="zh-CN" altLang="en-US" sz="1500"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修改密码：</a:t>
            </a:r>
            <a:r>
              <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手机短信码验证</a:t>
            </a:r>
            <a:endParaRPr lang="zh-CN" altLang="en-US" sz="15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0" name="图片 472" descr="F:\赵春涛\操作手册\1月1上线\1操作手册\给甲方评审版\12.20\APP截图\修改密码 选择验证方式.jpg修改密码 选择验证方式"/>
          <p:cNvPicPr>
            <a:picLocks noChangeAspect="1"/>
          </p:cNvPicPr>
          <p:nvPr/>
        </p:nvPicPr>
        <p:blipFill>
          <a:blip r:embed="rId1" cstate="print"/>
          <a:stretch>
            <a:fillRect/>
          </a:stretch>
        </p:blipFill>
        <p:spPr>
          <a:xfrm>
            <a:off x="366308" y="2211710"/>
            <a:ext cx="2536508" cy="2476024"/>
          </a:xfrm>
          <a:prstGeom prst="rect">
            <a:avLst/>
          </a:prstGeom>
          <a:noFill/>
          <a:ln w="9525" cap="flat" cmpd="sng">
            <a:solidFill>
              <a:srgbClr val="BFBFBF"/>
            </a:solidFill>
            <a:prstDash val="solid"/>
            <a:miter/>
            <a:headEnd type="none" w="med" len="med"/>
            <a:tailEnd type="none" w="med" len="med"/>
          </a:ln>
        </p:spPr>
      </p:pic>
      <p:sp>
        <p:nvSpPr>
          <p:cNvPr id="31" name="圆角矩形 6"/>
          <p:cNvSpPr/>
          <p:nvPr/>
        </p:nvSpPr>
        <p:spPr>
          <a:xfrm>
            <a:off x="340113" y="3444720"/>
            <a:ext cx="1666875" cy="677704"/>
          </a:xfrm>
          <a:prstGeom prst="roundRect">
            <a:avLst>
              <a:gd name="adj" fmla="val 16667"/>
            </a:avLst>
          </a:prstGeom>
          <a:noFill/>
          <a:ln w="28575" cap="flat" cmpd="sng">
            <a:solidFill>
              <a:srgbClr val="FF0000"/>
            </a:solidFill>
            <a:prstDash val="solid"/>
            <a:bevel/>
            <a:headEnd type="none" w="med" len="med"/>
            <a:tailEnd type="none" w="med" len="med"/>
          </a:ln>
        </p:spPr>
        <p:txBody>
          <a:bodyPr lIns="68522" tIns="34289" rIns="68522" bIns="34289" anchor="ctr"/>
          <a:lstStyle/>
          <a:p>
            <a:pPr algn="ct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 name="组合 31"/>
          <p:cNvGrpSpPr/>
          <p:nvPr/>
        </p:nvGrpSpPr>
        <p:grpSpPr>
          <a:xfrm>
            <a:off x="3139119" y="2206946"/>
            <a:ext cx="4734878" cy="2475548"/>
            <a:chOff x="4025" y="3615"/>
            <a:chExt cx="11507" cy="5974"/>
          </a:xfrm>
        </p:grpSpPr>
        <p:pic>
          <p:nvPicPr>
            <p:cNvPr id="33" name="图片 460" descr="F:\赵春涛\操作手册\1月1上线\1操作手册\给甲方评审版\12.20\APP截图\修改密码.jpg修改密码"/>
            <p:cNvPicPr preferRelativeResize="0"/>
            <p:nvPr/>
          </p:nvPicPr>
          <p:blipFill>
            <a:blip r:embed="rId2" cstate="print"/>
            <a:stretch>
              <a:fillRect/>
            </a:stretch>
          </p:blipFill>
          <p:spPr>
            <a:xfrm>
              <a:off x="9880" y="3615"/>
              <a:ext cx="5553" cy="5960"/>
            </a:xfrm>
            <a:prstGeom prst="rect">
              <a:avLst/>
            </a:prstGeom>
            <a:noFill/>
            <a:ln w="9525" cap="flat" cmpd="sng">
              <a:solidFill>
                <a:srgbClr val="BFBFBF"/>
              </a:solidFill>
              <a:prstDash val="solid"/>
              <a:miter/>
              <a:headEnd type="none" w="med" len="med"/>
              <a:tailEnd type="none" w="med" len="med"/>
            </a:ln>
          </p:spPr>
        </p:pic>
        <p:pic>
          <p:nvPicPr>
            <p:cNvPr id="34" name="图片 459" descr="F:\赵春涛\操作手册\1月1上线\1操作手册\给甲方评审版\12.20\APP截图\安全中心.jpg安全中心"/>
            <p:cNvPicPr preferRelativeResize="0"/>
            <p:nvPr/>
          </p:nvPicPr>
          <p:blipFill>
            <a:blip r:embed="rId3" cstate="print"/>
            <a:stretch>
              <a:fillRect/>
            </a:stretch>
          </p:blipFill>
          <p:spPr>
            <a:xfrm>
              <a:off x="4178" y="3615"/>
              <a:ext cx="5437" cy="5975"/>
            </a:xfrm>
            <a:prstGeom prst="rect">
              <a:avLst/>
            </a:prstGeom>
            <a:noFill/>
            <a:ln w="9525" cap="flat" cmpd="sng">
              <a:solidFill>
                <a:srgbClr val="BFBFBF"/>
              </a:solidFill>
              <a:prstDash val="solid"/>
              <a:miter/>
              <a:headEnd type="none" w="med" len="med"/>
              <a:tailEnd type="none" w="med" len="med"/>
            </a:ln>
          </p:spPr>
        </p:pic>
        <p:sp>
          <p:nvSpPr>
            <p:cNvPr id="35" name="圆角矩形 6"/>
            <p:cNvSpPr/>
            <p:nvPr/>
          </p:nvSpPr>
          <p:spPr>
            <a:xfrm>
              <a:off x="4025" y="5308"/>
              <a:ext cx="2170" cy="8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圆角矩形 7"/>
            <p:cNvSpPr/>
            <p:nvPr/>
          </p:nvSpPr>
          <p:spPr>
            <a:xfrm>
              <a:off x="9880" y="6888"/>
              <a:ext cx="5653" cy="8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2699792" y="218021"/>
            <a:ext cx="1644983"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③</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 申报入口</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6" name="矩形 5"/>
          <p:cNvSpPr/>
          <p:nvPr/>
        </p:nvSpPr>
        <p:spPr>
          <a:xfrm>
            <a:off x="5551880" y="601799"/>
            <a:ext cx="3021540" cy="4154984"/>
          </a:xfrm>
          <a:prstGeom prst="rect">
            <a:avLst/>
          </a:prstGeom>
        </p:spPr>
        <p:txBody>
          <a:bodyPr wrap="square">
            <a:spAutoFit/>
          </a:bodyPr>
          <a:lstStyle/>
          <a:p>
            <a:pPr algn="just">
              <a:lnSpc>
                <a:spcPct val="150000"/>
              </a:lnSpc>
              <a:spcAft>
                <a:spcPts val="0"/>
              </a:spcAft>
            </a:pPr>
            <a:r>
              <a:rPr lang="zh-CN" altLang="en-US" sz="1600" kern="100" dirty="0">
                <a:solidFill>
                  <a:schemeClr val="bg1"/>
                </a:solidFill>
                <a:latin typeface="+mj-ea"/>
                <a:ea typeface="+mj-ea"/>
                <a:cs typeface="Times New Roman" panose="02020603050405020304" pitchFamily="18" charset="0"/>
              </a:rPr>
              <a:t>进入年度汇算申报的三种方式：</a:t>
            </a:r>
            <a:endParaRPr lang="en-US" altLang="zh-CN" sz="1600" kern="100" dirty="0">
              <a:solidFill>
                <a:schemeClr val="bg1"/>
              </a:solidFill>
              <a:latin typeface="+mj-ea"/>
              <a:ea typeface="+mj-ea"/>
              <a:cs typeface="Times New Roman" panose="02020603050405020304" pitchFamily="18" charset="0"/>
            </a:endParaRPr>
          </a:p>
          <a:p>
            <a:pPr algn="just">
              <a:lnSpc>
                <a:spcPct val="150000"/>
              </a:lnSpc>
              <a:spcAft>
                <a:spcPts val="0"/>
              </a:spcAft>
            </a:pPr>
            <a:r>
              <a:rPr lang="en-US" altLang="zh-CN" sz="1600" kern="100" dirty="0">
                <a:solidFill>
                  <a:schemeClr val="bg1"/>
                </a:solidFill>
                <a:latin typeface="+mj-ea"/>
                <a:ea typeface="+mj-ea"/>
                <a:cs typeface="Times New Roman" panose="02020603050405020304" pitchFamily="18" charset="0"/>
              </a:rPr>
              <a:t>1</a:t>
            </a:r>
            <a:r>
              <a:rPr lang="zh-CN" altLang="en-US" sz="1600" kern="100" dirty="0">
                <a:solidFill>
                  <a:schemeClr val="bg1"/>
                </a:solidFill>
                <a:latin typeface="+mj-ea"/>
                <a:ea typeface="+mj-ea"/>
                <a:cs typeface="Times New Roman" panose="02020603050405020304" pitchFamily="18" charset="0"/>
              </a:rPr>
              <a:t>、首页直接点击</a:t>
            </a:r>
            <a:r>
              <a:rPr lang="zh-CN" altLang="en-US" sz="1600" kern="100" dirty="0">
                <a:solidFill>
                  <a:srgbClr val="FFFF00"/>
                </a:solidFill>
                <a:latin typeface="+mj-ea"/>
                <a:ea typeface="+mj-ea"/>
                <a:cs typeface="Times New Roman" panose="02020603050405020304" pitchFamily="18" charset="0"/>
              </a:rPr>
              <a:t>“</a:t>
            </a:r>
            <a:r>
              <a:rPr lang="zh-CN" altLang="en-US" sz="1600" b="1" kern="100" dirty="0">
                <a:solidFill>
                  <a:srgbClr val="FFFF00"/>
                </a:solidFill>
                <a:latin typeface="+mj-ea"/>
                <a:ea typeface="+mj-ea"/>
                <a:cs typeface="Times New Roman" panose="02020603050405020304" pitchFamily="18" charset="0"/>
              </a:rPr>
              <a:t>常用业务</a:t>
            </a:r>
            <a:r>
              <a:rPr lang="zh-CN" altLang="en-US" sz="1600" kern="100" dirty="0">
                <a:solidFill>
                  <a:srgbClr val="FFFF00"/>
                </a:solidFill>
                <a:latin typeface="+mj-ea"/>
                <a:ea typeface="+mj-ea"/>
                <a:cs typeface="Times New Roman" panose="02020603050405020304" pitchFamily="18" charset="0"/>
              </a:rPr>
              <a:t>”</a:t>
            </a:r>
            <a:r>
              <a:rPr lang="zh-CN" altLang="en-US" sz="1600" kern="100" dirty="0">
                <a:solidFill>
                  <a:schemeClr val="bg1"/>
                </a:solidFill>
                <a:latin typeface="+mj-ea"/>
                <a:ea typeface="+mj-ea"/>
                <a:cs typeface="Times New Roman" panose="02020603050405020304" pitchFamily="18" charset="0"/>
              </a:rPr>
              <a:t>下边的“综合所得年度汇算”。（最简便）</a:t>
            </a:r>
            <a:endParaRPr lang="en-US" altLang="zh-CN" sz="1600" kern="100" dirty="0">
              <a:solidFill>
                <a:schemeClr val="bg1"/>
              </a:solidFill>
              <a:latin typeface="+mj-ea"/>
              <a:ea typeface="+mj-ea"/>
              <a:cs typeface="Times New Roman" panose="02020603050405020304" pitchFamily="18" charset="0"/>
            </a:endParaRPr>
          </a:p>
          <a:p>
            <a:pPr algn="just">
              <a:lnSpc>
                <a:spcPct val="150000"/>
              </a:lnSpc>
              <a:spcAft>
                <a:spcPts val="0"/>
              </a:spcAft>
            </a:pPr>
            <a:r>
              <a:rPr lang="en-US" altLang="zh-CN" sz="1600" kern="100" dirty="0">
                <a:solidFill>
                  <a:schemeClr val="bg1"/>
                </a:solidFill>
                <a:latin typeface="+mj-ea"/>
                <a:ea typeface="+mj-ea"/>
                <a:cs typeface="Times New Roman" panose="02020603050405020304" pitchFamily="18" charset="0"/>
              </a:rPr>
              <a:t>2</a:t>
            </a:r>
            <a:r>
              <a:rPr lang="zh-CN" altLang="en-US" sz="1600" kern="100" dirty="0">
                <a:solidFill>
                  <a:schemeClr val="bg1"/>
                </a:solidFill>
                <a:latin typeface="+mj-ea"/>
                <a:ea typeface="+mj-ea"/>
                <a:cs typeface="Times New Roman" panose="02020603050405020304" pitchFamily="18" charset="0"/>
              </a:rPr>
              <a:t>、首页点击</a:t>
            </a:r>
            <a:r>
              <a:rPr lang="zh-CN" altLang="en-US" sz="1600" b="1" kern="100" dirty="0">
                <a:solidFill>
                  <a:srgbClr val="FFFF00"/>
                </a:solidFill>
                <a:latin typeface="+mj-ea"/>
                <a:ea typeface="+mj-ea"/>
                <a:cs typeface="Times New Roman" panose="02020603050405020304" pitchFamily="18" charset="0"/>
              </a:rPr>
              <a:t>“我要办税”</a:t>
            </a:r>
            <a:r>
              <a:rPr lang="zh-CN" altLang="en-US" sz="1600" kern="100" dirty="0">
                <a:solidFill>
                  <a:schemeClr val="bg1"/>
                </a:solidFill>
                <a:latin typeface="+mj-ea"/>
                <a:ea typeface="+mj-ea"/>
                <a:cs typeface="Times New Roman" panose="02020603050405020304" pitchFamily="18" charset="0"/>
              </a:rPr>
              <a:t>进入办税填报页面选择“税费申报模块” 下的“综合所得年度汇算”。</a:t>
            </a:r>
            <a:endParaRPr lang="en-US" altLang="zh-CN" sz="1600" kern="100" dirty="0">
              <a:solidFill>
                <a:schemeClr val="bg1"/>
              </a:solidFill>
              <a:latin typeface="+mj-ea"/>
              <a:ea typeface="+mj-ea"/>
              <a:cs typeface="Times New Roman" panose="02020603050405020304" pitchFamily="18" charset="0"/>
            </a:endParaRPr>
          </a:p>
          <a:p>
            <a:pPr algn="just">
              <a:lnSpc>
                <a:spcPct val="150000"/>
              </a:lnSpc>
              <a:spcAft>
                <a:spcPts val="0"/>
              </a:spcAft>
            </a:pPr>
            <a:r>
              <a:rPr lang="en-US" altLang="zh-CN" sz="1600" kern="100" dirty="0">
                <a:solidFill>
                  <a:schemeClr val="bg1"/>
                </a:solidFill>
                <a:latin typeface="+mj-ea"/>
                <a:ea typeface="+mj-ea"/>
                <a:cs typeface="Times New Roman" panose="02020603050405020304" pitchFamily="18" charset="0"/>
              </a:rPr>
              <a:t>3</a:t>
            </a:r>
            <a:r>
              <a:rPr lang="zh-CN" altLang="en-US" sz="1600" kern="100" dirty="0">
                <a:solidFill>
                  <a:schemeClr val="bg1"/>
                </a:solidFill>
                <a:latin typeface="+mj-ea"/>
                <a:ea typeface="+mj-ea"/>
                <a:cs typeface="Times New Roman" panose="02020603050405020304" pitchFamily="18" charset="0"/>
              </a:rPr>
              <a:t>、直接点击下方的</a:t>
            </a:r>
            <a:r>
              <a:rPr lang="zh-CN" altLang="en-US" sz="1600" kern="100" dirty="0">
                <a:solidFill>
                  <a:srgbClr val="FFFF00"/>
                </a:solidFill>
                <a:latin typeface="+mj-ea"/>
                <a:ea typeface="+mj-ea"/>
                <a:cs typeface="Times New Roman" panose="02020603050405020304" pitchFamily="18" charset="0"/>
              </a:rPr>
              <a:t>“</a:t>
            </a:r>
            <a:r>
              <a:rPr lang="zh-CN" altLang="en-US" sz="1600" b="1" kern="100" dirty="0">
                <a:solidFill>
                  <a:srgbClr val="FFFF00"/>
                </a:solidFill>
                <a:latin typeface="+mj-ea"/>
                <a:ea typeface="+mj-ea"/>
                <a:cs typeface="Times New Roman" panose="02020603050405020304" pitchFamily="18" charset="0"/>
              </a:rPr>
              <a:t>办税</a:t>
            </a:r>
            <a:r>
              <a:rPr lang="zh-CN" altLang="en-US" sz="1600" kern="100" dirty="0">
                <a:solidFill>
                  <a:srgbClr val="FFFF00"/>
                </a:solidFill>
                <a:latin typeface="+mj-ea"/>
                <a:ea typeface="+mj-ea"/>
                <a:cs typeface="Times New Roman" panose="02020603050405020304" pitchFamily="18" charset="0"/>
              </a:rPr>
              <a:t>”</a:t>
            </a:r>
            <a:r>
              <a:rPr lang="zh-CN" altLang="en-US" sz="1600" kern="100" dirty="0">
                <a:solidFill>
                  <a:schemeClr val="bg1"/>
                </a:solidFill>
                <a:latin typeface="+mj-ea"/>
                <a:ea typeface="+mj-ea"/>
                <a:cs typeface="Times New Roman" panose="02020603050405020304" pitchFamily="18" charset="0"/>
              </a:rPr>
              <a:t>，选择“税费申报模块”下的“综合所得年度汇算”。</a:t>
            </a:r>
            <a:endParaRPr lang="zh-CN" altLang="zh-CN" sz="1600" kern="100" dirty="0">
              <a:solidFill>
                <a:schemeClr val="bg1"/>
              </a:solidFill>
              <a:latin typeface="+mj-ea"/>
              <a:ea typeface="+mj-ea"/>
              <a:cs typeface="Times New Roman" panose="02020603050405020304" pitchFamily="18"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69923" y="987574"/>
            <a:ext cx="2835099" cy="395599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90" y="156512"/>
            <a:ext cx="2304256" cy="4986988"/>
          </a:xfrm>
          <a:prstGeom prst="rect">
            <a:avLst/>
          </a:prstGeom>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1520" y="130692"/>
            <a:ext cx="2319520" cy="5020022"/>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123478"/>
            <a:ext cx="2708980" cy="586291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96435" y="303941"/>
            <a:ext cx="3639577" cy="432048"/>
          </a:xfrm>
          <a:prstGeom prst="rect">
            <a:avLst/>
          </a:prstGeom>
        </p:spPr>
        <p:txBody>
          <a:bodyPr>
            <a:noAutofit/>
          </a:bodyPr>
          <a:lst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lnSpc>
                <a:spcPct val="150000"/>
              </a:lnSpc>
              <a:buFontTx/>
            </a:pPr>
            <a:r>
              <a:rPr lang="zh-CN" altLang="en-US" sz="2000" kern="0" dirty="0">
                <a:solidFill>
                  <a:srgbClr val="FFFF00"/>
                </a:solidFill>
              </a:rPr>
              <a:t>简易申报 </a:t>
            </a:r>
            <a:r>
              <a:rPr lang="en-US" altLang="zh-CN" sz="2000" kern="0" dirty="0">
                <a:solidFill>
                  <a:srgbClr val="FFFF00"/>
                </a:solidFill>
              </a:rPr>
              <a:t>VS </a:t>
            </a:r>
            <a:r>
              <a:rPr lang="zh-CN" altLang="en-US" sz="2000" kern="0" dirty="0">
                <a:solidFill>
                  <a:srgbClr val="FFFF00"/>
                </a:solidFill>
              </a:rPr>
              <a:t>标准申报</a:t>
            </a:r>
            <a:endParaRPr lang="zh-CN" altLang="en-US" sz="2000" kern="0" dirty="0">
              <a:solidFill>
                <a:srgbClr val="FFFF00"/>
              </a:solidFill>
            </a:endParaRPr>
          </a:p>
        </p:txBody>
      </p:sp>
      <p:sp>
        <p:nvSpPr>
          <p:cNvPr id="4" name="内容占位符 2"/>
          <p:cNvSpPr txBox="1"/>
          <p:nvPr/>
        </p:nvSpPr>
        <p:spPr>
          <a:xfrm>
            <a:off x="611560" y="1749028"/>
            <a:ext cx="3284765" cy="2982962"/>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a:lstStyle>
          <a:p>
            <a:pPr>
              <a:lnSpc>
                <a:spcPct val="150000"/>
              </a:lnSpc>
              <a:buFont typeface="Wingdings" panose="05000000000000000000" pitchFamily="2" charset="2"/>
              <a:buChar char="ü"/>
            </a:pPr>
            <a:r>
              <a:rPr lang="zh-CN" altLang="en-US" sz="1800" kern="0" dirty="0">
                <a:solidFill>
                  <a:schemeClr val="bg1"/>
                </a:solidFill>
              </a:rPr>
              <a:t>简易申报</a:t>
            </a:r>
            <a:endParaRPr lang="en-US" altLang="zh-CN" sz="1800" kern="0" dirty="0">
              <a:solidFill>
                <a:schemeClr val="bg1"/>
              </a:solidFill>
            </a:endParaRPr>
          </a:p>
          <a:p>
            <a:pPr marL="0" indent="0">
              <a:lnSpc>
                <a:spcPct val="150000"/>
              </a:lnSpc>
              <a:buNone/>
            </a:pPr>
            <a:r>
              <a:rPr lang="zh-CN" altLang="en-US" sz="1500" kern="0" dirty="0">
                <a:solidFill>
                  <a:schemeClr val="bg1"/>
                </a:solidFill>
              </a:rPr>
              <a:t>简易申报指在上年度内取得的综合所得</a:t>
            </a:r>
            <a:r>
              <a:rPr lang="zh-CN" altLang="en-US" sz="1500" b="1" kern="0" dirty="0">
                <a:solidFill>
                  <a:srgbClr val="FFFF00"/>
                </a:solidFill>
              </a:rPr>
              <a:t>收入额</a:t>
            </a:r>
            <a:r>
              <a:rPr lang="zh-CN" altLang="en-US" sz="1500" kern="0" dirty="0">
                <a:solidFill>
                  <a:schemeClr val="bg1"/>
                </a:solidFill>
              </a:rPr>
              <a:t>不超过 </a:t>
            </a:r>
            <a:r>
              <a:rPr lang="en-US" altLang="zh-CN" sz="1500" kern="0" dirty="0">
                <a:solidFill>
                  <a:schemeClr val="bg1"/>
                </a:solidFill>
              </a:rPr>
              <a:t>6 </a:t>
            </a:r>
            <a:r>
              <a:rPr lang="zh-CN" altLang="en-US" sz="1500" kern="0" dirty="0">
                <a:solidFill>
                  <a:schemeClr val="bg1"/>
                </a:solidFill>
              </a:rPr>
              <a:t>万元且已预缴税款</a:t>
            </a:r>
            <a:r>
              <a:rPr lang="zh-CN" altLang="en-US" sz="1500" kern="0" dirty="0" smtClean="0">
                <a:solidFill>
                  <a:schemeClr val="bg1"/>
                </a:solidFill>
              </a:rPr>
              <a:t>，可</a:t>
            </a:r>
            <a:r>
              <a:rPr lang="zh-CN" altLang="en-US" sz="1500" kern="0" dirty="0">
                <a:solidFill>
                  <a:schemeClr val="bg1"/>
                </a:solidFill>
              </a:rPr>
              <a:t>通过“简易申报”办理申报并申请退税</a:t>
            </a:r>
            <a:r>
              <a:rPr lang="zh-CN" altLang="en-US" sz="1500" kern="0" dirty="0" smtClean="0">
                <a:solidFill>
                  <a:schemeClr val="bg1"/>
                </a:solidFill>
              </a:rPr>
              <a:t>。</a:t>
            </a:r>
            <a:endParaRPr lang="en-US" altLang="zh-CN" sz="1500" kern="0" dirty="0" smtClean="0">
              <a:solidFill>
                <a:schemeClr val="bg1"/>
              </a:solidFill>
            </a:endParaRPr>
          </a:p>
          <a:p>
            <a:pPr marL="0" indent="0">
              <a:lnSpc>
                <a:spcPct val="150000"/>
              </a:lnSpc>
              <a:buNone/>
            </a:pPr>
            <a:r>
              <a:rPr lang="zh-CN" altLang="en-US" sz="1800" kern="0" dirty="0" smtClean="0">
                <a:solidFill>
                  <a:schemeClr val="bg1"/>
                </a:solidFill>
              </a:rPr>
              <a:t>办理时间：</a:t>
            </a:r>
            <a:r>
              <a:rPr lang="en-US" altLang="zh-CN" sz="1800" kern="0" dirty="0" smtClean="0">
                <a:solidFill>
                  <a:schemeClr val="bg1"/>
                </a:solidFill>
              </a:rPr>
              <a:t>2021</a:t>
            </a:r>
            <a:r>
              <a:rPr lang="zh-CN" altLang="en-US" sz="1800" kern="0" dirty="0">
                <a:solidFill>
                  <a:schemeClr val="bg1"/>
                </a:solidFill>
              </a:rPr>
              <a:t>年</a:t>
            </a:r>
            <a:r>
              <a:rPr lang="en-US" altLang="zh-CN" sz="1800" kern="0" dirty="0">
                <a:solidFill>
                  <a:schemeClr val="bg1"/>
                </a:solidFill>
              </a:rPr>
              <a:t>3</a:t>
            </a:r>
            <a:r>
              <a:rPr lang="zh-CN" altLang="en-US" sz="1800" kern="0" dirty="0">
                <a:solidFill>
                  <a:schemeClr val="bg1"/>
                </a:solidFill>
              </a:rPr>
              <a:t>月</a:t>
            </a:r>
            <a:r>
              <a:rPr lang="en-US" altLang="zh-CN" sz="1800" kern="0" dirty="0">
                <a:solidFill>
                  <a:schemeClr val="bg1"/>
                </a:solidFill>
              </a:rPr>
              <a:t>1</a:t>
            </a:r>
            <a:r>
              <a:rPr lang="zh-CN" altLang="en-US" sz="1800" kern="0" dirty="0">
                <a:solidFill>
                  <a:schemeClr val="bg1"/>
                </a:solidFill>
              </a:rPr>
              <a:t>日至</a:t>
            </a:r>
            <a:r>
              <a:rPr lang="en-US" altLang="zh-CN" sz="1800" kern="0" dirty="0">
                <a:solidFill>
                  <a:schemeClr val="bg1"/>
                </a:solidFill>
              </a:rPr>
              <a:t>5</a:t>
            </a:r>
            <a:r>
              <a:rPr lang="zh-CN" altLang="en-US" sz="1800" kern="0" dirty="0">
                <a:solidFill>
                  <a:schemeClr val="bg1"/>
                </a:solidFill>
              </a:rPr>
              <a:t>月</a:t>
            </a:r>
            <a:r>
              <a:rPr lang="en-US" altLang="zh-CN" sz="1800" kern="0" dirty="0">
                <a:solidFill>
                  <a:schemeClr val="bg1"/>
                </a:solidFill>
              </a:rPr>
              <a:t>31</a:t>
            </a:r>
            <a:r>
              <a:rPr lang="zh-CN" altLang="en-US" sz="1800" kern="0" dirty="0" smtClean="0">
                <a:solidFill>
                  <a:schemeClr val="bg1"/>
                </a:solidFill>
              </a:rPr>
              <a:t>日</a:t>
            </a:r>
            <a:endParaRPr lang="en-US" altLang="zh-CN" sz="1800" kern="0" dirty="0">
              <a:solidFill>
                <a:schemeClr val="bg1"/>
              </a:solidFill>
            </a:endParaRPr>
          </a:p>
          <a:p>
            <a:pPr marL="0" indent="0">
              <a:lnSpc>
                <a:spcPct val="150000"/>
              </a:lnSpc>
              <a:buNone/>
            </a:pPr>
            <a:endParaRPr lang="zh-CN" altLang="en-US" sz="1800" kern="0" dirty="0">
              <a:solidFill>
                <a:schemeClr val="bg1"/>
              </a:solidFill>
            </a:endParaRPr>
          </a:p>
        </p:txBody>
      </p:sp>
      <p:sp>
        <p:nvSpPr>
          <p:cNvPr id="5" name="内容占位符 3"/>
          <p:cNvSpPr txBox="1"/>
          <p:nvPr/>
        </p:nvSpPr>
        <p:spPr>
          <a:xfrm>
            <a:off x="4283968" y="1749028"/>
            <a:ext cx="3384376" cy="3394472"/>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a:lstStyle>
          <a:p>
            <a:pPr>
              <a:lnSpc>
                <a:spcPct val="150000"/>
              </a:lnSpc>
              <a:buFont typeface="Wingdings" panose="05000000000000000000" pitchFamily="2" charset="2"/>
              <a:buChar char="ü"/>
            </a:pPr>
            <a:r>
              <a:rPr lang="zh-CN" altLang="en-US" sz="1800" kern="0" dirty="0">
                <a:solidFill>
                  <a:schemeClr val="bg1"/>
                </a:solidFill>
              </a:rPr>
              <a:t>标准申报</a:t>
            </a:r>
            <a:endParaRPr lang="en-US" altLang="zh-CN" sz="1800" kern="0" dirty="0">
              <a:solidFill>
                <a:schemeClr val="bg1"/>
              </a:solidFill>
            </a:endParaRPr>
          </a:p>
          <a:p>
            <a:pPr marL="0" indent="0">
              <a:lnSpc>
                <a:spcPct val="150000"/>
              </a:lnSpc>
              <a:buNone/>
            </a:pPr>
            <a:r>
              <a:rPr lang="zh-CN" altLang="en-US" sz="1500" kern="0" dirty="0">
                <a:solidFill>
                  <a:schemeClr val="bg1"/>
                </a:solidFill>
              </a:rPr>
              <a:t>境内：</a:t>
            </a:r>
            <a:r>
              <a:rPr lang="zh-CN" altLang="zh-CN" sz="1500" kern="0" dirty="0">
                <a:solidFill>
                  <a:schemeClr val="bg1"/>
                </a:solidFill>
              </a:rPr>
              <a:t>居民个人年度内取得综合所得收入</a:t>
            </a:r>
            <a:r>
              <a:rPr lang="zh-CN" altLang="en-US" sz="1500" kern="0" dirty="0">
                <a:solidFill>
                  <a:schemeClr val="bg1"/>
                </a:solidFill>
              </a:rPr>
              <a:t>额大于</a:t>
            </a:r>
            <a:r>
              <a:rPr lang="en-US" altLang="zh-CN" sz="1500" kern="0" dirty="0">
                <a:solidFill>
                  <a:schemeClr val="bg1"/>
                </a:solidFill>
              </a:rPr>
              <a:t>6</a:t>
            </a:r>
            <a:r>
              <a:rPr lang="zh-CN" altLang="en-US" sz="1500" kern="0" dirty="0">
                <a:solidFill>
                  <a:schemeClr val="bg1"/>
                </a:solidFill>
              </a:rPr>
              <a:t>万元</a:t>
            </a:r>
            <a:r>
              <a:rPr lang="zh-CN" altLang="zh-CN" sz="1500" kern="0" dirty="0">
                <a:solidFill>
                  <a:schemeClr val="bg1"/>
                </a:solidFill>
              </a:rPr>
              <a:t>且无境外所得，可在税款所属年度的次年3月1日至</a:t>
            </a:r>
            <a:r>
              <a:rPr lang="en-US" altLang="zh-CN" sz="1500" kern="0" dirty="0">
                <a:solidFill>
                  <a:schemeClr val="bg1"/>
                </a:solidFill>
              </a:rPr>
              <a:t>6</a:t>
            </a:r>
            <a:r>
              <a:rPr lang="zh-CN" altLang="zh-CN" sz="1500" kern="0" dirty="0">
                <a:solidFill>
                  <a:schemeClr val="bg1"/>
                </a:solidFill>
              </a:rPr>
              <a:t>月3</a:t>
            </a:r>
            <a:r>
              <a:rPr lang="en-US" altLang="zh-CN" sz="1500" kern="0" dirty="0">
                <a:solidFill>
                  <a:schemeClr val="bg1"/>
                </a:solidFill>
              </a:rPr>
              <a:t>0</a:t>
            </a:r>
            <a:r>
              <a:rPr lang="zh-CN" altLang="zh-CN" sz="1500" kern="0" dirty="0">
                <a:solidFill>
                  <a:schemeClr val="bg1"/>
                </a:solidFill>
              </a:rPr>
              <a:t>日期间申报，逾期加收滞纳金。</a:t>
            </a:r>
            <a:endParaRPr lang="en-US" altLang="zh-CN" sz="1500" kern="0" dirty="0">
              <a:solidFill>
                <a:schemeClr val="bg1"/>
              </a:solidFill>
            </a:endParaRPr>
          </a:p>
          <a:p>
            <a:pPr marL="0" indent="0">
              <a:lnSpc>
                <a:spcPct val="150000"/>
              </a:lnSpc>
              <a:buNone/>
            </a:pPr>
            <a:r>
              <a:rPr lang="zh-CN" altLang="en-US" sz="1500" kern="0" dirty="0">
                <a:solidFill>
                  <a:schemeClr val="bg1"/>
                </a:solidFill>
              </a:rPr>
              <a:t>境外：</a:t>
            </a:r>
            <a:r>
              <a:rPr lang="zh-CN" altLang="zh-CN" sz="1500" kern="0" dirty="0">
                <a:solidFill>
                  <a:schemeClr val="bg1"/>
                </a:solidFill>
              </a:rPr>
              <a:t>居民个人年度内取得综合所得收入</a:t>
            </a:r>
            <a:r>
              <a:rPr lang="zh-CN" altLang="en-US" sz="1500" kern="0" dirty="0">
                <a:solidFill>
                  <a:schemeClr val="bg1"/>
                </a:solidFill>
              </a:rPr>
              <a:t>额大于</a:t>
            </a:r>
            <a:r>
              <a:rPr lang="en-US" altLang="zh-CN" sz="1500" kern="0" dirty="0">
                <a:solidFill>
                  <a:schemeClr val="bg1"/>
                </a:solidFill>
              </a:rPr>
              <a:t>6</a:t>
            </a:r>
            <a:r>
              <a:rPr lang="zh-CN" altLang="en-US" sz="1500" kern="0" dirty="0">
                <a:solidFill>
                  <a:schemeClr val="bg1"/>
                </a:solidFill>
              </a:rPr>
              <a:t>万元</a:t>
            </a:r>
            <a:r>
              <a:rPr lang="zh-CN" altLang="zh-CN" sz="1500" kern="0" dirty="0">
                <a:solidFill>
                  <a:schemeClr val="bg1"/>
                </a:solidFill>
              </a:rPr>
              <a:t>且有境外所得，</a:t>
            </a:r>
            <a:r>
              <a:rPr lang="zh-CN" altLang="zh-CN" sz="1500" kern="0" dirty="0">
                <a:solidFill>
                  <a:schemeClr val="bg1"/>
                </a:solidFill>
                <a:sym typeface="微软雅黑" panose="020B0503020204020204" pitchFamily="34" charset="-122"/>
              </a:rPr>
              <a:t>可在税款所属年度的次年3月1日至</a:t>
            </a:r>
            <a:r>
              <a:rPr lang="en-US" altLang="zh-CN" sz="1500" kern="0" dirty="0">
                <a:solidFill>
                  <a:schemeClr val="bg1"/>
                </a:solidFill>
                <a:sym typeface="微软雅黑" panose="020B0503020204020204" pitchFamily="34" charset="-122"/>
              </a:rPr>
              <a:t>6</a:t>
            </a:r>
            <a:r>
              <a:rPr lang="zh-CN" altLang="zh-CN" sz="1500" kern="0" dirty="0">
                <a:solidFill>
                  <a:schemeClr val="bg1"/>
                </a:solidFill>
                <a:sym typeface="微软雅黑" panose="020B0503020204020204" pitchFamily="34" charset="-122"/>
              </a:rPr>
              <a:t>月3</a:t>
            </a:r>
            <a:r>
              <a:rPr lang="en-US" altLang="zh-CN" sz="1500" kern="0" dirty="0">
                <a:solidFill>
                  <a:schemeClr val="bg1"/>
                </a:solidFill>
                <a:sym typeface="微软雅黑" panose="020B0503020204020204" pitchFamily="34" charset="-122"/>
              </a:rPr>
              <a:t>0</a:t>
            </a:r>
            <a:r>
              <a:rPr lang="zh-CN" altLang="zh-CN" sz="1500" kern="0" dirty="0">
                <a:solidFill>
                  <a:schemeClr val="bg1"/>
                </a:solidFill>
                <a:sym typeface="微软雅黑" panose="020B0503020204020204" pitchFamily="34" charset="-122"/>
              </a:rPr>
              <a:t>日期间申报，逾期加收滞纳金。</a:t>
            </a:r>
            <a:endParaRPr lang="zh-CN" altLang="zh-CN" sz="1500" kern="0" dirty="0">
              <a:solidFill>
                <a:schemeClr val="bg1"/>
              </a:solidFill>
              <a:sym typeface="微软雅黑" panose="020B0503020204020204" pitchFamily="34" charset="-122"/>
            </a:endParaRPr>
          </a:p>
          <a:p>
            <a:pPr marL="0" indent="0">
              <a:lnSpc>
                <a:spcPct val="150000"/>
              </a:lnSpc>
              <a:buNone/>
            </a:pPr>
            <a:endParaRPr lang="zh-CN" altLang="zh-CN" sz="1800" kern="0" dirty="0">
              <a:solidFill>
                <a:schemeClr val="bg1"/>
              </a:solidFill>
            </a:endParaRPr>
          </a:p>
          <a:p>
            <a:pPr marL="0" indent="0">
              <a:lnSpc>
                <a:spcPct val="150000"/>
              </a:lnSpc>
              <a:buNone/>
            </a:pPr>
            <a:endParaRPr lang="zh-CN" altLang="en-US" sz="1800" kern="0" dirty="0">
              <a:solidFill>
                <a:schemeClr val="bg1"/>
              </a:solidFill>
            </a:endParaRPr>
          </a:p>
        </p:txBody>
      </p:sp>
      <p:grpSp>
        <p:nvGrpSpPr>
          <p:cNvPr id="6" name="组合 5"/>
          <p:cNvGrpSpPr/>
          <p:nvPr/>
        </p:nvGrpSpPr>
        <p:grpSpPr>
          <a:xfrm>
            <a:off x="811415" y="1059582"/>
            <a:ext cx="641148" cy="575875"/>
            <a:chOff x="912" y="1096"/>
            <a:chExt cx="1134" cy="930"/>
          </a:xfrm>
        </p:grpSpPr>
        <p:sp>
          <p:nvSpPr>
            <p:cNvPr id="7" name="圆角矩形 6"/>
            <p:cNvSpPr/>
            <p:nvPr/>
          </p:nvSpPr>
          <p:spPr>
            <a:xfrm rot="2700000">
              <a:off x="1116" y="1096"/>
              <a:ext cx="930" cy="930"/>
            </a:xfrm>
            <a:prstGeom prst="roundRect">
              <a:avLst/>
            </a:prstGeom>
            <a:solidFill>
              <a:srgbClr val="34B2E4"/>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圆角矩形 7"/>
            <p:cNvSpPr/>
            <p:nvPr/>
          </p:nvSpPr>
          <p:spPr>
            <a:xfrm rot="2700000">
              <a:off x="912" y="1096"/>
              <a:ext cx="930" cy="930"/>
            </a:xfrm>
            <a:prstGeom prst="roundRect">
              <a:avLst/>
            </a:prstGeom>
            <a:solidFill>
              <a:schemeClr val="bg1"/>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10" name="组合 9"/>
          <p:cNvGrpSpPr/>
          <p:nvPr/>
        </p:nvGrpSpPr>
        <p:grpSpPr>
          <a:xfrm>
            <a:off x="4771566" y="1059581"/>
            <a:ext cx="641148" cy="575875"/>
            <a:chOff x="912" y="1096"/>
            <a:chExt cx="1134" cy="930"/>
          </a:xfrm>
        </p:grpSpPr>
        <p:sp>
          <p:nvSpPr>
            <p:cNvPr id="11" name="圆角矩形 10"/>
            <p:cNvSpPr/>
            <p:nvPr/>
          </p:nvSpPr>
          <p:spPr>
            <a:xfrm rot="2700000">
              <a:off x="1116" y="1096"/>
              <a:ext cx="930" cy="930"/>
            </a:xfrm>
            <a:prstGeom prst="roundRect">
              <a:avLst/>
            </a:prstGeom>
            <a:solidFill>
              <a:srgbClr val="34B2E4"/>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圆角矩形 11"/>
            <p:cNvSpPr/>
            <p:nvPr/>
          </p:nvSpPr>
          <p:spPr>
            <a:xfrm rot="2700000">
              <a:off x="912" y="1096"/>
              <a:ext cx="930" cy="930"/>
            </a:xfrm>
            <a:prstGeom prst="roundRect">
              <a:avLst/>
            </a:prstGeom>
            <a:solidFill>
              <a:schemeClr val="bg1"/>
            </a:solidFill>
            <a:ln>
              <a:noFill/>
            </a:ln>
            <a:effectLst>
              <a:outerShdw blurRad="1905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31"/>
          <p:cNvSpPr/>
          <p:nvPr/>
        </p:nvSpPr>
        <p:spPr>
          <a:xfrm>
            <a:off x="334729" y="257068"/>
            <a:ext cx="1644983"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④ 简易申报</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cxnSp>
        <p:nvCxnSpPr>
          <p:cNvPr id="5" name="直接连接符 4"/>
          <p:cNvCxnSpPr/>
          <p:nvPr>
            <p:custDataLst>
              <p:tags r:id="rId1"/>
            </p:custDataLst>
          </p:nvPr>
        </p:nvCxnSpPr>
        <p:spPr>
          <a:xfrm flipH="1">
            <a:off x="0" y="3781720"/>
            <a:ext cx="9144000" cy="0"/>
          </a:xfrm>
          <a:prstGeom prst="line">
            <a:avLst/>
          </a:prstGeom>
          <a:ln w="19050">
            <a:solidFill>
              <a:srgbClr val="000000">
                <a:lumMod val="50000"/>
                <a:lumOff val="50000"/>
              </a:srgbClr>
            </a:solidFill>
          </a:ln>
        </p:spPr>
        <p:style>
          <a:lnRef idx="1">
            <a:srgbClr val="1F74AD"/>
          </a:lnRef>
          <a:fillRef idx="0">
            <a:srgbClr val="1F74AD"/>
          </a:fillRef>
          <a:effectRef idx="0">
            <a:srgbClr val="1F74AD"/>
          </a:effectRef>
          <a:fontRef idx="minor">
            <a:srgbClr val="000000"/>
          </a:fontRef>
        </p:style>
      </p:cxnSp>
      <p:sp>
        <p:nvSpPr>
          <p:cNvPr id="6" name="圆角矩形 5"/>
          <p:cNvSpPr/>
          <p:nvPr>
            <p:custDataLst>
              <p:tags r:id="rId2"/>
            </p:custDataLst>
          </p:nvPr>
        </p:nvSpPr>
        <p:spPr>
          <a:xfrm>
            <a:off x="1357313" y="1257301"/>
            <a:ext cx="1640205" cy="2059781"/>
          </a:xfrm>
          <a:prstGeom prst="roundRect">
            <a:avLst/>
          </a:prstGeom>
          <a:solidFill>
            <a:srgbClr val="1F74AD">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nSpc>
                <a:spcPct val="120000"/>
              </a:lnSpc>
            </a:pP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综合所得</a:t>
            </a:r>
            <a:r>
              <a:rPr lang="zh-CN" altLang="en-US" sz="1500" b="1" dirty="0">
                <a:solidFill>
                  <a:srgbClr val="E5323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收入额</a:t>
            </a:r>
            <a:r>
              <a:rPr lang="zh-CN" altLang="en-US" sz="15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低于</a:t>
            </a:r>
            <a:r>
              <a:rPr lang="en-US" altLang="zh-CN" sz="15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6</a:t>
            </a:r>
            <a:r>
              <a:rPr lang="zh-CN" altLang="en-US" sz="15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万元</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已预缴税款</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，需要申请退税</a:t>
            </a:r>
            <a:endPar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nSpc>
                <a:spcPct val="120000"/>
              </a:lnSpc>
            </a:pPr>
            <a:endParaRPr lang="zh-CN" altLang="en-US" sz="1500" spc="113" dirty="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泪滴形 6"/>
          <p:cNvSpPr/>
          <p:nvPr>
            <p:custDataLst>
              <p:tags r:id="rId3"/>
            </p:custDataLst>
          </p:nvPr>
        </p:nvSpPr>
        <p:spPr>
          <a:xfrm rot="8100000">
            <a:off x="2058500" y="3104868"/>
            <a:ext cx="426786" cy="426786"/>
          </a:xfrm>
          <a:prstGeom prst="teardrop">
            <a:avLst>
              <a:gd name="adj" fmla="val 125412"/>
            </a:avLst>
          </a:prstGeom>
          <a:solidFill>
            <a:srgbClr val="1F74AD"/>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0000" lnSpcReduction="20000"/>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custDataLst>
              <p:tags r:id="rId4"/>
            </p:custDataLst>
          </p:nvPr>
        </p:nvSpPr>
        <p:spPr>
          <a:xfrm rot="8100000">
            <a:off x="2157551" y="3203920"/>
            <a:ext cx="221664" cy="22166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p:cNvSpPr/>
          <p:nvPr>
            <p:custDataLst>
              <p:tags r:id="rId5"/>
            </p:custDataLst>
          </p:nvPr>
        </p:nvSpPr>
        <p:spPr>
          <a:xfrm>
            <a:off x="2228453" y="3623980"/>
            <a:ext cx="86880" cy="8688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custDataLst>
              <p:tags r:id="rId6"/>
            </p:custDataLst>
          </p:nvPr>
        </p:nvSpPr>
        <p:spPr>
          <a:xfrm>
            <a:off x="1488926" y="3964282"/>
            <a:ext cx="1554219" cy="646331"/>
          </a:xfrm>
          <a:prstGeom prst="rect">
            <a:avLst/>
          </a:prstGeom>
          <a:noFill/>
        </p:spPr>
        <p:txBody>
          <a:bodyPr wrap="square" rtlCol="0">
            <a:normAutofit/>
          </a:bodyPr>
          <a:lstStyle/>
          <a:p>
            <a:pPr algn="ctr">
              <a:lnSpc>
                <a:spcPct val="120000"/>
              </a:lnSpc>
            </a:pPr>
            <a:r>
              <a:rPr lang="zh-CN" altLang="en-US" b="1" spc="225" dirty="0">
                <a:solidFill>
                  <a:schemeClr val="bg1"/>
                </a:solidFill>
                <a:latin typeface="Arial" panose="020B0604020202020204" pitchFamily="34" charset="0"/>
                <a:ea typeface="微软雅黑" panose="020B0503020204020204" pitchFamily="34" charset="-122"/>
                <a:sym typeface="Arial" panose="020B0604020202020204" pitchFamily="34" charset="0"/>
              </a:rPr>
              <a:t>申报条件</a:t>
            </a:r>
            <a:endParaRPr lang="zh-CN" altLang="en-US" b="1" spc="22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custDataLst>
              <p:tags r:id="rId7"/>
            </p:custDataLst>
          </p:nvPr>
        </p:nvSpPr>
        <p:spPr>
          <a:xfrm>
            <a:off x="3842861" y="1257301"/>
            <a:ext cx="1745933" cy="2059781"/>
          </a:xfrm>
          <a:prstGeom prst="roundRect">
            <a:avLst/>
          </a:prstGeom>
          <a:solidFill>
            <a:srgbClr val="3498DB">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nSpc>
                <a:spcPct val="120000"/>
              </a:lnSpc>
            </a:pPr>
            <a:r>
              <a:rPr 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月</a:t>
            </a:r>
            <a:r>
              <a:rPr lang="en-US" altLang="zh-CN"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日</a:t>
            </a:r>
            <a:r>
              <a:rPr 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月</a:t>
            </a:r>
            <a:r>
              <a:rPr lang="en-US" altLang="zh-CN"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31</a:t>
            </a: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日</a:t>
            </a:r>
            <a:endParaRPr lang="zh-CN" altLang="en-US" sz="1500" spc="113">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泪滴形 13"/>
          <p:cNvSpPr/>
          <p:nvPr>
            <p:custDataLst>
              <p:tags r:id="rId8"/>
            </p:custDataLst>
          </p:nvPr>
        </p:nvSpPr>
        <p:spPr>
          <a:xfrm rot="8100000">
            <a:off x="4362116" y="3104868"/>
            <a:ext cx="426786" cy="426786"/>
          </a:xfrm>
          <a:prstGeom prst="teardrop">
            <a:avLst>
              <a:gd name="adj" fmla="val 125412"/>
            </a:avLst>
          </a:prstGeom>
          <a:solidFill>
            <a:srgbClr val="3498D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14"/>
          <p:cNvSpPr/>
          <p:nvPr>
            <p:custDataLst>
              <p:tags r:id="rId9"/>
            </p:custDataLst>
          </p:nvPr>
        </p:nvSpPr>
        <p:spPr>
          <a:xfrm rot="8100000">
            <a:off x="4461167" y="3203920"/>
            <a:ext cx="221664" cy="22166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lstStyle/>
          <a:p>
            <a:pPr algn="ctr">
              <a:lnSpc>
                <a:spcPct val="14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custDataLst>
              <p:tags r:id="rId10"/>
            </p:custDataLst>
          </p:nvPr>
        </p:nvSpPr>
        <p:spPr>
          <a:xfrm>
            <a:off x="4532069" y="3623980"/>
            <a:ext cx="86880" cy="8688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11"/>
            </p:custDataLst>
          </p:nvPr>
        </p:nvSpPr>
        <p:spPr>
          <a:xfrm>
            <a:off x="3794891" y="3964282"/>
            <a:ext cx="1554219" cy="646331"/>
          </a:xfrm>
          <a:prstGeom prst="rect">
            <a:avLst/>
          </a:prstGeom>
          <a:noFill/>
        </p:spPr>
        <p:txBody>
          <a:bodyPr wrap="square" rtlCol="0">
            <a:normAutofit/>
          </a:bodyPr>
          <a:lstStyle/>
          <a:p>
            <a:pPr algn="ctr">
              <a:lnSpc>
                <a:spcPct val="120000"/>
              </a:lnSpc>
            </a:pPr>
            <a:r>
              <a:rPr lang="zh-CN" altLang="en-US" b="1" spc="225">
                <a:solidFill>
                  <a:schemeClr val="bg1"/>
                </a:solidFill>
                <a:latin typeface="Arial" panose="020B0604020202020204" pitchFamily="34" charset="0"/>
                <a:ea typeface="微软雅黑" panose="020B0503020204020204" pitchFamily="34" charset="-122"/>
                <a:sym typeface="Arial" panose="020B0604020202020204" pitchFamily="34" charset="0"/>
              </a:rPr>
              <a:t>办理时间</a:t>
            </a:r>
            <a:endParaRPr lang="zh-CN" altLang="en-US" b="1" spc="2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17"/>
          <p:cNvSpPr/>
          <p:nvPr>
            <p:custDataLst>
              <p:tags r:id="rId12"/>
            </p:custDataLst>
          </p:nvPr>
        </p:nvSpPr>
        <p:spPr>
          <a:xfrm>
            <a:off x="6146449" y="1257379"/>
            <a:ext cx="1458338" cy="2059976"/>
          </a:xfrm>
          <a:prstGeom prst="roundRect">
            <a:avLst/>
          </a:prstGeom>
          <a:solidFill>
            <a:srgbClr val="1AA3AA">
              <a:lumMod val="20000"/>
              <a:lumOff val="80000"/>
            </a:srgbClr>
          </a:solidFill>
          <a:ln w="38100">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nSpc>
                <a:spcPct val="120000"/>
              </a:lnSpc>
            </a:pPr>
            <a:r>
              <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预填；确认已缴税额</a:t>
            </a:r>
            <a:endParaRPr lang="zh-CN" altLang="en-US"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nSpc>
                <a:spcPct val="120000"/>
              </a:lnSpc>
            </a:pPr>
            <a:endParaRPr lang="zh-CN" altLang="en-US" sz="1500" spc="113">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泪滴形 18"/>
          <p:cNvSpPr/>
          <p:nvPr>
            <p:custDataLst>
              <p:tags r:id="rId13"/>
            </p:custDataLst>
          </p:nvPr>
        </p:nvSpPr>
        <p:spPr>
          <a:xfrm rot="8100000">
            <a:off x="6665734" y="3104868"/>
            <a:ext cx="426786" cy="426786"/>
          </a:xfrm>
          <a:prstGeom prst="teardrop">
            <a:avLst>
              <a:gd name="adj" fmla="val 125412"/>
            </a:avLst>
          </a:prstGeom>
          <a:solidFill>
            <a:srgbClr val="1AA3AA"/>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p:cNvSpPr/>
          <p:nvPr>
            <p:custDataLst>
              <p:tags r:id="rId14"/>
            </p:custDataLst>
          </p:nvPr>
        </p:nvSpPr>
        <p:spPr>
          <a:xfrm rot="8100000">
            <a:off x="6764785" y="3203920"/>
            <a:ext cx="221664" cy="22166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lstStyle/>
          <a:p>
            <a:pPr algn="ctr">
              <a:lnSpc>
                <a:spcPct val="14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custDataLst>
              <p:tags r:id="rId15"/>
            </p:custDataLst>
          </p:nvPr>
        </p:nvSpPr>
        <p:spPr>
          <a:xfrm>
            <a:off x="6835687" y="3623980"/>
            <a:ext cx="86880" cy="86880"/>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05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custDataLst>
              <p:tags r:id="rId16"/>
            </p:custDataLst>
          </p:nvPr>
        </p:nvSpPr>
        <p:spPr>
          <a:xfrm>
            <a:off x="6100856" y="3964282"/>
            <a:ext cx="1554219" cy="646331"/>
          </a:xfrm>
          <a:prstGeom prst="rect">
            <a:avLst/>
          </a:prstGeom>
          <a:noFill/>
        </p:spPr>
        <p:txBody>
          <a:bodyPr wrap="square" rtlCol="0">
            <a:normAutofit/>
          </a:bodyPr>
          <a:lstStyle/>
          <a:p>
            <a:pPr algn="ctr">
              <a:lnSpc>
                <a:spcPct val="120000"/>
              </a:lnSpc>
            </a:pPr>
            <a:r>
              <a:rPr lang="zh-CN" altLang="en-US" b="1" spc="225">
                <a:solidFill>
                  <a:schemeClr val="bg1"/>
                </a:solidFill>
                <a:latin typeface="Arial" panose="020B0604020202020204" pitchFamily="34" charset="0"/>
                <a:ea typeface="微软雅黑" panose="020B0503020204020204" pitchFamily="34" charset="-122"/>
                <a:sym typeface="Arial" panose="020B0604020202020204" pitchFamily="34" charset="0"/>
              </a:rPr>
              <a:t>预填情况</a:t>
            </a:r>
            <a:endParaRPr lang="zh-CN" altLang="en-US" b="1" spc="225">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1644983"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④ 简易申报</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sp>
        <p:nvSpPr>
          <p:cNvPr id="8" name="矩形 7"/>
          <p:cNvSpPr/>
          <p:nvPr/>
        </p:nvSpPr>
        <p:spPr>
          <a:xfrm>
            <a:off x="330284" y="1347614"/>
            <a:ext cx="4248472" cy="2585323"/>
          </a:xfrm>
          <a:prstGeom prst="rect">
            <a:avLst/>
          </a:prstGeom>
        </p:spPr>
        <p:txBody>
          <a:bodyPr wrap="square">
            <a:spAutoFit/>
          </a:bodyPr>
          <a:lstStyle/>
          <a:p>
            <a:pPr algn="just">
              <a:lnSpc>
                <a:spcPct val="150000"/>
              </a:lnSpc>
              <a:spcAft>
                <a:spcPts val="0"/>
              </a:spcAft>
            </a:pPr>
            <a:r>
              <a:rPr lang="zh-CN" altLang="zh-CN" kern="100" dirty="0">
                <a:solidFill>
                  <a:schemeClr val="bg1"/>
                </a:solidFill>
                <a:latin typeface="+mj-ea"/>
                <a:ea typeface="+mj-ea"/>
                <a:cs typeface="Times New Roman" panose="02020603050405020304" pitchFamily="18" charset="0"/>
              </a:rPr>
              <a:t>如果纳税人收入额未超过</a:t>
            </a:r>
            <a:r>
              <a:rPr lang="en-US" altLang="zh-CN" kern="100" dirty="0">
                <a:solidFill>
                  <a:schemeClr val="bg1"/>
                </a:solidFill>
                <a:latin typeface="+mj-ea"/>
                <a:ea typeface="+mj-ea"/>
                <a:cs typeface="Times New Roman" panose="02020603050405020304" pitchFamily="18" charset="0"/>
              </a:rPr>
              <a:t>6</a:t>
            </a:r>
            <a:r>
              <a:rPr lang="zh-CN" altLang="zh-CN" kern="100" dirty="0">
                <a:solidFill>
                  <a:schemeClr val="bg1"/>
                </a:solidFill>
                <a:latin typeface="+mj-ea"/>
                <a:ea typeface="+mj-ea"/>
                <a:cs typeface="Times New Roman" panose="02020603050405020304" pitchFamily="18" charset="0"/>
              </a:rPr>
              <a:t>万元且已预缴税款，则自动进入简易申报流程</a:t>
            </a:r>
            <a:endParaRPr lang="en-US" altLang="zh-CN" kern="100" dirty="0">
              <a:solidFill>
                <a:schemeClr val="bg1"/>
              </a:solidFill>
              <a:latin typeface="+mj-ea"/>
              <a:ea typeface="+mj-ea"/>
              <a:cs typeface="Times New Roman" panose="02020603050405020304" pitchFamily="18" charset="0"/>
            </a:endParaRPr>
          </a:p>
          <a:p>
            <a:pPr algn="just">
              <a:lnSpc>
                <a:spcPct val="150000"/>
              </a:lnSpc>
              <a:spcAft>
                <a:spcPts val="0"/>
              </a:spcAft>
            </a:pPr>
            <a:r>
              <a:rPr lang="zh-CN" altLang="zh-CN" kern="100" dirty="0">
                <a:solidFill>
                  <a:schemeClr val="bg1"/>
                </a:solidFill>
                <a:latin typeface="+mj-ea"/>
                <a:ea typeface="+mj-ea"/>
                <a:cs typeface="Times New Roman" panose="02020603050405020304" pitchFamily="18" charset="0"/>
              </a:rPr>
              <a:t>勾选“</a:t>
            </a:r>
            <a:r>
              <a:rPr lang="zh-CN" altLang="en-US" kern="100" dirty="0">
                <a:solidFill>
                  <a:schemeClr val="bg1"/>
                </a:solidFill>
                <a:latin typeface="+mj-ea"/>
                <a:ea typeface="+mj-ea"/>
                <a:cs typeface="Times New Roman" panose="02020603050405020304" pitchFamily="18" charset="0"/>
              </a:rPr>
              <a:t>我已阅读并知晓</a:t>
            </a:r>
            <a:r>
              <a:rPr lang="zh-CN" altLang="zh-CN" kern="100" dirty="0">
                <a:solidFill>
                  <a:schemeClr val="bg1"/>
                </a:solidFill>
                <a:latin typeface="+mj-ea"/>
                <a:ea typeface="+mj-ea"/>
                <a:cs typeface="Times New Roman" panose="02020603050405020304" pitchFamily="18" charset="0"/>
              </a:rPr>
              <a:t>”</a:t>
            </a:r>
            <a:r>
              <a:rPr lang="zh-CN" altLang="en-US" kern="100" dirty="0">
                <a:solidFill>
                  <a:schemeClr val="bg1"/>
                </a:solidFill>
                <a:latin typeface="+mj-ea"/>
                <a:ea typeface="+mj-ea"/>
                <a:cs typeface="Times New Roman" panose="02020603050405020304" pitchFamily="18" charset="0"/>
              </a:rPr>
              <a:t>则</a:t>
            </a:r>
            <a:r>
              <a:rPr lang="zh-CN" altLang="zh-CN" kern="100" dirty="0">
                <a:solidFill>
                  <a:schemeClr val="bg1"/>
                </a:solidFill>
                <a:latin typeface="+mj-ea"/>
                <a:ea typeface="+mj-ea"/>
                <a:cs typeface="Times New Roman" panose="02020603050405020304" pitchFamily="18" charset="0"/>
              </a:rPr>
              <a:t>进入简易申报主界面，</a:t>
            </a:r>
            <a:r>
              <a:rPr lang="zh-CN" altLang="zh-CN" dirty="0">
                <a:solidFill>
                  <a:schemeClr val="bg1"/>
                </a:solidFill>
                <a:latin typeface="+mj-ea"/>
                <a:ea typeface="+mj-ea"/>
              </a:rPr>
              <a:t>若</a:t>
            </a:r>
            <a:r>
              <a:rPr lang="zh-CN" altLang="en-US" dirty="0">
                <a:solidFill>
                  <a:schemeClr val="bg1"/>
                </a:solidFill>
                <a:latin typeface="+mj-ea"/>
                <a:ea typeface="+mj-ea"/>
              </a:rPr>
              <a:t>不想</a:t>
            </a:r>
            <a:r>
              <a:rPr lang="zh-CN" altLang="zh-CN" dirty="0">
                <a:solidFill>
                  <a:schemeClr val="bg1"/>
                </a:solidFill>
                <a:latin typeface="+mj-ea"/>
                <a:ea typeface="+mj-ea"/>
              </a:rPr>
              <a:t>进行</a:t>
            </a:r>
            <a:r>
              <a:rPr lang="zh-CN" altLang="en-US" dirty="0">
                <a:solidFill>
                  <a:schemeClr val="bg1"/>
                </a:solidFill>
                <a:latin typeface="+mj-ea"/>
                <a:ea typeface="+mj-ea"/>
              </a:rPr>
              <a:t>简易</a:t>
            </a:r>
            <a:r>
              <a:rPr lang="zh-CN" altLang="zh-CN" dirty="0">
                <a:solidFill>
                  <a:schemeClr val="bg1"/>
                </a:solidFill>
                <a:latin typeface="+mj-ea"/>
                <a:ea typeface="+mj-ea"/>
              </a:rPr>
              <a:t>申报</a:t>
            </a:r>
            <a:r>
              <a:rPr lang="zh-CN" altLang="en-US" dirty="0">
                <a:solidFill>
                  <a:schemeClr val="bg1"/>
                </a:solidFill>
                <a:latin typeface="+mj-ea"/>
                <a:ea typeface="+mj-ea"/>
              </a:rPr>
              <a:t>想标准申报</a:t>
            </a:r>
            <a:r>
              <a:rPr lang="zh-CN" altLang="zh-CN" dirty="0">
                <a:solidFill>
                  <a:schemeClr val="bg1"/>
                </a:solidFill>
                <a:latin typeface="+mj-ea"/>
                <a:ea typeface="+mj-ea"/>
              </a:rPr>
              <a:t>可点击</a:t>
            </a:r>
            <a:r>
              <a:rPr lang="zh-CN" altLang="en-US" dirty="0">
                <a:solidFill>
                  <a:schemeClr val="bg1"/>
                </a:solidFill>
                <a:latin typeface="+mj-ea"/>
                <a:ea typeface="+mj-ea"/>
              </a:rPr>
              <a:t>右上角的</a:t>
            </a:r>
            <a:r>
              <a:rPr lang="en-US" altLang="zh-CN" dirty="0">
                <a:solidFill>
                  <a:schemeClr val="bg1"/>
                </a:solidFill>
                <a:latin typeface="+mj-ea"/>
                <a:ea typeface="+mj-ea"/>
              </a:rPr>
              <a:t>’</a:t>
            </a:r>
            <a:r>
              <a:rPr lang="zh-CN" altLang="en-US" dirty="0">
                <a:solidFill>
                  <a:schemeClr val="bg1"/>
                </a:solidFill>
                <a:latin typeface="+mj-ea"/>
                <a:ea typeface="+mj-ea"/>
              </a:rPr>
              <a:t>切换</a:t>
            </a:r>
            <a:r>
              <a:rPr lang="zh-CN" altLang="zh-CN" dirty="0">
                <a:solidFill>
                  <a:schemeClr val="bg1"/>
                </a:solidFill>
                <a:latin typeface="+mj-ea"/>
                <a:ea typeface="+mj-ea"/>
              </a:rPr>
              <a:t>标准申报</a:t>
            </a:r>
            <a:r>
              <a:rPr lang="en-US" altLang="zh-CN" dirty="0">
                <a:solidFill>
                  <a:schemeClr val="bg1"/>
                </a:solidFill>
                <a:latin typeface="+mj-ea"/>
                <a:ea typeface="+mj-ea"/>
              </a:rPr>
              <a:t>’</a:t>
            </a:r>
            <a:r>
              <a:rPr lang="zh-CN" altLang="zh-CN" dirty="0">
                <a:solidFill>
                  <a:schemeClr val="bg1"/>
                </a:solidFill>
                <a:latin typeface="+mj-ea"/>
                <a:ea typeface="+mj-ea"/>
              </a:rPr>
              <a:t>进行申报</a:t>
            </a:r>
            <a:r>
              <a:rPr lang="zh-CN" altLang="en-US" dirty="0">
                <a:solidFill>
                  <a:schemeClr val="bg1"/>
                </a:solidFill>
                <a:latin typeface="+mj-ea"/>
                <a:ea typeface="+mj-ea"/>
              </a:rPr>
              <a:t>。</a:t>
            </a:r>
            <a:endParaRPr lang="zh-CN" altLang="zh-CN" sz="1400" kern="100" dirty="0">
              <a:solidFill>
                <a:schemeClr val="bg1"/>
              </a:solidFill>
              <a:latin typeface="+mj-ea"/>
              <a:ea typeface="+mj-ea"/>
              <a:cs typeface="Times New Roman" panose="02020603050405020304" pitchFamily="18"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553" y="25359"/>
            <a:ext cx="4101927" cy="5060969"/>
          </a:xfrm>
          <a:prstGeom prst="rect">
            <a:avLst/>
          </a:prstGeom>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1644983"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④ 简易申报</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sp>
        <p:nvSpPr>
          <p:cNvPr id="8" name="矩形 7"/>
          <p:cNvSpPr/>
          <p:nvPr/>
        </p:nvSpPr>
        <p:spPr>
          <a:xfrm>
            <a:off x="302375" y="1336499"/>
            <a:ext cx="2628292" cy="1200329"/>
          </a:xfrm>
          <a:prstGeom prst="rect">
            <a:avLst/>
          </a:prstGeom>
        </p:spPr>
        <p:txBody>
          <a:bodyPr wrap="square">
            <a:spAutoFit/>
          </a:bodyPr>
          <a:lstStyle/>
          <a:p>
            <a:pPr algn="just">
              <a:lnSpc>
                <a:spcPct val="150000"/>
              </a:lnSpc>
              <a:spcAft>
                <a:spcPts val="0"/>
              </a:spcAft>
            </a:pPr>
            <a:r>
              <a:rPr lang="zh-CN" altLang="zh-CN" sz="1600" kern="100" dirty="0">
                <a:solidFill>
                  <a:schemeClr val="bg1"/>
                </a:solidFill>
                <a:latin typeface="+mj-ea"/>
                <a:ea typeface="+mj-ea"/>
                <a:cs typeface="Times New Roman" panose="02020603050405020304" pitchFamily="18" charset="0"/>
              </a:rPr>
              <a:t>简易申报分为三大块</a:t>
            </a:r>
            <a:r>
              <a:rPr lang="zh-CN" altLang="en-US" sz="1600" kern="100" dirty="0">
                <a:solidFill>
                  <a:schemeClr val="bg1"/>
                </a:solidFill>
                <a:latin typeface="+mj-ea"/>
                <a:ea typeface="+mj-ea"/>
                <a:cs typeface="Times New Roman" panose="02020603050405020304" pitchFamily="18" charset="0"/>
              </a:rPr>
              <a:t>：</a:t>
            </a:r>
            <a:endParaRPr lang="en-US" altLang="zh-CN" sz="1600" kern="100" dirty="0">
              <a:solidFill>
                <a:schemeClr val="bg1"/>
              </a:solidFill>
              <a:latin typeface="+mj-ea"/>
              <a:ea typeface="+mj-ea"/>
              <a:cs typeface="Times New Roman" panose="02020603050405020304" pitchFamily="18" charset="0"/>
            </a:endParaRPr>
          </a:p>
          <a:p>
            <a:pPr algn="just">
              <a:lnSpc>
                <a:spcPct val="150000"/>
              </a:lnSpc>
              <a:spcAft>
                <a:spcPts val="0"/>
              </a:spcAft>
            </a:pPr>
            <a:r>
              <a:rPr lang="zh-CN" altLang="zh-CN" sz="1600" kern="100" dirty="0">
                <a:solidFill>
                  <a:schemeClr val="bg1"/>
                </a:solidFill>
                <a:latin typeface="+mj-ea"/>
                <a:ea typeface="+mj-ea"/>
                <a:cs typeface="Times New Roman" panose="02020603050405020304" pitchFamily="18" charset="0"/>
              </a:rPr>
              <a:t>个人基础信息、汇缴地和已缴税额三部分。</a:t>
            </a:r>
            <a:endParaRPr lang="zh-CN" altLang="zh-CN" sz="1200" kern="100" dirty="0">
              <a:solidFill>
                <a:schemeClr val="bg1"/>
              </a:solidFill>
              <a:latin typeface="+mj-ea"/>
              <a:ea typeface="+mj-ea"/>
              <a:cs typeface="Times New Roman" panose="02020603050405020304" pitchFamily="18" charset="0"/>
            </a:endParaRPr>
          </a:p>
        </p:txBody>
      </p:sp>
      <p:pic>
        <p:nvPicPr>
          <p:cNvPr id="9" name="图片 34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87824" y="153311"/>
            <a:ext cx="3099030" cy="480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1644983"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④ 简易申报</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sp>
        <p:nvSpPr>
          <p:cNvPr id="5" name="矩形 4"/>
          <p:cNvSpPr/>
          <p:nvPr/>
        </p:nvSpPr>
        <p:spPr>
          <a:xfrm>
            <a:off x="198625" y="1635646"/>
            <a:ext cx="3562174" cy="1338828"/>
          </a:xfrm>
          <a:prstGeom prst="rect">
            <a:avLst/>
          </a:prstGeom>
        </p:spPr>
        <p:txBody>
          <a:bodyPr wrap="square">
            <a:spAutoFit/>
          </a:bodyPr>
          <a:lstStyle/>
          <a:p>
            <a:pPr algn="just">
              <a:lnSpc>
                <a:spcPct val="150000"/>
              </a:lnSpc>
              <a:spcAft>
                <a:spcPts val="0"/>
              </a:spcAft>
            </a:pPr>
            <a:r>
              <a:rPr lang="zh-CN" altLang="en-US" kern="100" dirty="0">
                <a:solidFill>
                  <a:schemeClr val="bg1"/>
                </a:solidFill>
                <a:latin typeface="+mj-ea"/>
                <a:ea typeface="+mj-ea"/>
                <a:cs typeface="Times New Roman" panose="02020603050405020304" pitchFamily="18" charset="0"/>
              </a:rPr>
              <a:t>申报操作步骤：选择汇缴地，确认个人基础信息、已缴税额无误后点击</a:t>
            </a:r>
            <a:r>
              <a:rPr lang="en-US" altLang="zh-CN" b="1" kern="100" dirty="0">
                <a:solidFill>
                  <a:srgbClr val="FFFF00"/>
                </a:solidFill>
                <a:latin typeface="+mj-ea"/>
                <a:ea typeface="+mj-ea"/>
                <a:cs typeface="Times New Roman" panose="02020603050405020304" pitchFamily="18" charset="0"/>
              </a:rPr>
              <a:t>【</a:t>
            </a:r>
            <a:r>
              <a:rPr lang="zh-CN" altLang="en-US" b="1" kern="100" dirty="0">
                <a:solidFill>
                  <a:srgbClr val="FFFF00"/>
                </a:solidFill>
                <a:latin typeface="+mj-ea"/>
                <a:ea typeface="+mj-ea"/>
                <a:cs typeface="Times New Roman" panose="02020603050405020304" pitchFamily="18" charset="0"/>
              </a:rPr>
              <a:t>提交申报</a:t>
            </a:r>
            <a:r>
              <a:rPr lang="en-US" altLang="zh-CN" b="1" kern="100" dirty="0">
                <a:solidFill>
                  <a:srgbClr val="FFFF00"/>
                </a:solidFill>
                <a:latin typeface="+mj-ea"/>
                <a:ea typeface="+mj-ea"/>
                <a:cs typeface="Times New Roman" panose="02020603050405020304" pitchFamily="18" charset="0"/>
              </a:rPr>
              <a:t>】</a:t>
            </a:r>
            <a:r>
              <a:rPr lang="zh-CN" altLang="en-US" kern="100" dirty="0">
                <a:solidFill>
                  <a:schemeClr val="bg1"/>
                </a:solidFill>
                <a:latin typeface="+mj-ea"/>
                <a:ea typeface="+mj-ea"/>
                <a:cs typeface="Times New Roman" panose="02020603050405020304" pitchFamily="18" charset="0"/>
              </a:rPr>
              <a:t>即可。</a:t>
            </a:r>
            <a:endParaRPr lang="zh-CN" altLang="en-US" kern="100" dirty="0">
              <a:solidFill>
                <a:schemeClr val="bg1"/>
              </a:solidFill>
              <a:latin typeface="+mj-ea"/>
              <a:ea typeface="+mj-ea"/>
              <a:cs typeface="Times New Roman" panose="02020603050405020304" pitchFamily="18" charset="0"/>
            </a:endParaRPr>
          </a:p>
        </p:txBody>
      </p:sp>
      <p:pic>
        <p:nvPicPr>
          <p:cNvPr id="6" name="图片 34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95936" y="0"/>
            <a:ext cx="3070432" cy="511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2077031"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④ 简易申报</a:t>
            </a:r>
            <a:r>
              <a:rPr lang="en-US" altLang="zh-CN" b="1" dirty="0">
                <a:latin typeface="微软雅黑" panose="020B0503020204020204" pitchFamily="34" charset="-122"/>
                <a:ea typeface="微软雅黑" panose="020B0503020204020204" pitchFamily="34"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sym typeface="字魂105号-简雅黑" pitchFamily="2" charset="-122"/>
              </a:rPr>
              <a:t>退税</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pic>
        <p:nvPicPr>
          <p:cNvPr id="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5802" y="2969937"/>
            <a:ext cx="2825698" cy="134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17" descr="3-2简易申报"/>
          <p:cNvPicPr>
            <a:picLocks noChangeAspect="1"/>
          </p:cNvPicPr>
          <p:nvPr/>
        </p:nvPicPr>
        <p:blipFill>
          <a:blip r:embed="rId2" cstate="print"/>
          <a:stretch>
            <a:fillRect/>
          </a:stretch>
        </p:blipFill>
        <p:spPr>
          <a:xfrm>
            <a:off x="215802" y="1013170"/>
            <a:ext cx="2853042" cy="441339"/>
          </a:xfrm>
          <a:prstGeom prst="rect">
            <a:avLst/>
          </a:prstGeom>
          <a:noFill/>
          <a:ln w="9525">
            <a:noFill/>
          </a:ln>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02" y="1590542"/>
            <a:ext cx="2853042" cy="124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445" y="1454163"/>
            <a:ext cx="3243577" cy="109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4444" y="2922817"/>
            <a:ext cx="3240360" cy="102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0966" y="442919"/>
            <a:ext cx="2376573" cy="51435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bwMode="auto">
          <a:xfrm rot="5400000">
            <a:off x="-11310" y="11311"/>
            <a:ext cx="510779" cy="488156"/>
            <a:chOff x="0" y="0"/>
            <a:chExt cx="1122635" cy="1072913"/>
          </a:xfrm>
        </p:grpSpPr>
        <p:sp>
          <p:nvSpPr>
            <p:cNvPr id="3" name="任意多边形 17"/>
            <p:cNvSpPr/>
            <p:nvPr/>
          </p:nvSpPr>
          <p:spPr bwMode="auto">
            <a:xfrm rot="5400000">
              <a:off x="24861" y="327976"/>
              <a:ext cx="720076" cy="769798"/>
            </a:xfrm>
            <a:custGeom>
              <a:avLst/>
              <a:gdLst>
                <a:gd name="T0" fmla="*/ 0 w 720076"/>
                <a:gd name="T1" fmla="*/ 769798 h 769798"/>
                <a:gd name="T2" fmla="*/ 0 w 720076"/>
                <a:gd name="T3" fmla="*/ 0 h 769798"/>
                <a:gd name="T4" fmla="*/ 720076 w 720076"/>
                <a:gd name="T5" fmla="*/ 0 h 769798"/>
                <a:gd name="T6" fmla="*/ 720076 w 720076"/>
                <a:gd name="T7" fmla="*/ 138995 h 769798"/>
                <a:gd name="T8" fmla="*/ 138995 w 720076"/>
                <a:gd name="T9" fmla="*/ 138995 h 769798"/>
                <a:gd name="T10" fmla="*/ 138995 w 720076"/>
                <a:gd name="T11" fmla="*/ 769798 h 769798"/>
                <a:gd name="T12" fmla="*/ 0 w 720076"/>
                <a:gd name="T13" fmla="*/ 769798 h 7697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0076" h="769798">
                  <a:moveTo>
                    <a:pt x="0" y="769798"/>
                  </a:moveTo>
                  <a:lnTo>
                    <a:pt x="0" y="0"/>
                  </a:lnTo>
                  <a:lnTo>
                    <a:pt x="720076" y="0"/>
                  </a:lnTo>
                  <a:lnTo>
                    <a:pt x="720076" y="138995"/>
                  </a:lnTo>
                  <a:lnTo>
                    <a:pt x="138995" y="138995"/>
                  </a:lnTo>
                  <a:lnTo>
                    <a:pt x="138995" y="769798"/>
                  </a:lnTo>
                  <a:lnTo>
                    <a:pt x="0" y="769798"/>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sp>
          <p:nvSpPr>
            <p:cNvPr id="4" name="任意多边形 18"/>
            <p:cNvSpPr/>
            <p:nvPr/>
          </p:nvSpPr>
          <p:spPr bwMode="auto">
            <a:xfrm rot="5400000">
              <a:off x="416961" y="0"/>
              <a:ext cx="705674" cy="705674"/>
            </a:xfrm>
            <a:custGeom>
              <a:avLst/>
              <a:gdLst>
                <a:gd name="T0" fmla="*/ 0 w 1320800"/>
                <a:gd name="T1" fmla="*/ 0 h 1320800"/>
                <a:gd name="T2" fmla="*/ 57501 w 1320800"/>
                <a:gd name="T3" fmla="*/ 0 h 1320800"/>
                <a:gd name="T4" fmla="*/ 57501 w 1320800"/>
                <a:gd name="T5" fmla="*/ 29912 h 1320800"/>
                <a:gd name="T6" fmla="*/ 50313 w 1320800"/>
                <a:gd name="T7" fmla="*/ 29912 h 1320800"/>
                <a:gd name="T8" fmla="*/ 50313 w 1320800"/>
                <a:gd name="T9" fmla="*/ 7188 h 1320800"/>
                <a:gd name="T10" fmla="*/ 7188 w 1320800"/>
                <a:gd name="T11" fmla="*/ 7188 h 1320800"/>
                <a:gd name="T12" fmla="*/ 7188 w 1320800"/>
                <a:gd name="T13" fmla="*/ 50313 h 1320800"/>
                <a:gd name="T14" fmla="*/ 28750 w 1320800"/>
                <a:gd name="T15" fmla="*/ 50313 h 1320800"/>
                <a:gd name="T16" fmla="*/ 28750 w 1320800"/>
                <a:gd name="T17" fmla="*/ 57501 h 1320800"/>
                <a:gd name="T18" fmla="*/ 0 w 1320800"/>
                <a:gd name="T19" fmla="*/ 57501 h 1320800"/>
                <a:gd name="T20" fmla="*/ 0 w 1320800"/>
                <a:gd name="T21" fmla="*/ 0 h 1320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0800" h="1320800">
                  <a:moveTo>
                    <a:pt x="0" y="0"/>
                  </a:moveTo>
                  <a:lnTo>
                    <a:pt x="1320800" y="0"/>
                  </a:lnTo>
                  <a:lnTo>
                    <a:pt x="1320800" y="687081"/>
                  </a:lnTo>
                  <a:lnTo>
                    <a:pt x="1155700" y="687081"/>
                  </a:lnTo>
                  <a:lnTo>
                    <a:pt x="1155700" y="165100"/>
                  </a:lnTo>
                  <a:lnTo>
                    <a:pt x="165100" y="165100"/>
                  </a:lnTo>
                  <a:lnTo>
                    <a:pt x="165100" y="1155700"/>
                  </a:lnTo>
                  <a:lnTo>
                    <a:pt x="660400" y="1155700"/>
                  </a:lnTo>
                  <a:lnTo>
                    <a:pt x="660400" y="1320800"/>
                  </a:lnTo>
                  <a:lnTo>
                    <a:pt x="0" y="1320800"/>
                  </a:lnTo>
                  <a:lnTo>
                    <a:pt x="0" y="0"/>
                  </a:lnTo>
                  <a:close/>
                </a:path>
              </a:pathLst>
            </a:custGeom>
            <a:solidFill>
              <a:srgbClr val="F4BB3D"/>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342900" fontAlgn="auto">
                <a:spcBef>
                  <a:spcPts val="0"/>
                </a:spcBef>
                <a:spcAft>
                  <a:spcPts val="0"/>
                </a:spcAft>
              </a:pPr>
              <a:endParaRPr lang="zh-CN" altLang="en-US">
                <a:solidFill>
                  <a:srgbClr val="000000"/>
                </a:solidFill>
                <a:latin typeface="Arial" panose="020B0604020202020204"/>
                <a:ea typeface="微软雅黑" panose="020B0503020204020204" pitchFamily="34" charset="-122"/>
              </a:endParaRPr>
            </a:p>
          </p:txBody>
        </p:sp>
      </p:grpSp>
      <p:sp>
        <p:nvSpPr>
          <p:cNvPr id="7" name="TextBox 6"/>
          <p:cNvSpPr txBox="1"/>
          <p:nvPr/>
        </p:nvSpPr>
        <p:spPr>
          <a:xfrm>
            <a:off x="539554" y="1199325"/>
            <a:ext cx="3420384" cy="276999"/>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zh-CN" altLang="en-US" b="1" dirty="0">
                <a:solidFill>
                  <a:srgbClr val="FFC000"/>
                </a:solidFill>
                <a:latin typeface="微软雅黑" panose="020B0503020204020204" pitchFamily="34" charset="-122"/>
                <a:ea typeface="微软雅黑" panose="020B0503020204020204" pitchFamily="34" charset="-122"/>
              </a:rPr>
              <a:t>年度</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8" name="矩形 7"/>
          <p:cNvSpPr/>
          <p:nvPr/>
        </p:nvSpPr>
        <p:spPr>
          <a:xfrm>
            <a:off x="611674" y="1932388"/>
            <a:ext cx="5287001" cy="1569660"/>
          </a:xfrm>
          <a:prstGeom prst="rect">
            <a:avLst/>
          </a:prstGeom>
        </p:spPr>
        <p:txBody>
          <a:bodyPr wrap="square" lIns="91362" tIns="45681" rIns="91362" bIns="45681">
            <a:spAutoFit/>
          </a:bodyPr>
          <a:lstStyle/>
          <a:p>
            <a:pPr indent="457200">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年度汇算之所以称为“年度”，是指仅限于计算并结清纳税年度的应退或者应补税款，</a:t>
            </a:r>
            <a:r>
              <a:rPr lang="zh-CN" altLang="en-US" sz="1600" b="1" dirty="0">
                <a:solidFill>
                  <a:schemeClr val="bg1"/>
                </a:solidFill>
                <a:latin typeface="微软雅黑" panose="020B0503020204020204" pitchFamily="34" charset="-122"/>
                <a:ea typeface="微软雅黑" panose="020B0503020204020204" pitchFamily="34" charset="-122"/>
              </a:rPr>
              <a:t>不涉及以前年度，也不涉及以后年度</a:t>
            </a:r>
            <a:r>
              <a:rPr lang="zh-CN" altLang="en-US" sz="1600" dirty="0">
                <a:solidFill>
                  <a:schemeClr val="bg1"/>
                </a:solidFill>
                <a:latin typeface="微软雅黑" panose="020B0503020204020204" pitchFamily="34" charset="-122"/>
                <a:ea typeface="微软雅黑" panose="020B0503020204020204" pitchFamily="34" charset="-122"/>
              </a:rPr>
              <a:t>。</a:t>
            </a:r>
            <a:r>
              <a:rPr lang="zh-CN" altLang="en-US" sz="1600" b="1" dirty="0">
                <a:solidFill>
                  <a:srgbClr val="FFC000"/>
                </a:solidFill>
                <a:latin typeface="微软雅黑" panose="020B0503020204020204" pitchFamily="34" charset="-122"/>
                <a:ea typeface="微软雅黑" panose="020B0503020204020204" pitchFamily="34" charset="-122"/>
              </a:rPr>
              <a:t>因此，</a:t>
            </a:r>
            <a:r>
              <a:rPr lang="en-US" altLang="zh-CN" sz="1600" b="1" dirty="0" smtClean="0">
                <a:solidFill>
                  <a:srgbClr val="FFC000"/>
                </a:solidFill>
                <a:latin typeface="微软雅黑" panose="020B0503020204020204" pitchFamily="34" charset="-122"/>
                <a:ea typeface="微软雅黑" panose="020B0503020204020204" pitchFamily="34" charset="-122"/>
              </a:rPr>
              <a:t>2021</a:t>
            </a:r>
            <a:r>
              <a:rPr lang="zh-CN" altLang="en-US" sz="1600" b="1" dirty="0" smtClean="0">
                <a:solidFill>
                  <a:srgbClr val="FFC000"/>
                </a:solidFill>
                <a:latin typeface="微软雅黑" panose="020B0503020204020204" pitchFamily="34" charset="-122"/>
                <a:ea typeface="微软雅黑" panose="020B0503020204020204" pitchFamily="34" charset="-122"/>
              </a:rPr>
              <a:t>年</a:t>
            </a:r>
            <a:r>
              <a:rPr lang="zh-CN" altLang="en-US" sz="1600" b="1" dirty="0">
                <a:solidFill>
                  <a:srgbClr val="FFC000"/>
                </a:solidFill>
                <a:latin typeface="微软雅黑" panose="020B0503020204020204" pitchFamily="34" charset="-122"/>
                <a:ea typeface="微软雅黑" panose="020B0503020204020204" pitchFamily="34" charset="-122"/>
              </a:rPr>
              <a:t>纳税人办理年度汇算时仅需要汇总</a:t>
            </a:r>
            <a:r>
              <a:rPr lang="en-US" altLang="zh-CN" sz="1600" b="1" dirty="0" smtClean="0">
                <a:solidFill>
                  <a:srgbClr val="FFC000"/>
                </a:solidFill>
                <a:latin typeface="微软雅黑" panose="020B0503020204020204" pitchFamily="34" charset="-122"/>
                <a:ea typeface="微软雅黑" panose="020B0503020204020204" pitchFamily="34" charset="-122"/>
              </a:rPr>
              <a:t>2020</a:t>
            </a:r>
            <a:r>
              <a:rPr lang="zh-CN" altLang="en-US" sz="1600" b="1" dirty="0" smtClean="0">
                <a:solidFill>
                  <a:srgbClr val="FFC000"/>
                </a:solidFill>
                <a:latin typeface="微软雅黑" panose="020B0503020204020204" pitchFamily="34" charset="-122"/>
                <a:ea typeface="微软雅黑" panose="020B0503020204020204" pitchFamily="34" charset="-122"/>
              </a:rPr>
              <a:t>年度</a:t>
            </a:r>
            <a:r>
              <a:rPr lang="zh-CN" altLang="en-US" sz="1600" b="1" dirty="0">
                <a:solidFill>
                  <a:srgbClr val="FFC000"/>
                </a:solidFill>
                <a:latin typeface="微软雅黑" panose="020B0503020204020204" pitchFamily="34" charset="-122"/>
                <a:ea typeface="微软雅黑" panose="020B0503020204020204" pitchFamily="34" charset="-122"/>
              </a:rPr>
              <a:t>取得的综合所得。</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9" name="圆角矩形 8"/>
          <p:cNvSpPr/>
          <p:nvPr/>
        </p:nvSpPr>
        <p:spPr>
          <a:xfrm>
            <a:off x="539554" y="1750916"/>
            <a:ext cx="5544616" cy="190095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a:endParaRPr lang="zh-CN" altLang="en-US">
              <a:solidFill>
                <a:schemeClr val="bg1"/>
              </a:solidFill>
            </a:endParaRPr>
          </a:p>
        </p:txBody>
      </p:sp>
      <p:sp>
        <p:nvSpPr>
          <p:cNvPr id="11" name="矩形 10"/>
          <p:cNvSpPr/>
          <p:nvPr/>
        </p:nvSpPr>
        <p:spPr>
          <a:xfrm>
            <a:off x="488168" y="155542"/>
            <a:ext cx="3420885" cy="399984"/>
          </a:xfrm>
          <a:prstGeom prst="rect">
            <a:avLst/>
          </a:prstGeom>
        </p:spPr>
        <p:txBody>
          <a:bodyPr wrap="none" lIns="91319" tIns="45658" rIns="91319" bIns="45658">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1</a:t>
            </a:r>
            <a:r>
              <a:rPr lang="zh-CN" altLang="en-US" sz="2000" b="1" dirty="0">
                <a:solidFill>
                  <a:schemeClr val="bg1"/>
                </a:solidFill>
                <a:latin typeface="微软雅黑" panose="020B0503020204020204" pitchFamily="34" charset="-122"/>
                <a:ea typeface="微软雅黑" panose="020B0503020204020204" pitchFamily="34" charset="-122"/>
              </a:rPr>
              <a:t>、个人所得税年度汇算含义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854" y="785809"/>
            <a:ext cx="2753109" cy="3915321"/>
          </a:xfrm>
          <a:prstGeom prst="rect">
            <a:avLst/>
          </a:prstGeom>
        </p:spPr>
      </p:pic>
      <p:sp>
        <p:nvSpPr>
          <p:cNvPr id="18434" name="矩形 31"/>
          <p:cNvSpPr/>
          <p:nvPr/>
        </p:nvSpPr>
        <p:spPr>
          <a:xfrm>
            <a:off x="334729" y="257068"/>
            <a:ext cx="3373175"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主界面</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grpSp>
        <p:nvGrpSpPr>
          <p:cNvPr id="53" name="组合 26"/>
          <p:cNvGrpSpPr/>
          <p:nvPr/>
        </p:nvGrpSpPr>
        <p:grpSpPr>
          <a:xfrm>
            <a:off x="2318871" y="601799"/>
            <a:ext cx="5853529" cy="4067651"/>
            <a:chOff x="-658" y="244"/>
            <a:chExt cx="12290" cy="8543"/>
          </a:xfrm>
        </p:grpSpPr>
        <p:grpSp>
          <p:nvGrpSpPr>
            <p:cNvPr id="54" name="组合 13"/>
            <p:cNvGrpSpPr>
              <a:grpSpLocks noChangeAspect="1"/>
            </p:cNvGrpSpPr>
            <p:nvPr/>
          </p:nvGrpSpPr>
          <p:grpSpPr>
            <a:xfrm>
              <a:off x="7083" y="244"/>
              <a:ext cx="4549" cy="8543"/>
              <a:chOff x="2936" y="218"/>
              <a:chExt cx="4054" cy="7612"/>
            </a:xfrm>
          </p:grpSpPr>
          <p:pic>
            <p:nvPicPr>
              <p:cNvPr id="60" name="图片 19"/>
              <p:cNvPicPr>
                <a:picLocks noChangeAspect="1"/>
              </p:cNvPicPr>
              <p:nvPr/>
            </p:nvPicPr>
            <p:blipFill>
              <a:blip r:embed="rId2" cstate="print"/>
              <a:stretch>
                <a:fillRect/>
              </a:stretch>
            </p:blipFill>
            <p:spPr>
              <a:xfrm>
                <a:off x="2936" y="218"/>
                <a:ext cx="4053" cy="7206"/>
              </a:xfrm>
              <a:prstGeom prst="rect">
                <a:avLst/>
              </a:prstGeom>
              <a:noFill/>
              <a:ln w="9525">
                <a:noFill/>
              </a:ln>
            </p:spPr>
          </p:pic>
          <p:pic>
            <p:nvPicPr>
              <p:cNvPr id="61" name="图片 20"/>
              <p:cNvPicPr>
                <a:picLocks noChangeAspect="1"/>
              </p:cNvPicPr>
              <p:nvPr/>
            </p:nvPicPr>
            <p:blipFill>
              <a:blip r:embed="rId3" cstate="print"/>
              <a:stretch>
                <a:fillRect/>
              </a:stretch>
            </p:blipFill>
            <p:spPr>
              <a:xfrm>
                <a:off x="2937" y="2840"/>
                <a:ext cx="4053" cy="4990"/>
              </a:xfrm>
              <a:prstGeom prst="rect">
                <a:avLst/>
              </a:prstGeom>
              <a:noFill/>
              <a:ln w="9525">
                <a:noFill/>
              </a:ln>
            </p:spPr>
          </p:pic>
        </p:grpSp>
        <p:sp>
          <p:nvSpPr>
            <p:cNvPr id="55" name="圆角矩形 15"/>
            <p:cNvSpPr/>
            <p:nvPr/>
          </p:nvSpPr>
          <p:spPr>
            <a:xfrm>
              <a:off x="-658" y="4413"/>
              <a:ext cx="2381" cy="664"/>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6" name="直接箭头连接符 21"/>
            <p:cNvCxnSpPr/>
            <p:nvPr/>
          </p:nvCxnSpPr>
          <p:spPr>
            <a:xfrm flipV="1">
              <a:off x="1794" y="4742"/>
              <a:ext cx="1581" cy="5"/>
            </a:xfrm>
            <a:prstGeom prst="straightConnector1">
              <a:avLst/>
            </a:prstGeom>
            <a:ln w="38100" cap="flat" cmpd="sng">
              <a:solidFill>
                <a:srgbClr val="FFC000"/>
              </a:solidFill>
              <a:prstDash val="solid"/>
              <a:bevel/>
              <a:headEnd type="none" w="med" len="med"/>
              <a:tailEnd type="arrow" w="med" len="med"/>
            </a:ln>
          </p:spPr>
        </p:cxnSp>
        <p:sp>
          <p:nvSpPr>
            <p:cNvPr id="58" name="圆角矩形 24"/>
            <p:cNvSpPr/>
            <p:nvPr/>
          </p:nvSpPr>
          <p:spPr>
            <a:xfrm>
              <a:off x="7084" y="1035"/>
              <a:ext cx="2208" cy="514"/>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圆角矩形 25"/>
            <p:cNvSpPr/>
            <p:nvPr/>
          </p:nvSpPr>
          <p:spPr>
            <a:xfrm>
              <a:off x="9424" y="3893"/>
              <a:ext cx="2208" cy="514"/>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圆角矩形 23"/>
            <p:cNvSpPr/>
            <p:nvPr/>
          </p:nvSpPr>
          <p:spPr>
            <a:xfrm>
              <a:off x="3446" y="1041"/>
              <a:ext cx="3016" cy="7077"/>
            </a:xfrm>
            <a:prstGeom prst="roundRect">
              <a:avLst>
                <a:gd name="adj" fmla="val 16667"/>
              </a:avLst>
            </a:prstGeom>
            <a:solidFill>
              <a:srgbClr val="FFC000"/>
            </a:solidFill>
            <a:ln w="12700" cap="flat" cmpd="sng">
              <a:solidFill>
                <a:srgbClr val="FFC000"/>
              </a:solidFill>
              <a:prstDash val="solid"/>
              <a:headEnd type="none" w="med" len="med"/>
              <a:tailEnd type="none" w="med" len="med"/>
            </a:ln>
          </p:spPr>
          <p:txBody>
            <a:bodyPr anchor="ct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点击“查看收入纳税数据”</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展示“收入纳税数据”</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仅展示综合所得收入</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、“专项附加扣除采集记录”</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如果对收入信息有异议，支持对收入明细进行“申诉、删除”</a:t>
              </a:r>
              <a:endParaRPr lang="zh-CN"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filter="wipe(left)">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0872" y="915566"/>
            <a:ext cx="2910200" cy="4138727"/>
          </a:xfrm>
          <a:prstGeom prst="rect">
            <a:avLst/>
          </a:prstGeom>
        </p:spPr>
      </p:pic>
      <p:sp>
        <p:nvSpPr>
          <p:cNvPr id="18434" name="矩形 31"/>
          <p:cNvSpPr/>
          <p:nvPr/>
        </p:nvSpPr>
        <p:spPr>
          <a:xfrm>
            <a:off x="334729" y="257068"/>
            <a:ext cx="3373175"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选择是否预填</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grpSp>
        <p:nvGrpSpPr>
          <p:cNvPr id="46" name="组合 20"/>
          <p:cNvGrpSpPr/>
          <p:nvPr/>
        </p:nvGrpSpPr>
        <p:grpSpPr>
          <a:xfrm>
            <a:off x="570872" y="734619"/>
            <a:ext cx="5956936" cy="2843213"/>
            <a:chOff x="797" y="0"/>
            <a:chExt cx="12508" cy="5970"/>
          </a:xfrm>
        </p:grpSpPr>
        <p:sp>
          <p:nvSpPr>
            <p:cNvPr id="47" name="文本框 19"/>
            <p:cNvSpPr/>
            <p:nvPr/>
          </p:nvSpPr>
          <p:spPr>
            <a:xfrm>
              <a:off x="6106" y="0"/>
              <a:ext cx="7199" cy="2262"/>
            </a:xfrm>
            <a:prstGeom prst="rect">
              <a:avLst/>
            </a:prstGeom>
            <a:solidFill>
              <a:srgbClr val="FFC000"/>
            </a:solidFill>
            <a:ln w="12700" cap="flat" cmpd="sng">
              <a:solidFill>
                <a:srgbClr val="FFC000"/>
              </a:solidFill>
              <a:prstDash val="solid"/>
              <a:miter/>
              <a:headEnd type="none" w="med" len="med"/>
              <a:tailEnd type="none" w="med" len="med"/>
            </a:ln>
          </p:spPr>
          <p:txBody>
            <a:bodyPr wrap="square">
              <a:spAutoFit/>
            </a:bodyPr>
            <a:lstStyle/>
            <a:p>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纳税人可选择使用收入纳税数据进行预填写，其中收入纳税数据来源于扣缴义务人代为填报以及自行填报的收入和专项附加扣除信息；</a:t>
              </a:r>
              <a:endParaRPr lang="zh-CN" altLang="en-US" sz="1600" dirty="0">
                <a:latin typeface="微软雅黑" panose="020B0503020204020204" pitchFamily="34" charset="-122"/>
                <a:ea typeface="微软雅黑" panose="020B0503020204020204" pitchFamily="34" charset="-122"/>
              </a:endParaRPr>
            </a:p>
          </p:txBody>
        </p:sp>
        <p:sp>
          <p:nvSpPr>
            <p:cNvPr id="48" name="圆角矩形 7"/>
            <p:cNvSpPr/>
            <p:nvPr/>
          </p:nvSpPr>
          <p:spPr>
            <a:xfrm>
              <a:off x="797" y="4898"/>
              <a:ext cx="4607" cy="10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直接连接符 10"/>
            <p:cNvSpPr/>
            <p:nvPr/>
          </p:nvSpPr>
          <p:spPr>
            <a:xfrm flipV="1">
              <a:off x="5404" y="726"/>
              <a:ext cx="702" cy="4708"/>
            </a:xfrm>
            <a:prstGeom prst="line">
              <a:avLst/>
            </a:prstGeom>
            <a:ln w="28575" cap="flat" cmpd="sng">
              <a:solidFill>
                <a:srgbClr val="FFC000"/>
              </a:solidFill>
              <a:prstDash val="solid"/>
              <a:bevel/>
              <a:headEnd type="none" w="med" len="med"/>
              <a:tailEnd type="none" w="med" len="med"/>
            </a:ln>
          </p:spPr>
        </p:sp>
      </p:grpSp>
      <p:grpSp>
        <p:nvGrpSpPr>
          <p:cNvPr id="71" name="组合 44"/>
          <p:cNvGrpSpPr/>
          <p:nvPr/>
        </p:nvGrpSpPr>
        <p:grpSpPr>
          <a:xfrm>
            <a:off x="570872" y="2859782"/>
            <a:ext cx="5466874" cy="1326356"/>
            <a:chOff x="0" y="0"/>
            <a:chExt cx="11479" cy="2786"/>
          </a:xfrm>
        </p:grpSpPr>
        <p:sp>
          <p:nvSpPr>
            <p:cNvPr id="72" name="文本框 38"/>
            <p:cNvSpPr/>
            <p:nvPr/>
          </p:nvSpPr>
          <p:spPr>
            <a:xfrm>
              <a:off x="5276" y="0"/>
              <a:ext cx="6203" cy="1746"/>
            </a:xfrm>
            <a:prstGeom prst="rect">
              <a:avLst/>
            </a:prstGeom>
            <a:solidFill>
              <a:srgbClr val="FFC000"/>
            </a:solidFill>
            <a:ln w="12700" cap="flat" cmpd="sng">
              <a:solidFill>
                <a:srgbClr val="FFC000"/>
              </a:solidFill>
              <a:prstDash val="solid"/>
              <a:miter/>
              <a:headEnd type="none" w="med" len="med"/>
              <a:tailEnd type="none" w="med" len="med"/>
            </a:ln>
          </p:spPr>
          <p:txBody>
            <a:bodyPr wrap="square">
              <a:spAutoFit/>
            </a:bodyPr>
            <a:lstStyle/>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不</a:t>
              </a:r>
              <a:r>
                <a:rPr lang="en-US" altLang="zh-CN" sz="1600" dirty="0">
                  <a:latin typeface="微软雅黑" panose="020B0503020204020204" pitchFamily="34" charset="-122"/>
                  <a:ea typeface="微软雅黑" panose="020B0503020204020204" pitchFamily="34" charset="-122"/>
                </a:rPr>
                <a:t>使用收入纳税数据，手工填写申报表</a:t>
              </a:r>
              <a:r>
                <a:rPr lang="zh-CN" altLang="en-US" sz="1600" dirty="0">
                  <a:latin typeface="微软雅黑" panose="020B0503020204020204" pitchFamily="34" charset="-122"/>
                  <a:ea typeface="微软雅黑" panose="020B0503020204020204" pitchFamily="34" charset="-122"/>
                </a:rPr>
                <a:t>（填报界面无数据，且只有基本校验）</a:t>
              </a:r>
              <a:endParaRPr lang="zh-CN" altLang="en-US" sz="1600" dirty="0">
                <a:latin typeface="微软雅黑" panose="020B0503020204020204" pitchFamily="34" charset="-122"/>
                <a:ea typeface="微软雅黑" panose="020B0503020204020204" pitchFamily="34" charset="-122"/>
              </a:endParaRPr>
            </a:p>
          </p:txBody>
        </p:sp>
        <p:sp>
          <p:nvSpPr>
            <p:cNvPr id="73" name="圆角矩形 39"/>
            <p:cNvSpPr/>
            <p:nvPr/>
          </p:nvSpPr>
          <p:spPr>
            <a:xfrm>
              <a:off x="0" y="1714"/>
              <a:ext cx="4607" cy="10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直接连接符 40"/>
            <p:cNvSpPr/>
            <p:nvPr/>
          </p:nvSpPr>
          <p:spPr>
            <a:xfrm flipV="1">
              <a:off x="4607" y="532"/>
              <a:ext cx="669" cy="1718"/>
            </a:xfrm>
            <a:prstGeom prst="line">
              <a:avLst/>
            </a:prstGeom>
            <a:ln w="28575" cap="flat" cmpd="sng">
              <a:solidFill>
                <a:srgbClr val="FFC000"/>
              </a:solidFill>
              <a:prstDash val="solid"/>
              <a:bevel/>
              <a:headEnd type="none" w="med" len="med"/>
              <a:tailEnd type="none" w="med" len="med"/>
            </a:ln>
          </p:spPr>
        </p:sp>
      </p:gr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p:tgtEl>
                                          <p:spTgt spid="46"/>
                                        </p:tgtEl>
                                        <p:attrNameLst>
                                          <p:attrName>ppt_y</p:attrName>
                                        </p:attrNameLst>
                                      </p:cBhvr>
                                      <p:tavLst>
                                        <p:tav tm="0">
                                          <p:val>
                                            <p:strVal val="#ppt_y+#ppt_h*1.125000"/>
                                          </p:val>
                                        </p:tav>
                                        <p:tav tm="100000">
                                          <p:val>
                                            <p:strVal val="#ppt_y"/>
                                          </p:val>
                                        </p:tav>
                                      </p:tavLst>
                                    </p:anim>
                                    <p:animEffect filter="wipe(up)">
                                      <p:cBhvr>
                                        <p:cTn id="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2" name="图片 1"/>
          <p:cNvPicPr>
            <a:picLocks noChangeAspect="1"/>
          </p:cNvPicPr>
          <p:nvPr/>
        </p:nvPicPr>
        <p:blipFill>
          <a:blip r:embed="rId1"/>
          <a:stretch>
            <a:fillRect/>
          </a:stretch>
        </p:blipFill>
        <p:spPr>
          <a:xfrm>
            <a:off x="827584" y="671635"/>
            <a:ext cx="2808312" cy="6077891"/>
          </a:xfrm>
          <a:prstGeom prst="rect">
            <a:avLst/>
          </a:prstGeom>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2" name="矩形 1"/>
          <p:cNvSpPr/>
          <p:nvPr/>
        </p:nvSpPr>
        <p:spPr>
          <a:xfrm>
            <a:off x="163012" y="805221"/>
            <a:ext cx="5201075" cy="3877985"/>
          </a:xfrm>
          <a:prstGeom prst="rect">
            <a:avLst/>
          </a:prstGeom>
        </p:spPr>
        <p:txBody>
          <a:bodyPr wrap="square">
            <a:spAutoFit/>
          </a:bodyPr>
          <a:lstStyle/>
          <a:p>
            <a:pPr>
              <a:lnSpc>
                <a:spcPct val="150000"/>
              </a:lnSpc>
            </a:pPr>
            <a:r>
              <a:rPr lang="zh-CN" altLang="zh-CN" b="1" kern="100" dirty="0">
                <a:solidFill>
                  <a:schemeClr val="bg1"/>
                </a:solidFill>
                <a:latin typeface="+mn-ea"/>
                <a:ea typeface="+mn-ea"/>
                <a:cs typeface="Times New Roman" panose="02020603050405020304" pitchFamily="18" charset="0"/>
              </a:rPr>
              <a:t>分为三个步骤</a:t>
            </a:r>
            <a:r>
              <a:rPr lang="zh-CN" altLang="en-US" b="1" kern="100" dirty="0">
                <a:solidFill>
                  <a:schemeClr val="bg1"/>
                </a:solidFill>
                <a:latin typeface="+mn-ea"/>
                <a:ea typeface="+mn-ea"/>
                <a:cs typeface="Times New Roman" panose="02020603050405020304" pitchFamily="18" charset="0"/>
              </a:rPr>
              <a:t>：</a:t>
            </a:r>
            <a:r>
              <a:rPr lang="zh-CN" altLang="zh-CN" b="1" kern="100" dirty="0">
                <a:solidFill>
                  <a:schemeClr val="bg1"/>
                </a:solidFill>
                <a:latin typeface="+mn-ea"/>
                <a:ea typeface="+mn-ea"/>
                <a:cs typeface="Times New Roman" panose="02020603050405020304" pitchFamily="18" charset="0"/>
              </a:rPr>
              <a:t>【基础信息】、【收入与税前扣除】、【税款计算】</a:t>
            </a:r>
            <a:endParaRPr lang="en-US" altLang="zh-CN" b="1" kern="100" dirty="0">
              <a:solidFill>
                <a:schemeClr val="bg1"/>
              </a:solidFill>
              <a:latin typeface="+mn-ea"/>
              <a:ea typeface="+mn-ea"/>
              <a:cs typeface="Times New Roman" panose="02020603050405020304" pitchFamily="18" charset="0"/>
            </a:endParaRPr>
          </a:p>
          <a:p>
            <a:pPr marL="285750" indent="-285750">
              <a:lnSpc>
                <a:spcPct val="150000"/>
              </a:lnSpc>
              <a:buFont typeface="Wingdings" panose="05000000000000000000" pitchFamily="2" charset="2"/>
              <a:buChar char="l"/>
            </a:pPr>
            <a:r>
              <a:rPr lang="zh-CN" altLang="en-US" sz="1600" dirty="0">
                <a:solidFill>
                  <a:schemeClr val="bg1"/>
                </a:solidFill>
                <a:latin typeface="+mn-ea"/>
                <a:ea typeface="+mn-ea"/>
              </a:rPr>
              <a:t>个人基础信息，由系统带出，基本信息页面支持修改“电子邮箱、联系地址”信息。</a:t>
            </a:r>
            <a:endParaRPr lang="zh-CN" altLang="en-US" sz="1600" dirty="0">
              <a:solidFill>
                <a:schemeClr val="bg1"/>
              </a:solidFill>
              <a:latin typeface="+mn-ea"/>
              <a:ea typeface="+mn-ea"/>
            </a:endParaRPr>
          </a:p>
          <a:p>
            <a:pPr marL="285750" indent="-285750">
              <a:lnSpc>
                <a:spcPct val="150000"/>
              </a:lnSpc>
              <a:buFont typeface="Wingdings" panose="05000000000000000000" pitchFamily="2" charset="2"/>
              <a:buChar char="l"/>
            </a:pPr>
            <a:r>
              <a:rPr lang="zh-CN" altLang="en-US" sz="1600" dirty="0">
                <a:solidFill>
                  <a:schemeClr val="bg1"/>
                </a:solidFill>
                <a:latin typeface="+mn-ea"/>
                <a:ea typeface="+mn-ea"/>
              </a:rPr>
              <a:t>汇缴地是有且只有一家任职受雇单位时默认显示，有多家任职受雇单位则需要选择一家任职受雇单位然后带出对应的主管税务机关，无任职受雇单位是户籍所在地、经常居住地或者</a:t>
            </a:r>
            <a:r>
              <a:rPr lang="zh-CN" altLang="en-US" sz="1600" b="1" dirty="0">
                <a:solidFill>
                  <a:srgbClr val="FFFF00"/>
                </a:solidFill>
                <a:latin typeface="+mn-ea"/>
                <a:ea typeface="+mn-ea"/>
              </a:rPr>
              <a:t>主要收入来源</a:t>
            </a:r>
            <a:r>
              <a:rPr lang="zh-CN" altLang="en-US" sz="1600" b="1" dirty="0" smtClean="0">
                <a:solidFill>
                  <a:srgbClr val="FFFF00"/>
                </a:solidFill>
                <a:latin typeface="+mn-ea"/>
                <a:ea typeface="+mn-ea"/>
              </a:rPr>
              <a:t>地</a:t>
            </a:r>
            <a:r>
              <a:rPr lang="zh-CN" altLang="en-US" sz="1600" dirty="0" smtClean="0">
                <a:solidFill>
                  <a:schemeClr val="bg1"/>
                </a:solidFill>
                <a:latin typeface="+mn-ea"/>
                <a:ea typeface="+mn-ea"/>
              </a:rPr>
              <a:t>的主管税务机关，</a:t>
            </a:r>
            <a:r>
              <a:rPr lang="zh-CN" altLang="en-US" sz="1600" dirty="0">
                <a:solidFill>
                  <a:schemeClr val="bg1"/>
                </a:solidFill>
                <a:latin typeface="+mn-ea"/>
                <a:ea typeface="+mn-ea"/>
              </a:rPr>
              <a:t>支持修改。</a:t>
            </a:r>
            <a:endParaRPr lang="en-US" altLang="zh-CN" sz="1600" dirty="0">
              <a:solidFill>
                <a:schemeClr val="bg1"/>
              </a:solidFill>
              <a:latin typeface="+mn-ea"/>
              <a:ea typeface="+mn-ea"/>
            </a:endParaRPr>
          </a:p>
          <a:p>
            <a:pPr>
              <a:lnSpc>
                <a:spcPct val="150000"/>
              </a:lnSpc>
            </a:pPr>
            <a:r>
              <a:rPr lang="zh-CN" altLang="en-US" sz="1600" b="1" dirty="0">
                <a:solidFill>
                  <a:schemeClr val="bg1"/>
                </a:solidFill>
                <a:latin typeface="+mn-ea"/>
                <a:ea typeface="+mn-ea"/>
              </a:rPr>
              <a:t>点击“下一步”，则跳转到“收入与税前扣除”页面</a:t>
            </a:r>
            <a:endParaRPr lang="zh-CN" altLang="en-US" b="1" dirty="0">
              <a:solidFill>
                <a:schemeClr val="bg1"/>
              </a:solidFill>
              <a:latin typeface="+mn-ea"/>
              <a:ea typeface="+mn-ea"/>
            </a:endParaRPr>
          </a:p>
        </p:txBody>
      </p:sp>
      <p:pic>
        <p:nvPicPr>
          <p:cNvPr id="3" name="图片 2"/>
          <p:cNvPicPr>
            <a:picLocks noChangeAspect="1"/>
          </p:cNvPicPr>
          <p:nvPr/>
        </p:nvPicPr>
        <p:blipFill>
          <a:blip r:embed="rId1"/>
          <a:stretch>
            <a:fillRect/>
          </a:stretch>
        </p:blipFill>
        <p:spPr>
          <a:xfrm>
            <a:off x="5537200" y="169545"/>
            <a:ext cx="2809240" cy="4805045"/>
          </a:xfrm>
          <a:prstGeom prst="rect">
            <a:avLst/>
          </a:prstGeom>
        </p:spPr>
      </p:pic>
      <p:grpSp>
        <p:nvGrpSpPr>
          <p:cNvPr id="62" name="组合 34"/>
          <p:cNvGrpSpPr/>
          <p:nvPr/>
        </p:nvGrpSpPr>
        <p:grpSpPr>
          <a:xfrm>
            <a:off x="5636605" y="2440419"/>
            <a:ext cx="3260786" cy="1370101"/>
            <a:chOff x="797" y="5027"/>
            <a:chExt cx="5755" cy="2418"/>
          </a:xfrm>
        </p:grpSpPr>
        <p:sp>
          <p:nvSpPr>
            <p:cNvPr id="67" name="圆角矩形 30"/>
            <p:cNvSpPr/>
            <p:nvPr/>
          </p:nvSpPr>
          <p:spPr>
            <a:xfrm>
              <a:off x="797" y="5027"/>
              <a:ext cx="4607" cy="10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圆角矩形 36"/>
            <p:cNvSpPr/>
            <p:nvPr/>
          </p:nvSpPr>
          <p:spPr>
            <a:xfrm>
              <a:off x="4312" y="6353"/>
              <a:ext cx="2240" cy="1092"/>
            </a:xfrm>
            <a:prstGeom prst="roundRect">
              <a:avLst>
                <a:gd name="adj" fmla="val 16667"/>
              </a:avLst>
            </a:prstGeom>
            <a:solidFill>
              <a:srgbClr val="FFC000"/>
            </a:solidFill>
            <a:ln w="12700" cap="flat" cmpd="sng">
              <a:solidFill>
                <a:srgbClr val="FFC000"/>
              </a:solidFill>
              <a:prstDash val="solid"/>
              <a:headEnd type="none" w="med" len="med"/>
              <a:tailEnd type="none" w="med" len="med"/>
            </a:ln>
          </p:spPr>
          <p:txBody>
            <a:bodyPr anchor="ct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选择本次申报的汇缴地</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2" name="矩形 1"/>
          <p:cNvSpPr/>
          <p:nvPr/>
        </p:nvSpPr>
        <p:spPr>
          <a:xfrm>
            <a:off x="163012" y="805221"/>
            <a:ext cx="5201075" cy="2169825"/>
          </a:xfrm>
          <a:prstGeom prst="rect">
            <a:avLst/>
          </a:prstGeom>
        </p:spPr>
        <p:txBody>
          <a:bodyPr wrap="square">
            <a:spAutoFit/>
          </a:bodyPr>
          <a:lstStyle/>
          <a:p>
            <a:pPr>
              <a:lnSpc>
                <a:spcPct val="150000"/>
              </a:lnSpc>
            </a:pPr>
            <a:r>
              <a:rPr lang="zh-CN" altLang="en-US" kern="100" dirty="0">
                <a:solidFill>
                  <a:schemeClr val="bg1"/>
                </a:solidFill>
                <a:latin typeface="+mn-ea"/>
                <a:ea typeface="+mn-ea"/>
                <a:cs typeface="Times New Roman" panose="02020603050405020304" pitchFamily="18" charset="0"/>
              </a:rPr>
              <a:t>“收入与税前扣除”页面如右图，系统使用纳税人在纳税年度的申报明细（</a:t>
            </a:r>
            <a:r>
              <a:rPr lang="zh-CN" altLang="en-US" b="1" kern="100" dirty="0">
                <a:solidFill>
                  <a:schemeClr val="bg1"/>
                </a:solidFill>
                <a:latin typeface="+mn-ea"/>
                <a:ea typeface="+mn-ea"/>
                <a:cs typeface="Times New Roman" panose="02020603050405020304" pitchFamily="18" charset="0"/>
              </a:rPr>
              <a:t>工资薪金所得</a:t>
            </a:r>
            <a:r>
              <a:rPr lang="zh-CN" altLang="en-US" kern="100" dirty="0" smtClean="0">
                <a:solidFill>
                  <a:schemeClr val="bg1"/>
                </a:solidFill>
                <a:latin typeface="+mn-ea"/>
                <a:ea typeface="+mn-ea"/>
                <a:cs typeface="Times New Roman" panose="02020603050405020304" pitchFamily="18" charset="0"/>
              </a:rPr>
              <a:t>、</a:t>
            </a:r>
            <a:r>
              <a:rPr lang="zh-CN" altLang="en-US" b="1" kern="100" dirty="0" smtClean="0">
                <a:solidFill>
                  <a:schemeClr val="bg1"/>
                </a:solidFill>
                <a:latin typeface="+mn-ea"/>
                <a:ea typeface="+mn-ea"/>
                <a:cs typeface="Times New Roman" panose="02020603050405020304" pitchFamily="18" charset="0"/>
              </a:rPr>
              <a:t>劳务报酬</a:t>
            </a:r>
            <a:r>
              <a:rPr lang="zh-CN" altLang="en-US" kern="100" dirty="0" smtClean="0">
                <a:solidFill>
                  <a:schemeClr val="bg1"/>
                </a:solidFill>
                <a:latin typeface="+mn-ea"/>
                <a:ea typeface="+mn-ea"/>
                <a:cs typeface="Times New Roman" panose="02020603050405020304" pitchFamily="18" charset="0"/>
              </a:rPr>
              <a:t>所得、稿酬、</a:t>
            </a:r>
            <a:r>
              <a:rPr lang="zh-CN" altLang="en-US" b="1" kern="100" dirty="0" smtClean="0">
                <a:solidFill>
                  <a:schemeClr val="bg1"/>
                </a:solidFill>
                <a:latin typeface="+mn-ea"/>
                <a:ea typeface="+mn-ea"/>
                <a:cs typeface="Times New Roman" panose="02020603050405020304" pitchFamily="18" charset="0"/>
              </a:rPr>
              <a:t>特许权</a:t>
            </a:r>
            <a:r>
              <a:rPr lang="zh-CN" altLang="en-US" b="1" kern="100" dirty="0">
                <a:solidFill>
                  <a:schemeClr val="bg1"/>
                </a:solidFill>
                <a:latin typeface="+mn-ea"/>
                <a:ea typeface="+mn-ea"/>
                <a:cs typeface="Times New Roman" panose="02020603050405020304" pitchFamily="18" charset="0"/>
              </a:rPr>
              <a:t>使用费所得</a:t>
            </a:r>
            <a:r>
              <a:rPr lang="zh-CN" altLang="en-US" kern="100" dirty="0">
                <a:solidFill>
                  <a:schemeClr val="bg1"/>
                </a:solidFill>
                <a:latin typeface="+mn-ea"/>
                <a:ea typeface="+mn-ea"/>
                <a:cs typeface="Times New Roman" panose="02020603050405020304" pitchFamily="18" charset="0"/>
              </a:rPr>
              <a:t>）、专项附加扣除数据进行预填，</a:t>
            </a:r>
            <a:r>
              <a:rPr lang="zh-CN" altLang="en-US" b="1" kern="100" dirty="0">
                <a:solidFill>
                  <a:schemeClr val="bg1"/>
                </a:solidFill>
                <a:latin typeface="+mn-ea"/>
                <a:ea typeface="+mn-ea"/>
                <a:cs typeface="Times New Roman" panose="02020603050405020304" pitchFamily="18" charset="0"/>
              </a:rPr>
              <a:t>不支持主表修改，支持明细表修改</a:t>
            </a:r>
            <a:r>
              <a:rPr lang="zh-CN" altLang="en-US" kern="100" dirty="0">
                <a:solidFill>
                  <a:schemeClr val="bg1"/>
                </a:solidFill>
                <a:latin typeface="+mn-ea"/>
                <a:ea typeface="+mn-ea"/>
                <a:cs typeface="Times New Roman" panose="02020603050405020304" pitchFamily="18" charset="0"/>
              </a:rPr>
              <a:t>。</a:t>
            </a:r>
            <a:endParaRPr lang="zh-CN" altLang="en-US" dirty="0">
              <a:solidFill>
                <a:schemeClr val="bg1"/>
              </a:solidFill>
              <a:latin typeface="+mn-ea"/>
              <a:ea typeface="+mn-ea"/>
            </a:endParaRPr>
          </a:p>
        </p:txBody>
      </p:sp>
      <p:pic>
        <p:nvPicPr>
          <p:cNvPr id="3" name="图片 2"/>
          <p:cNvPicPr>
            <a:picLocks noChangeAspect="1"/>
          </p:cNvPicPr>
          <p:nvPr/>
        </p:nvPicPr>
        <p:blipFill>
          <a:blip r:embed="rId1"/>
          <a:stretch>
            <a:fillRect/>
          </a:stretch>
        </p:blipFill>
        <p:spPr>
          <a:xfrm>
            <a:off x="5335487" y="0"/>
            <a:ext cx="2376573" cy="5143500"/>
          </a:xfrm>
          <a:prstGeom prst="rect">
            <a:avLst/>
          </a:prstGeom>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71800" y="0"/>
            <a:ext cx="2376573" cy="5143500"/>
          </a:xfrm>
          <a:prstGeom prst="rect">
            <a:avLst/>
          </a:prstGeom>
        </p:spPr>
      </p:pic>
      <p:sp>
        <p:nvSpPr>
          <p:cNvPr id="3" name="矩形 2"/>
          <p:cNvSpPr/>
          <p:nvPr/>
        </p:nvSpPr>
        <p:spPr>
          <a:xfrm>
            <a:off x="467544" y="843558"/>
            <a:ext cx="2448272" cy="923330"/>
          </a:xfrm>
          <a:prstGeom prst="rect">
            <a:avLst/>
          </a:prstGeom>
        </p:spPr>
        <p:txBody>
          <a:bodyPr wrap="square">
            <a:spAutoFit/>
          </a:bodyPr>
          <a:lstStyle/>
          <a:p>
            <a:r>
              <a:rPr lang="zh-CN" altLang="en-US" kern="100" dirty="0">
                <a:solidFill>
                  <a:schemeClr val="bg1"/>
                </a:solidFill>
                <a:latin typeface="+mn-ea"/>
                <a:cs typeface="Times New Roman" panose="02020603050405020304" pitchFamily="18" charset="0"/>
              </a:rPr>
              <a:t>两</a:t>
            </a:r>
            <a:r>
              <a:rPr lang="zh-CN" altLang="en-US" kern="100" dirty="0" smtClean="0">
                <a:solidFill>
                  <a:schemeClr val="bg1"/>
                </a:solidFill>
                <a:latin typeface="+mn-ea"/>
                <a:cs typeface="Times New Roman" panose="02020603050405020304" pitchFamily="18" charset="0"/>
              </a:rPr>
              <a:t>处以上收入、同时存在经营所得及综合所得，提示如</a:t>
            </a:r>
            <a:r>
              <a:rPr lang="zh-CN" altLang="en-US" kern="100" dirty="0">
                <a:solidFill>
                  <a:schemeClr val="bg1"/>
                </a:solidFill>
                <a:latin typeface="+mn-ea"/>
                <a:cs typeface="Times New Roman" panose="02020603050405020304" pitchFamily="18" charset="0"/>
              </a:rPr>
              <a:t>右</a:t>
            </a:r>
            <a:r>
              <a:rPr lang="zh-CN" altLang="en-US" kern="100" dirty="0" smtClean="0">
                <a:solidFill>
                  <a:schemeClr val="bg1"/>
                </a:solidFill>
                <a:latin typeface="+mn-ea"/>
                <a:cs typeface="Times New Roman" panose="02020603050405020304" pitchFamily="18" charset="0"/>
              </a:rPr>
              <a:t>图</a:t>
            </a:r>
            <a:r>
              <a:rPr lang="zh-CN" altLang="en-US" kern="100" dirty="0">
                <a:solidFill>
                  <a:schemeClr val="bg1"/>
                </a:solidFill>
                <a:latin typeface="+mn-ea"/>
                <a:cs typeface="Times New Roman" panose="02020603050405020304" pitchFamily="18" charset="0"/>
              </a:rPr>
              <a:t>：</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7196"/>
            <a:ext cx="2314575" cy="51435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132548" y="843558"/>
            <a:ext cx="4871500" cy="2169825"/>
          </a:xfrm>
          <a:prstGeom prst="rect">
            <a:avLst/>
          </a:prstGeom>
        </p:spPr>
        <p:txBody>
          <a:bodyPr wrap="square">
            <a:spAutoFit/>
          </a:bodyPr>
          <a:lstStyle/>
          <a:p>
            <a:pPr>
              <a:lnSpc>
                <a:spcPct val="150000"/>
              </a:lnSpc>
            </a:pPr>
            <a:r>
              <a:rPr lang="zh-CN" altLang="en-US" kern="100" dirty="0">
                <a:solidFill>
                  <a:schemeClr val="bg1"/>
                </a:solidFill>
                <a:latin typeface="+mn-ea"/>
                <a:ea typeface="+mn-ea"/>
                <a:cs typeface="Times New Roman" panose="02020603050405020304" pitchFamily="18" charset="0"/>
              </a:rPr>
              <a:t>收入详情页面包括四个页面：</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工资薪金</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劳务报酬</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稿酬</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特许权使用费</a:t>
            </a:r>
            <a:r>
              <a:rPr lang="en-US" altLang="zh-CN" kern="100" dirty="0">
                <a:solidFill>
                  <a:schemeClr val="bg1"/>
                </a:solidFill>
                <a:latin typeface="+mn-ea"/>
                <a:ea typeface="+mn-ea"/>
                <a:cs typeface="Times New Roman" panose="02020603050405020304" pitchFamily="18" charset="0"/>
              </a:rPr>
              <a:t>】</a:t>
            </a:r>
            <a:endParaRPr lang="en-US" altLang="zh-CN" kern="100" dirty="0">
              <a:solidFill>
                <a:schemeClr val="bg1"/>
              </a:solidFill>
              <a:latin typeface="+mn-ea"/>
              <a:ea typeface="+mn-ea"/>
              <a:cs typeface="Times New Roman" panose="02020603050405020304" pitchFamily="18" charset="0"/>
            </a:endParaRPr>
          </a:p>
          <a:p>
            <a:pPr marL="285750" indent="-285750">
              <a:lnSpc>
                <a:spcPct val="150000"/>
              </a:lnSpc>
              <a:buFont typeface="Arial" panose="020B0604020202020204" pitchFamily="34" charset="0"/>
              <a:buChar char="•"/>
            </a:pPr>
            <a:r>
              <a:rPr lang="zh-CN" altLang="en-US" kern="100" dirty="0">
                <a:solidFill>
                  <a:schemeClr val="bg1"/>
                </a:solidFill>
                <a:latin typeface="+mn-ea"/>
                <a:ea typeface="+mn-ea"/>
                <a:cs typeface="Times New Roman" panose="02020603050405020304" pitchFamily="18" charset="0"/>
              </a:rPr>
              <a:t>支持列表查询，可新增数据</a:t>
            </a:r>
            <a:endParaRPr lang="zh-CN" altLang="en-US" kern="100" dirty="0">
              <a:solidFill>
                <a:schemeClr val="bg1"/>
              </a:solidFill>
              <a:latin typeface="+mn-ea"/>
              <a:ea typeface="+mn-ea"/>
              <a:cs typeface="Times New Roman" panose="02020603050405020304" pitchFamily="18" charset="0"/>
            </a:endParaRPr>
          </a:p>
          <a:p>
            <a:pPr marL="285750" indent="-285750">
              <a:lnSpc>
                <a:spcPct val="150000"/>
              </a:lnSpc>
              <a:buFont typeface="Arial" panose="020B0604020202020204" pitchFamily="34" charset="0"/>
              <a:buChar char="•"/>
            </a:pPr>
            <a:r>
              <a:rPr lang="zh-CN" altLang="en-US" kern="100" dirty="0" smtClean="0">
                <a:solidFill>
                  <a:schemeClr val="bg1"/>
                </a:solidFill>
                <a:latin typeface="+mn-ea"/>
                <a:ea typeface="+mn-ea"/>
                <a:cs typeface="Times New Roman" panose="02020603050405020304" pitchFamily="18" charset="0"/>
              </a:rPr>
              <a:t>支持</a:t>
            </a:r>
            <a:r>
              <a:rPr lang="zh-CN" altLang="en-US" kern="100" dirty="0" smtClean="0">
                <a:solidFill>
                  <a:srgbClr val="FF0000"/>
                </a:solidFill>
                <a:latin typeface="+mn-ea"/>
                <a:ea typeface="+mn-ea"/>
                <a:cs typeface="Times New Roman" panose="02020603050405020304" pitchFamily="18" charset="0"/>
              </a:rPr>
              <a:t>申诉</a:t>
            </a:r>
            <a:r>
              <a:rPr lang="zh-CN" altLang="en-US" kern="100" dirty="0">
                <a:solidFill>
                  <a:srgbClr val="FF0000"/>
                </a:solidFill>
                <a:latin typeface="+mn-ea"/>
                <a:ea typeface="+mn-ea"/>
                <a:cs typeface="Times New Roman" panose="02020603050405020304" pitchFamily="18" charset="0"/>
              </a:rPr>
              <a:t>、查看详情</a:t>
            </a:r>
            <a:endParaRPr lang="zh-CN" altLang="en-US" kern="100" dirty="0">
              <a:solidFill>
                <a:srgbClr val="FF0000"/>
              </a:solidFill>
              <a:latin typeface="+mn-ea"/>
              <a:ea typeface="+mn-ea"/>
              <a:cs typeface="Times New Roman" panose="02020603050405020304" pitchFamily="18" charset="0"/>
            </a:endParaRPr>
          </a:p>
          <a:p>
            <a:pPr marL="285750" indent="-285750">
              <a:lnSpc>
                <a:spcPct val="150000"/>
              </a:lnSpc>
              <a:buFont typeface="Wingdings" panose="05000000000000000000" pitchFamily="2" charset="2"/>
              <a:buChar char="l"/>
            </a:pPr>
            <a:endParaRPr lang="zh-CN" altLang="en-US" kern="100" dirty="0">
              <a:solidFill>
                <a:schemeClr val="bg1"/>
              </a:solidFill>
              <a:latin typeface="+mn-ea"/>
              <a:ea typeface="+mn-ea"/>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5516245" y="48260"/>
            <a:ext cx="2659380" cy="4886325"/>
          </a:xfrm>
          <a:prstGeom prst="rect">
            <a:avLst/>
          </a:prstGeom>
        </p:spPr>
      </p:pic>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08104" y="0"/>
            <a:ext cx="2617511" cy="5143500"/>
          </a:xfrm>
          <a:prstGeom prst="rect">
            <a:avLst/>
          </a:prstGeom>
        </p:spPr>
      </p:pic>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757507" y="1419622"/>
            <a:ext cx="2689098" cy="1338828"/>
          </a:xfrm>
          <a:prstGeom prst="rect">
            <a:avLst/>
          </a:prstGeom>
        </p:spPr>
        <p:txBody>
          <a:bodyPr wrap="square">
            <a:spAutoFit/>
          </a:bodyPr>
          <a:lstStyle/>
          <a:p>
            <a:pPr>
              <a:lnSpc>
                <a:spcPct val="150000"/>
              </a:lnSpc>
            </a:pPr>
            <a:r>
              <a:rPr lang="zh-CN" altLang="en-US" kern="100" dirty="0">
                <a:solidFill>
                  <a:schemeClr val="bg1"/>
                </a:solidFill>
                <a:latin typeface="+mn-ea"/>
                <a:ea typeface="+mn-ea"/>
                <a:cs typeface="Times New Roman" panose="02020603050405020304" pitchFamily="18" charset="0"/>
              </a:rPr>
              <a:t>点击列表任意一条已有数据可以进行</a:t>
            </a:r>
            <a:r>
              <a:rPr lang="zh-CN" altLang="en-US" kern="100" dirty="0" smtClean="0">
                <a:solidFill>
                  <a:schemeClr val="bg1"/>
                </a:solidFill>
                <a:latin typeface="+mn-ea"/>
                <a:ea typeface="+mn-ea"/>
                <a:cs typeface="Times New Roman" panose="02020603050405020304" pitchFamily="18" charset="0"/>
              </a:rPr>
              <a:t>修改和</a:t>
            </a:r>
            <a:r>
              <a:rPr lang="zh-CN" altLang="en-US" kern="100" dirty="0">
                <a:solidFill>
                  <a:schemeClr val="bg1"/>
                </a:solidFill>
                <a:latin typeface="+mn-ea"/>
                <a:ea typeface="+mn-ea"/>
                <a:cs typeface="Times New Roman" panose="02020603050405020304" pitchFamily="18" charset="0"/>
              </a:rPr>
              <a:t>申诉操作。</a:t>
            </a:r>
            <a:endParaRPr lang="zh-CN" altLang="en-US" kern="100" dirty="0">
              <a:solidFill>
                <a:schemeClr val="bg1"/>
              </a:solidFill>
              <a:latin typeface="+mn-ea"/>
              <a:ea typeface="+mn-ea"/>
              <a:cs typeface="Times New Roman" panose="02020603050405020304" pitchFamily="18" charset="0"/>
            </a:endParaRPr>
          </a:p>
        </p:txBody>
      </p:sp>
      <p:sp>
        <p:nvSpPr>
          <p:cNvPr id="9" name="圆角矩形 30"/>
          <p:cNvSpPr/>
          <p:nvPr/>
        </p:nvSpPr>
        <p:spPr>
          <a:xfrm>
            <a:off x="6510825" y="4803998"/>
            <a:ext cx="612068" cy="227609"/>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334729" y="1491630"/>
            <a:ext cx="3448854" cy="1289905"/>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kern="100" dirty="0">
                <a:solidFill>
                  <a:schemeClr val="bg1"/>
                </a:solidFill>
                <a:latin typeface="+mn-ea"/>
                <a:ea typeface="+mn-ea"/>
                <a:cs typeface="Times New Roman" panose="02020603050405020304" pitchFamily="18" charset="0"/>
              </a:rPr>
              <a:t>填写申诉原因等信息，申诉完成，则该收入信息状态为</a:t>
            </a:r>
            <a:r>
              <a:rPr lang="zh-CN" altLang="en-US" kern="100" dirty="0" smtClean="0">
                <a:solidFill>
                  <a:schemeClr val="bg1"/>
                </a:solidFill>
                <a:latin typeface="+mn-ea"/>
                <a:ea typeface="+mn-ea"/>
                <a:cs typeface="Times New Roman" panose="02020603050405020304" pitchFamily="18" charset="0"/>
              </a:rPr>
              <a:t>“申诉中”</a:t>
            </a:r>
            <a:endParaRPr lang="en-US" altLang="zh-CN" kern="100" dirty="0">
              <a:solidFill>
                <a:schemeClr val="bg1"/>
              </a:solidFill>
              <a:latin typeface="+mn-ea"/>
              <a:ea typeface="+mn-ea"/>
              <a:cs typeface="Times New Roman" panose="02020603050405020304" pitchFamily="18" charset="0"/>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23928" y="603315"/>
            <a:ext cx="2376573" cy="51435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097" y="358397"/>
            <a:ext cx="2376573" cy="5143500"/>
          </a:xfrm>
          <a:prstGeom prst="rect">
            <a:avLst/>
          </a:prstGeom>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4" name="矩形 3"/>
          <p:cNvSpPr/>
          <p:nvPr/>
        </p:nvSpPr>
        <p:spPr>
          <a:xfrm>
            <a:off x="251520" y="1491630"/>
            <a:ext cx="3448854" cy="45890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kern="100" dirty="0" smtClean="0">
                <a:solidFill>
                  <a:schemeClr val="bg1"/>
                </a:solidFill>
                <a:latin typeface="+mn-ea"/>
                <a:ea typeface="+mn-ea"/>
                <a:cs typeface="Times New Roman" panose="02020603050405020304" pitchFamily="18" charset="0"/>
              </a:rPr>
              <a:t>重置申报</a:t>
            </a:r>
            <a:endParaRPr lang="en-US" altLang="zh-CN" kern="100" dirty="0">
              <a:solidFill>
                <a:schemeClr val="bg1"/>
              </a:solidFill>
              <a:latin typeface="+mn-ea"/>
              <a:ea typeface="+mn-ea"/>
              <a:cs typeface="Times New Roman" panose="02020603050405020304" pitchFamily="18"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48644" y="123478"/>
            <a:ext cx="2376573" cy="5143500"/>
          </a:xfrm>
          <a:prstGeom prst="rect">
            <a:avLst/>
          </a:prstGeom>
        </p:spPr>
      </p:pic>
      <p:pic>
        <p:nvPicPr>
          <p:cNvPr id="2" name="图片 1"/>
          <p:cNvPicPr>
            <a:picLocks noChangeAspect="1"/>
          </p:cNvPicPr>
          <p:nvPr/>
        </p:nvPicPr>
        <p:blipFill>
          <a:blip r:embed="rId2"/>
          <a:stretch>
            <a:fillRect/>
          </a:stretch>
        </p:blipFill>
        <p:spPr>
          <a:xfrm>
            <a:off x="2176780" y="793115"/>
            <a:ext cx="2666365" cy="393319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idx="4294967295"/>
            <p:custDataLst>
              <p:tags r:id="rId1"/>
            </p:custDataLst>
          </p:nvPr>
        </p:nvSpPr>
        <p:spPr>
          <a:xfrm>
            <a:off x="323528" y="195486"/>
            <a:ext cx="8139113" cy="485775"/>
          </a:xfrm>
          <a:prstGeom prst="rect">
            <a:avLst/>
          </a:prstGeom>
        </p:spPr>
        <p:txBody>
          <a:bodyPr/>
          <a:lstStyle/>
          <a:p>
            <a:r>
              <a:rPr lang="zh-CN" altLang="en-US" dirty="0">
                <a:solidFill>
                  <a:srgbClr val="FFFF00"/>
                </a:solidFill>
              </a:rPr>
              <a:t>个税综合所得汇</a:t>
            </a:r>
            <a:r>
              <a:rPr lang="zh-CN" altLang="en-US" dirty="0" smtClean="0">
                <a:solidFill>
                  <a:srgbClr val="FFFF00"/>
                </a:solidFill>
              </a:rPr>
              <a:t>缴</a:t>
            </a:r>
            <a:endParaRPr lang="zh-CN" altLang="en-US" dirty="0">
              <a:solidFill>
                <a:srgbClr val="FFFF00"/>
              </a:solidFill>
            </a:endParaRPr>
          </a:p>
        </p:txBody>
      </p:sp>
      <p:pic>
        <p:nvPicPr>
          <p:cNvPr id="8" name="图片占位符 7"/>
          <p:cNvPicPr>
            <a:picLocks noGrp="1" noChangeAspect="1"/>
          </p:cNvPicPr>
          <p:nvPr>
            <p:ph type="pic" idx="4294967295"/>
          </p:nvPr>
        </p:nvPicPr>
        <p:blipFill>
          <a:blip r:embed="rId2"/>
          <a:stretch>
            <a:fillRect/>
          </a:stretch>
        </p:blipFill>
        <p:spPr>
          <a:xfrm>
            <a:off x="1" y="875110"/>
            <a:ext cx="6707981" cy="398264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fficePLUS-4"/>
          <p:cNvSpPr/>
          <p:nvPr/>
        </p:nvSpPr>
        <p:spPr>
          <a:xfrm>
            <a:off x="323528" y="713782"/>
            <a:ext cx="5904656" cy="4247317"/>
          </a:xfrm>
          <a:prstGeom prst="rect">
            <a:avLst/>
          </a:prstGeom>
        </p:spPr>
        <p:txBody>
          <a:bodyPr wrap="square">
            <a:spAutoFit/>
          </a:bodyPr>
          <a:lstStyle/>
          <a:p>
            <a:pPr indent="342900">
              <a:lnSpc>
                <a:spcPct val="150000"/>
              </a:lnSpc>
            </a:pPr>
            <a:r>
              <a:rPr lang="zh-CN" altLang="en-US" b="1" dirty="0">
                <a:solidFill>
                  <a:schemeClr val="bg1"/>
                </a:solidFill>
                <a:cs typeface="+mn-ea"/>
                <a:sym typeface="+mn-lt"/>
              </a:rPr>
              <a:t>财税</a:t>
            </a:r>
            <a:r>
              <a:rPr lang="en-US" altLang="zh-CN" b="1" dirty="0">
                <a:solidFill>
                  <a:schemeClr val="bg1"/>
                </a:solidFill>
                <a:cs typeface="+mn-ea"/>
                <a:sym typeface="+mn-lt"/>
              </a:rPr>
              <a:t>[2018]164</a:t>
            </a:r>
            <a:r>
              <a:rPr lang="zh-CN" altLang="en-US" b="1" dirty="0">
                <a:solidFill>
                  <a:schemeClr val="bg1"/>
                </a:solidFill>
                <a:cs typeface="+mn-ea"/>
                <a:sym typeface="+mn-lt"/>
              </a:rPr>
              <a:t>号</a:t>
            </a:r>
            <a:endParaRPr lang="zh-CN" altLang="en-US" b="1" dirty="0">
              <a:solidFill>
                <a:schemeClr val="bg1"/>
              </a:solidFill>
              <a:cs typeface="+mn-ea"/>
              <a:sym typeface="+mn-lt"/>
            </a:endParaRPr>
          </a:p>
          <a:p>
            <a:pPr indent="342900">
              <a:lnSpc>
                <a:spcPct val="150000"/>
              </a:lnSpc>
            </a:pPr>
            <a:r>
              <a:rPr lang="zh-CN" altLang="en-US" sz="1200" dirty="0">
                <a:solidFill>
                  <a:schemeClr val="bg1"/>
                </a:solidFill>
                <a:cs typeface="+mn-ea"/>
                <a:sym typeface="+mn-lt"/>
              </a:rPr>
              <a:t>一、关于全年一次性奖金、中央企业负责人年度绩效薪金延期兑现收入和任期奖励的政策</a:t>
            </a:r>
            <a:endParaRPr lang="zh-CN" altLang="en-US" sz="1200" dirty="0">
              <a:solidFill>
                <a:schemeClr val="bg1"/>
              </a:solidFill>
              <a:cs typeface="+mn-ea"/>
              <a:sym typeface="+mn-lt"/>
            </a:endParaRPr>
          </a:p>
          <a:p>
            <a:pPr indent="342900">
              <a:lnSpc>
                <a:spcPct val="150000"/>
              </a:lnSpc>
            </a:pPr>
            <a:r>
              <a:rPr lang="zh-CN" altLang="en-US" sz="1200" dirty="0">
                <a:solidFill>
                  <a:schemeClr val="bg1"/>
                </a:solidFill>
                <a:cs typeface="+mn-ea"/>
                <a:sym typeface="+mn-lt"/>
              </a:rPr>
              <a:t>（一）居民个人取得全年一次性奖金，符合</a:t>
            </a:r>
            <a:r>
              <a:rPr lang="en-US" altLang="zh-CN" sz="1200" dirty="0">
                <a:solidFill>
                  <a:schemeClr val="bg1"/>
                </a:solidFill>
                <a:cs typeface="+mn-ea"/>
                <a:sym typeface="+mn-lt"/>
              </a:rPr>
              <a:t>《</a:t>
            </a:r>
            <a:r>
              <a:rPr lang="zh-CN" altLang="en-US" sz="1200" dirty="0">
                <a:solidFill>
                  <a:schemeClr val="bg1"/>
                </a:solidFill>
                <a:cs typeface="+mn-ea"/>
                <a:sym typeface="+mn-lt"/>
              </a:rPr>
              <a:t>国家税务总局关于调整个人取得全年一次性奖金等计算征收个人所得税方法问题的通知</a:t>
            </a:r>
            <a:r>
              <a:rPr lang="en-US" altLang="zh-CN" sz="1200" dirty="0">
                <a:solidFill>
                  <a:schemeClr val="bg1"/>
                </a:solidFill>
                <a:cs typeface="+mn-ea"/>
                <a:sym typeface="+mn-lt"/>
              </a:rPr>
              <a:t>》</a:t>
            </a:r>
            <a:r>
              <a:rPr lang="zh-CN" altLang="en-US" sz="1200" dirty="0">
                <a:solidFill>
                  <a:schemeClr val="bg1"/>
                </a:solidFill>
                <a:cs typeface="+mn-ea"/>
                <a:sym typeface="+mn-lt"/>
              </a:rPr>
              <a:t>（国税发</a:t>
            </a:r>
            <a:r>
              <a:rPr lang="en-US" altLang="zh-CN" sz="1200" dirty="0">
                <a:solidFill>
                  <a:schemeClr val="bg1"/>
                </a:solidFill>
                <a:cs typeface="+mn-ea"/>
                <a:sym typeface="+mn-lt"/>
              </a:rPr>
              <a:t>〔2005〕9</a:t>
            </a:r>
            <a:r>
              <a:rPr lang="zh-CN" altLang="en-US" sz="1200" dirty="0">
                <a:solidFill>
                  <a:schemeClr val="bg1"/>
                </a:solidFill>
                <a:cs typeface="+mn-ea"/>
                <a:sym typeface="+mn-lt"/>
              </a:rPr>
              <a:t>号）规定的，</a:t>
            </a:r>
            <a:r>
              <a:rPr lang="zh-CN" altLang="en-US" dirty="0">
                <a:solidFill>
                  <a:schemeClr val="bg1"/>
                </a:solidFill>
                <a:cs typeface="+mn-ea"/>
                <a:sym typeface="+mn-lt"/>
              </a:rPr>
              <a:t>在</a:t>
            </a:r>
            <a:r>
              <a:rPr lang="en-US" altLang="zh-CN" dirty="0">
                <a:solidFill>
                  <a:schemeClr val="bg1"/>
                </a:solidFill>
                <a:cs typeface="+mn-ea"/>
                <a:sym typeface="+mn-lt"/>
              </a:rPr>
              <a:t>2021</a:t>
            </a:r>
            <a:r>
              <a:rPr lang="zh-CN" altLang="en-US" dirty="0">
                <a:solidFill>
                  <a:schemeClr val="bg1"/>
                </a:solidFill>
                <a:cs typeface="+mn-ea"/>
                <a:sym typeface="+mn-lt"/>
              </a:rPr>
              <a:t>年</a:t>
            </a:r>
            <a:r>
              <a:rPr lang="en-US" altLang="zh-CN" dirty="0">
                <a:solidFill>
                  <a:schemeClr val="bg1"/>
                </a:solidFill>
                <a:cs typeface="+mn-ea"/>
                <a:sym typeface="+mn-lt"/>
              </a:rPr>
              <a:t>12</a:t>
            </a:r>
            <a:r>
              <a:rPr lang="zh-CN" altLang="en-US" dirty="0">
                <a:solidFill>
                  <a:schemeClr val="bg1"/>
                </a:solidFill>
                <a:cs typeface="+mn-ea"/>
                <a:sym typeface="+mn-lt"/>
              </a:rPr>
              <a:t>月</a:t>
            </a:r>
            <a:r>
              <a:rPr lang="en-US" altLang="zh-CN" dirty="0">
                <a:solidFill>
                  <a:schemeClr val="bg1"/>
                </a:solidFill>
                <a:cs typeface="+mn-ea"/>
                <a:sym typeface="+mn-lt"/>
              </a:rPr>
              <a:t>31</a:t>
            </a:r>
            <a:r>
              <a:rPr lang="zh-CN" altLang="en-US" dirty="0">
                <a:solidFill>
                  <a:schemeClr val="bg1"/>
                </a:solidFill>
                <a:cs typeface="+mn-ea"/>
                <a:sym typeface="+mn-lt"/>
              </a:rPr>
              <a:t>日前，不并入当年综合所得</a:t>
            </a:r>
            <a:r>
              <a:rPr lang="zh-CN" altLang="en-US" sz="1200" dirty="0">
                <a:solidFill>
                  <a:schemeClr val="bg1"/>
                </a:solidFill>
                <a:cs typeface="+mn-ea"/>
                <a:sym typeface="+mn-lt"/>
              </a:rPr>
              <a:t>，以全年一次性奖金收入除以</a:t>
            </a:r>
            <a:r>
              <a:rPr lang="en-US" altLang="zh-CN" sz="1200" dirty="0">
                <a:solidFill>
                  <a:schemeClr val="bg1"/>
                </a:solidFill>
                <a:cs typeface="+mn-ea"/>
                <a:sym typeface="+mn-lt"/>
              </a:rPr>
              <a:t>12</a:t>
            </a:r>
            <a:r>
              <a:rPr lang="zh-CN" altLang="en-US" sz="1200" dirty="0">
                <a:solidFill>
                  <a:schemeClr val="bg1"/>
                </a:solidFill>
                <a:cs typeface="+mn-ea"/>
                <a:sym typeface="+mn-lt"/>
              </a:rPr>
              <a:t>个月得到的数额，按照本通知所附按月换算后的综合所得税率表（以下简称月度税率表），确定适用税率和速算扣除数，单独计算纳税。</a:t>
            </a:r>
            <a:endParaRPr lang="zh-CN" altLang="en-US" sz="1200" dirty="0">
              <a:solidFill>
                <a:schemeClr val="bg1"/>
              </a:solidFill>
              <a:cs typeface="+mn-ea"/>
              <a:sym typeface="+mn-lt"/>
            </a:endParaRPr>
          </a:p>
          <a:p>
            <a:pPr indent="342900">
              <a:lnSpc>
                <a:spcPct val="150000"/>
              </a:lnSpc>
            </a:pPr>
            <a:r>
              <a:rPr lang="zh-CN" altLang="en-US" sz="1200" dirty="0">
                <a:solidFill>
                  <a:schemeClr val="bg1"/>
                </a:solidFill>
                <a:cs typeface="+mn-ea"/>
                <a:sym typeface="+mn-lt"/>
              </a:rPr>
              <a:t>应纳税额＝全年一次性奖金收入</a:t>
            </a:r>
            <a:r>
              <a:rPr lang="en-US" altLang="zh-CN" sz="1200" dirty="0">
                <a:solidFill>
                  <a:schemeClr val="bg1"/>
                </a:solidFill>
                <a:cs typeface="+mn-ea"/>
                <a:sym typeface="+mn-lt"/>
              </a:rPr>
              <a:t>×</a:t>
            </a:r>
            <a:r>
              <a:rPr lang="zh-CN" altLang="en-US" sz="1200" dirty="0">
                <a:solidFill>
                  <a:schemeClr val="bg1"/>
                </a:solidFill>
                <a:cs typeface="+mn-ea"/>
                <a:sym typeface="+mn-lt"/>
              </a:rPr>
              <a:t>适用税率－速算扣除数</a:t>
            </a:r>
            <a:endParaRPr lang="zh-CN" altLang="en-US" sz="1200" dirty="0">
              <a:solidFill>
                <a:schemeClr val="bg1"/>
              </a:solidFill>
              <a:cs typeface="+mn-ea"/>
              <a:sym typeface="+mn-lt"/>
            </a:endParaRPr>
          </a:p>
          <a:p>
            <a:pPr indent="342900">
              <a:lnSpc>
                <a:spcPct val="150000"/>
              </a:lnSpc>
            </a:pPr>
            <a:r>
              <a:rPr lang="zh-CN" altLang="en-US" sz="1200" dirty="0">
                <a:solidFill>
                  <a:schemeClr val="bg1"/>
                </a:solidFill>
                <a:cs typeface="+mn-ea"/>
                <a:sym typeface="+mn-lt"/>
              </a:rPr>
              <a:t>居民个人取得全年一次性奖金，</a:t>
            </a:r>
            <a:r>
              <a:rPr lang="zh-CN" altLang="en-US" dirty="0">
                <a:solidFill>
                  <a:schemeClr val="bg1"/>
                </a:solidFill>
                <a:cs typeface="+mn-ea"/>
                <a:sym typeface="+mn-lt"/>
              </a:rPr>
              <a:t>也可以选择并入当年综合所得计算纳税</a:t>
            </a:r>
            <a:r>
              <a:rPr lang="zh-CN" altLang="en-US" dirty="0" smtClean="0">
                <a:solidFill>
                  <a:schemeClr val="bg1"/>
                </a:solidFill>
                <a:cs typeface="+mn-ea"/>
                <a:sym typeface="+mn-lt"/>
              </a:rPr>
              <a:t>。</a:t>
            </a:r>
            <a:endParaRPr lang="en-US" altLang="zh-CN" dirty="0" smtClean="0">
              <a:solidFill>
                <a:schemeClr val="bg1"/>
              </a:solidFill>
              <a:cs typeface="+mn-ea"/>
              <a:sym typeface="+mn-lt"/>
            </a:endParaRPr>
          </a:p>
          <a:p>
            <a:pPr indent="342900">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自</a:t>
            </a:r>
            <a:r>
              <a:rPr lang="en-US" altLang="zh-CN" sz="1200" b="1" dirty="0">
                <a:solidFill>
                  <a:schemeClr val="bg1"/>
                </a:solidFill>
                <a:latin typeface="微软雅黑" panose="020B0503020204020204" pitchFamily="34" charset="-122"/>
                <a:ea typeface="微软雅黑" panose="020B0503020204020204" pitchFamily="34" charset="-122"/>
              </a:rPr>
              <a:t>2022</a:t>
            </a:r>
            <a:r>
              <a:rPr lang="zh-CN" altLang="en-US" sz="1200" b="1" dirty="0">
                <a:solidFill>
                  <a:schemeClr val="bg1"/>
                </a:solidFill>
                <a:latin typeface="微软雅黑" panose="020B0503020204020204" pitchFamily="34" charset="-122"/>
                <a:ea typeface="微软雅黑" panose="020B0503020204020204" pitchFamily="34" charset="-122"/>
              </a:rPr>
              <a:t>年</a:t>
            </a:r>
            <a:r>
              <a:rPr lang="en-US" altLang="zh-CN" sz="1200" b="1" dirty="0">
                <a:solidFill>
                  <a:schemeClr val="bg1"/>
                </a:solidFill>
                <a:latin typeface="微软雅黑" panose="020B0503020204020204" pitchFamily="34" charset="-122"/>
                <a:ea typeface="微软雅黑" panose="020B0503020204020204" pitchFamily="34" charset="-122"/>
              </a:rPr>
              <a:t>1</a:t>
            </a:r>
            <a:r>
              <a:rPr lang="zh-CN" altLang="en-US" sz="1200" b="1" dirty="0">
                <a:solidFill>
                  <a:schemeClr val="bg1"/>
                </a:solidFill>
                <a:latin typeface="微软雅黑" panose="020B0503020204020204" pitchFamily="34" charset="-122"/>
                <a:ea typeface="微软雅黑" panose="020B0503020204020204" pitchFamily="34" charset="-122"/>
              </a:rPr>
              <a:t>月</a:t>
            </a:r>
            <a:r>
              <a:rPr lang="en-US" altLang="zh-CN" sz="1200" b="1" dirty="0">
                <a:solidFill>
                  <a:schemeClr val="bg1"/>
                </a:solidFill>
                <a:latin typeface="微软雅黑" panose="020B0503020204020204" pitchFamily="34" charset="-122"/>
                <a:ea typeface="微软雅黑" panose="020B0503020204020204" pitchFamily="34" charset="-122"/>
              </a:rPr>
              <a:t>1</a:t>
            </a:r>
            <a:r>
              <a:rPr lang="zh-CN" altLang="en-US" sz="1200" b="1" dirty="0">
                <a:solidFill>
                  <a:schemeClr val="bg1"/>
                </a:solidFill>
                <a:latin typeface="微软雅黑" panose="020B0503020204020204" pitchFamily="34" charset="-122"/>
                <a:ea typeface="微软雅黑" panose="020B0503020204020204" pitchFamily="34" charset="-122"/>
              </a:rPr>
              <a:t>日起</a:t>
            </a:r>
            <a:r>
              <a:rPr lang="zh-CN" altLang="en-US" sz="1200" dirty="0">
                <a:solidFill>
                  <a:schemeClr val="bg1"/>
                </a:solidFill>
                <a:latin typeface="微软雅黑" panose="020B0503020204020204" pitchFamily="34" charset="-122"/>
                <a:ea typeface="微软雅黑" panose="020B0503020204020204" pitchFamily="34" charset="-122"/>
              </a:rPr>
              <a:t>，居民个人取得全年一次性奖金，</a:t>
            </a:r>
            <a:r>
              <a:rPr lang="zh-CN" altLang="en-US" sz="1200" b="1" dirty="0">
                <a:solidFill>
                  <a:schemeClr val="bg1"/>
                </a:solidFill>
                <a:latin typeface="微软雅黑" panose="020B0503020204020204" pitchFamily="34" charset="-122"/>
                <a:ea typeface="微软雅黑" panose="020B0503020204020204" pitchFamily="34" charset="-122"/>
              </a:rPr>
              <a:t>应并入当年综合所得计算缴纳个人所得税</a:t>
            </a:r>
            <a:endParaRPr lang="zh-CN" altLang="en-US" sz="1200" dirty="0">
              <a:solidFill>
                <a:schemeClr val="bg1"/>
              </a:solidFill>
              <a:cs typeface="+mn-ea"/>
              <a:sym typeface="+mn-lt"/>
            </a:endParaRPr>
          </a:p>
        </p:txBody>
      </p:sp>
      <p:sp>
        <p:nvSpPr>
          <p:cNvPr id="32" name="矩形 31"/>
          <p:cNvSpPr/>
          <p:nvPr/>
        </p:nvSpPr>
        <p:spPr>
          <a:xfrm>
            <a:off x="6556572" y="797252"/>
            <a:ext cx="2169795" cy="3794760"/>
          </a:xfrm>
          <a:prstGeom prst="rect">
            <a:avLst/>
          </a:prstGeom>
          <a:blipFill rotWithShape="1">
            <a:blip r:embed="rId1" cstate="screen">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11560" y="319920"/>
            <a:ext cx="6080996" cy="428322"/>
          </a:xfrm>
          <a:prstGeom prst="rect">
            <a:avLst/>
          </a:prstGeom>
        </p:spPr>
        <p:txBody>
          <a:bodyPr wrap="square">
            <a:spAutoFit/>
          </a:bodyPr>
          <a:lstStyle/>
          <a:p>
            <a:pPr>
              <a:lnSpc>
                <a:spcPct val="150000"/>
              </a:lnSpc>
              <a:spcBef>
                <a:spcPts val="140"/>
              </a:spcBef>
              <a:spcAft>
                <a:spcPts val="140"/>
              </a:spcAft>
            </a:pPr>
            <a:r>
              <a:rPr lang="zh-CN" altLang="en-US" sz="1650" b="1" dirty="0" smtClean="0">
                <a:solidFill>
                  <a:srgbClr val="FF0000"/>
                </a:solidFill>
                <a:latin typeface="微软雅黑" panose="020B0503020204020204" pitchFamily="34" charset="-122"/>
                <a:ea typeface="微软雅黑" panose="020B0503020204020204" pitchFamily="34" charset="-122"/>
              </a:rPr>
              <a:t>全年</a:t>
            </a:r>
            <a:r>
              <a:rPr lang="zh-CN" altLang="en-US" sz="1650" b="1" dirty="0">
                <a:solidFill>
                  <a:srgbClr val="FF0000"/>
                </a:solidFill>
                <a:latin typeface="微软雅黑" panose="020B0503020204020204" pitchFamily="34" charset="-122"/>
                <a:ea typeface="微软雅黑" panose="020B0503020204020204" pitchFamily="34" charset="-122"/>
              </a:rPr>
              <a:t>一次性</a:t>
            </a:r>
            <a:r>
              <a:rPr lang="zh-CN" altLang="en-US" sz="1650" b="1" dirty="0" smtClean="0">
                <a:solidFill>
                  <a:srgbClr val="FF0000"/>
                </a:solidFill>
                <a:latin typeface="微软雅黑" panose="020B0503020204020204" pitchFamily="34" charset="-122"/>
                <a:ea typeface="微软雅黑" panose="020B0503020204020204" pitchFamily="34" charset="-122"/>
              </a:rPr>
              <a:t>奖金</a:t>
            </a:r>
            <a:endParaRPr lang="zh-CN" altLang="en-US" sz="165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132548" y="843558"/>
            <a:ext cx="4007404" cy="4524315"/>
          </a:xfrm>
          <a:prstGeom prst="rect">
            <a:avLst/>
          </a:prstGeom>
        </p:spPr>
        <p:txBody>
          <a:bodyPr wrap="square">
            <a:spAutoFit/>
          </a:bodyPr>
          <a:lstStyle/>
          <a:p>
            <a:pPr>
              <a:lnSpc>
                <a:spcPct val="150000"/>
              </a:lnSpc>
            </a:pPr>
            <a:r>
              <a:rPr lang="zh-CN" altLang="en-US" sz="1600" b="1" kern="100" dirty="0">
                <a:solidFill>
                  <a:srgbClr val="FFFF00"/>
                </a:solidFill>
                <a:latin typeface="+mn-ea"/>
                <a:ea typeface="+mn-ea"/>
                <a:cs typeface="Times New Roman" panose="02020603050405020304" pitchFamily="18" charset="0"/>
              </a:rPr>
              <a:t>奖金计税方式选择：</a:t>
            </a:r>
            <a:endParaRPr lang="en-US" altLang="zh-CN" sz="1600" b="1" kern="100" dirty="0">
              <a:solidFill>
                <a:srgbClr val="FFFF00"/>
              </a:solidFill>
              <a:latin typeface="+mn-ea"/>
              <a:ea typeface="+mn-ea"/>
              <a:cs typeface="Times New Roman" panose="02020603050405020304" pitchFamily="18" charset="0"/>
            </a:endParaRPr>
          </a:p>
          <a:p>
            <a:pPr>
              <a:lnSpc>
                <a:spcPct val="150000"/>
              </a:lnSpc>
            </a:pPr>
            <a:r>
              <a:rPr lang="zh-CN" altLang="en-US" sz="1600" kern="100" dirty="0">
                <a:solidFill>
                  <a:schemeClr val="bg1"/>
                </a:solidFill>
                <a:latin typeface="+mn-ea"/>
                <a:ea typeface="+mn-ea"/>
                <a:cs typeface="Times New Roman" panose="02020603050405020304" pitchFamily="18" charset="0"/>
              </a:rPr>
              <a:t>（</a:t>
            </a:r>
            <a:r>
              <a:rPr lang="en-US" altLang="zh-CN" sz="1600" kern="100" dirty="0">
                <a:solidFill>
                  <a:schemeClr val="bg1"/>
                </a:solidFill>
                <a:latin typeface="+mn-ea"/>
                <a:ea typeface="+mn-ea"/>
                <a:cs typeface="Times New Roman" panose="02020603050405020304" pitchFamily="18" charset="0"/>
              </a:rPr>
              <a:t>1</a:t>
            </a:r>
            <a:r>
              <a:rPr lang="zh-CN" altLang="en-US" sz="1600" kern="100" dirty="0">
                <a:solidFill>
                  <a:schemeClr val="bg1"/>
                </a:solidFill>
                <a:latin typeface="+mn-ea"/>
                <a:ea typeface="+mn-ea"/>
                <a:cs typeface="Times New Roman" panose="02020603050405020304" pitchFamily="18" charset="0"/>
              </a:rPr>
              <a:t>）纳税人如果存在全年一次性奖金收入或者央企负责人绩效薪金延期兑现收入和任期奖励，则两种最多都</a:t>
            </a:r>
            <a:r>
              <a:rPr lang="zh-CN" altLang="en-US" sz="1600" kern="100" dirty="0">
                <a:solidFill>
                  <a:srgbClr val="FFFF00"/>
                </a:solidFill>
                <a:latin typeface="+mn-ea"/>
                <a:ea typeface="+mn-ea"/>
                <a:cs typeface="Times New Roman" panose="02020603050405020304" pitchFamily="18" charset="0"/>
              </a:rPr>
              <a:t>只能保留一处作为奖金申报</a:t>
            </a:r>
            <a:r>
              <a:rPr lang="zh-CN" altLang="en-US" sz="1600" kern="100" dirty="0">
                <a:solidFill>
                  <a:schemeClr val="bg1"/>
                </a:solidFill>
                <a:latin typeface="+mn-ea"/>
                <a:ea typeface="+mn-ea"/>
                <a:cs typeface="Times New Roman" panose="02020603050405020304" pitchFamily="18" charset="0"/>
              </a:rPr>
              <a:t>，</a:t>
            </a:r>
            <a:r>
              <a:rPr lang="zh-CN" altLang="en-US" sz="1600" kern="100" dirty="0">
                <a:solidFill>
                  <a:srgbClr val="FFFF00"/>
                </a:solidFill>
                <a:latin typeface="+mn-ea"/>
                <a:ea typeface="+mn-ea"/>
                <a:cs typeface="Times New Roman" panose="02020603050405020304" pitchFamily="18" charset="0"/>
              </a:rPr>
              <a:t>其他并入综合所得进行申报</a:t>
            </a:r>
            <a:endParaRPr lang="en-US" altLang="zh-CN" sz="1600" kern="100" dirty="0">
              <a:solidFill>
                <a:srgbClr val="FFFF00"/>
              </a:solidFill>
              <a:latin typeface="+mn-ea"/>
              <a:ea typeface="+mn-ea"/>
              <a:cs typeface="Times New Roman" panose="02020603050405020304" pitchFamily="18" charset="0"/>
            </a:endParaRPr>
          </a:p>
          <a:p>
            <a:pPr>
              <a:lnSpc>
                <a:spcPct val="150000"/>
              </a:lnSpc>
            </a:pPr>
            <a:r>
              <a:rPr lang="zh-CN" altLang="en-US" sz="1600" kern="100" dirty="0">
                <a:solidFill>
                  <a:schemeClr val="bg1"/>
                </a:solidFill>
                <a:latin typeface="+mn-ea"/>
                <a:ea typeface="+mn-ea"/>
                <a:cs typeface="Times New Roman" panose="02020603050405020304" pitchFamily="18" charset="0"/>
              </a:rPr>
              <a:t>（</a:t>
            </a:r>
            <a:r>
              <a:rPr lang="en-US" altLang="zh-CN" sz="1600" kern="100" dirty="0">
                <a:solidFill>
                  <a:schemeClr val="bg1"/>
                </a:solidFill>
                <a:latin typeface="+mn-ea"/>
                <a:ea typeface="+mn-ea"/>
                <a:cs typeface="Times New Roman" panose="02020603050405020304" pitchFamily="18" charset="0"/>
              </a:rPr>
              <a:t>2</a:t>
            </a:r>
            <a:r>
              <a:rPr lang="zh-CN" altLang="en-US" sz="1600" kern="100" dirty="0">
                <a:solidFill>
                  <a:schemeClr val="bg1"/>
                </a:solidFill>
                <a:latin typeface="+mn-ea"/>
                <a:ea typeface="+mn-ea"/>
                <a:cs typeface="Times New Roman" panose="02020603050405020304" pitchFamily="18" charset="0"/>
              </a:rPr>
              <a:t>）如果纳税人全年一次性奖金只有一处，默认不并入综合所得，单独作为全年一次性奖金计税，支持修改，</a:t>
            </a:r>
            <a:r>
              <a:rPr lang="zh-CN" altLang="en-US" sz="1600" kern="100" dirty="0">
                <a:solidFill>
                  <a:srgbClr val="FF0000"/>
                </a:solidFill>
                <a:latin typeface="+mn-ea"/>
                <a:ea typeface="+mn-ea"/>
                <a:cs typeface="Times New Roman" panose="02020603050405020304" pitchFamily="18" charset="0"/>
              </a:rPr>
              <a:t>且单独计税的奖金在总收入明细列表页面隐藏不</a:t>
            </a:r>
            <a:r>
              <a:rPr lang="zh-CN" altLang="en-US" sz="1600" kern="100" dirty="0" smtClean="0">
                <a:solidFill>
                  <a:srgbClr val="FF0000"/>
                </a:solidFill>
                <a:latin typeface="+mn-ea"/>
                <a:ea typeface="+mn-ea"/>
                <a:cs typeface="Times New Roman" panose="02020603050405020304" pitchFamily="18" charset="0"/>
              </a:rPr>
              <a:t>展示。修改计税方式之后，收入列表明细有展示年终奖数据。</a:t>
            </a:r>
            <a:endParaRPr lang="zh-CN" altLang="en-US" sz="1600" kern="100" dirty="0">
              <a:solidFill>
                <a:srgbClr val="FF0000"/>
              </a:solidFill>
              <a:latin typeface="+mn-ea"/>
              <a:ea typeface="+mn-ea"/>
              <a:cs typeface="Times New Roman" panose="02020603050405020304" pitchFamily="18" charset="0"/>
            </a:endParaRPr>
          </a:p>
          <a:p>
            <a:pPr marL="285750" indent="-285750">
              <a:lnSpc>
                <a:spcPct val="150000"/>
              </a:lnSpc>
              <a:buFont typeface="Wingdings" panose="05000000000000000000" pitchFamily="2" charset="2"/>
              <a:buChar char="l"/>
            </a:pPr>
            <a:endParaRPr lang="zh-CN" altLang="en-US" sz="1600" kern="100" dirty="0">
              <a:solidFill>
                <a:schemeClr val="bg1"/>
              </a:solidFill>
              <a:latin typeface="+mn-ea"/>
              <a:ea typeface="+mn-ea"/>
              <a:cs typeface="Times New Roman" panose="02020603050405020304" pitchFamily="18" charset="0"/>
            </a:endParaRPr>
          </a:p>
        </p:txBody>
      </p:sp>
      <p:pic>
        <p:nvPicPr>
          <p:cNvPr id="16386" name="图片 16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60267" y="1131590"/>
            <a:ext cx="2467591"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stretch>
            <a:fillRect/>
          </a:stretch>
        </p:blipFill>
        <p:spPr>
          <a:xfrm>
            <a:off x="4136390" y="534035"/>
            <a:ext cx="2524125" cy="5142865"/>
          </a:xfrm>
          <a:prstGeom prst="rect">
            <a:avLst/>
          </a:prstGeom>
        </p:spPr>
      </p:pic>
      <p:sp>
        <p:nvSpPr>
          <p:cNvPr id="6" name="圆角矩形 30"/>
          <p:cNvSpPr/>
          <p:nvPr/>
        </p:nvSpPr>
        <p:spPr>
          <a:xfrm>
            <a:off x="4339735" y="1408828"/>
            <a:ext cx="1085565" cy="28803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156002" y="1268483"/>
            <a:ext cx="2316146" cy="1338828"/>
          </a:xfrm>
          <a:prstGeom prst="rect">
            <a:avLst/>
          </a:prstGeom>
        </p:spPr>
        <p:txBody>
          <a:bodyPr wrap="square">
            <a:spAutoFit/>
          </a:bodyPr>
          <a:lstStyle/>
          <a:p>
            <a:pPr>
              <a:lnSpc>
                <a:spcPct val="150000"/>
              </a:lnSpc>
            </a:pPr>
            <a:r>
              <a:rPr lang="zh-CN" altLang="en-US" b="1" kern="100" dirty="0">
                <a:solidFill>
                  <a:srgbClr val="FFFF00"/>
                </a:solidFill>
                <a:latin typeface="+mn-ea"/>
                <a:ea typeface="+mn-ea"/>
                <a:cs typeface="Times New Roman" panose="02020603050405020304" pitchFamily="18" charset="0"/>
              </a:rPr>
              <a:t>为什么没有“</a:t>
            </a:r>
            <a:r>
              <a:rPr lang="zh-CN" altLang="en-US" b="1" kern="100" dirty="0">
                <a:solidFill>
                  <a:srgbClr val="FFFF00"/>
                </a:solidFill>
                <a:latin typeface="+mn-ea"/>
                <a:cs typeface="Times New Roman" panose="02020603050405020304" pitchFamily="18" charset="0"/>
              </a:rPr>
              <a:t>奖金计税方式选择</a:t>
            </a:r>
            <a:r>
              <a:rPr lang="zh-CN" altLang="en-US" b="1" kern="100" dirty="0">
                <a:solidFill>
                  <a:srgbClr val="FFFF00"/>
                </a:solidFill>
                <a:latin typeface="+mn-ea"/>
                <a:ea typeface="+mn-ea"/>
                <a:cs typeface="Times New Roman" panose="02020603050405020304" pitchFamily="18" charset="0"/>
              </a:rPr>
              <a:t>” ？</a:t>
            </a:r>
            <a:endParaRPr lang="en-US" altLang="zh-CN" b="1" kern="100" dirty="0">
              <a:solidFill>
                <a:srgbClr val="FFFF00"/>
              </a:solidFill>
              <a:latin typeface="+mn-ea"/>
              <a:ea typeface="+mn-ea"/>
              <a:cs typeface="Times New Roman" panose="02020603050405020304" pitchFamily="18" charset="0"/>
            </a:endParaRPr>
          </a:p>
          <a:p>
            <a:pPr marL="285750" indent="-285750">
              <a:lnSpc>
                <a:spcPct val="150000"/>
              </a:lnSpc>
              <a:buFont typeface="Wingdings" panose="05000000000000000000" pitchFamily="2" charset="2"/>
              <a:buChar char="l"/>
            </a:pPr>
            <a:endParaRPr lang="zh-CN" altLang="en-US" kern="100" dirty="0">
              <a:solidFill>
                <a:schemeClr val="bg1"/>
              </a:solidFill>
              <a:latin typeface="+mn-ea"/>
              <a:ea typeface="+mn-ea"/>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2949575" y="737870"/>
            <a:ext cx="2631440" cy="4294505"/>
          </a:xfrm>
          <a:prstGeom prst="rect">
            <a:avLst/>
          </a:prstGeom>
        </p:spPr>
      </p:pic>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1" name="矩形 10"/>
          <p:cNvSpPr/>
          <p:nvPr/>
        </p:nvSpPr>
        <p:spPr>
          <a:xfrm>
            <a:off x="154710" y="603315"/>
            <a:ext cx="5209378" cy="507831"/>
          </a:xfrm>
          <a:prstGeom prst="rect">
            <a:avLst/>
          </a:prstGeom>
        </p:spPr>
        <p:txBody>
          <a:bodyPr wrap="square">
            <a:spAutoFit/>
          </a:bodyPr>
          <a:lstStyle/>
          <a:p>
            <a:pPr>
              <a:lnSpc>
                <a:spcPct val="150000"/>
              </a:lnSpc>
            </a:pPr>
            <a:r>
              <a:rPr lang="zh-CN" altLang="en-US" kern="100" dirty="0">
                <a:solidFill>
                  <a:schemeClr val="bg1"/>
                </a:solidFill>
                <a:latin typeface="+mn-ea"/>
                <a:ea typeface="+mn-ea"/>
                <a:cs typeface="Times New Roman" panose="02020603050405020304" pitchFamily="18" charset="0"/>
              </a:rPr>
              <a:t>点击“新增申报项目”，支持新增收入明细数据</a:t>
            </a:r>
            <a:endParaRPr lang="zh-CN" altLang="en-US" kern="100" dirty="0">
              <a:solidFill>
                <a:schemeClr val="bg1"/>
              </a:solidFill>
              <a:latin typeface="+mn-ea"/>
              <a:ea typeface="+mn-ea"/>
              <a:cs typeface="Times New Roman" panose="02020603050405020304" pitchFamily="18" charset="0"/>
            </a:endParaRPr>
          </a:p>
        </p:txBody>
      </p:sp>
      <p:pic>
        <p:nvPicPr>
          <p:cNvPr id="17410" name="图片 16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44877" y="1161966"/>
            <a:ext cx="2664296" cy="3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804" y="1161966"/>
            <a:ext cx="2322107" cy="34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a:stretch>
            <a:fillRect/>
          </a:stretch>
        </p:blipFill>
        <p:spPr>
          <a:xfrm>
            <a:off x="554990" y="1036955"/>
            <a:ext cx="2732405" cy="5142865"/>
          </a:xfrm>
          <a:prstGeom prst="rect">
            <a:avLst/>
          </a:prstGeom>
        </p:spPr>
      </p:pic>
      <p:sp>
        <p:nvSpPr>
          <p:cNvPr id="7" name="圆角矩形 30"/>
          <p:cNvSpPr/>
          <p:nvPr/>
        </p:nvSpPr>
        <p:spPr>
          <a:xfrm>
            <a:off x="2675179" y="1232802"/>
            <a:ext cx="612068" cy="295427"/>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15816" y="0"/>
            <a:ext cx="2376573" cy="51435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51470"/>
            <a:ext cx="2376573" cy="5143500"/>
          </a:xfrm>
          <a:prstGeom prst="rect">
            <a:avLst/>
          </a:prstGeom>
        </p:spPr>
      </p:pic>
      <p:pic>
        <p:nvPicPr>
          <p:cNvPr id="5" name="图片 4"/>
          <p:cNvPicPr>
            <a:picLocks noChangeAspect="1"/>
          </p:cNvPicPr>
          <p:nvPr/>
        </p:nvPicPr>
        <p:blipFill>
          <a:blip r:embed="rId3"/>
          <a:stretch>
            <a:fillRect/>
          </a:stretch>
        </p:blipFill>
        <p:spPr>
          <a:xfrm>
            <a:off x="330835" y="635"/>
            <a:ext cx="2381250" cy="5142865"/>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专项扣除</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grpSp>
        <p:nvGrpSpPr>
          <p:cNvPr id="3" name="组合 2"/>
          <p:cNvGrpSpPr/>
          <p:nvPr/>
        </p:nvGrpSpPr>
        <p:grpSpPr>
          <a:xfrm>
            <a:off x="5445681" y="1194674"/>
            <a:ext cx="3480197" cy="2845594"/>
            <a:chOff x="0" y="0"/>
            <a:chExt cx="4537" cy="3708"/>
          </a:xfrm>
        </p:grpSpPr>
        <p:pic>
          <p:nvPicPr>
            <p:cNvPr id="4" name="图片 101"/>
            <p:cNvPicPr/>
            <p:nvPr/>
          </p:nvPicPr>
          <p:blipFill>
            <a:blip r:embed="rId1"/>
            <a:stretch>
              <a:fillRect/>
            </a:stretch>
          </p:blipFill>
          <p:spPr>
            <a:xfrm>
              <a:off x="0" y="0"/>
              <a:ext cx="2268" cy="1763"/>
            </a:xfrm>
            <a:prstGeom prst="rect">
              <a:avLst/>
            </a:prstGeom>
            <a:noFill/>
            <a:ln w="9525">
              <a:noFill/>
            </a:ln>
          </p:spPr>
        </p:pic>
        <p:pic>
          <p:nvPicPr>
            <p:cNvPr id="5" name="图片 102"/>
            <p:cNvPicPr/>
            <p:nvPr/>
          </p:nvPicPr>
          <p:blipFill>
            <a:blip r:embed="rId2"/>
            <a:stretch>
              <a:fillRect/>
            </a:stretch>
          </p:blipFill>
          <p:spPr>
            <a:xfrm>
              <a:off x="2269" y="0"/>
              <a:ext cx="2268" cy="1747"/>
            </a:xfrm>
            <a:prstGeom prst="rect">
              <a:avLst/>
            </a:prstGeom>
            <a:noFill/>
            <a:ln w="9525">
              <a:noFill/>
            </a:ln>
          </p:spPr>
        </p:pic>
        <p:pic>
          <p:nvPicPr>
            <p:cNvPr id="6" name="图片 103"/>
            <p:cNvPicPr/>
            <p:nvPr/>
          </p:nvPicPr>
          <p:blipFill>
            <a:blip r:embed="rId3"/>
            <a:stretch>
              <a:fillRect/>
            </a:stretch>
          </p:blipFill>
          <p:spPr>
            <a:xfrm>
              <a:off x="1" y="1977"/>
              <a:ext cx="2268" cy="1731"/>
            </a:xfrm>
            <a:prstGeom prst="rect">
              <a:avLst/>
            </a:prstGeom>
            <a:noFill/>
            <a:ln w="9525">
              <a:noFill/>
            </a:ln>
          </p:spPr>
        </p:pic>
        <p:pic>
          <p:nvPicPr>
            <p:cNvPr id="7" name="图片 104"/>
            <p:cNvPicPr/>
            <p:nvPr/>
          </p:nvPicPr>
          <p:blipFill>
            <a:blip r:embed="rId4"/>
            <a:stretch>
              <a:fillRect/>
            </a:stretch>
          </p:blipFill>
          <p:spPr>
            <a:xfrm>
              <a:off x="2269" y="1977"/>
              <a:ext cx="2268" cy="1731"/>
            </a:xfrm>
            <a:prstGeom prst="rect">
              <a:avLst/>
            </a:prstGeom>
            <a:noFill/>
            <a:ln w="9525">
              <a:noFill/>
            </a:ln>
          </p:spPr>
        </p:pic>
      </p:grpSp>
      <p:pic>
        <p:nvPicPr>
          <p:cNvPr id="8" name="图片 1" descr="4-11专项扣除"/>
          <p:cNvPicPr>
            <a:picLocks noChangeAspect="1"/>
          </p:cNvPicPr>
          <p:nvPr/>
        </p:nvPicPr>
        <p:blipFill>
          <a:blip r:embed="rId5"/>
          <a:stretch>
            <a:fillRect/>
          </a:stretch>
        </p:blipFill>
        <p:spPr>
          <a:xfrm>
            <a:off x="2823687" y="877968"/>
            <a:ext cx="2465785" cy="3521869"/>
          </a:xfrm>
          <a:prstGeom prst="rect">
            <a:avLst/>
          </a:prstGeom>
          <a:noFill/>
          <a:ln w="9525">
            <a:noFill/>
          </a:ln>
        </p:spPr>
      </p:pic>
      <p:pic>
        <p:nvPicPr>
          <p:cNvPr id="9" name="图片 41" descr="4-2标准申报注明-多处全年一次性奖金"/>
          <p:cNvPicPr>
            <a:picLocks noChangeAspect="1"/>
          </p:cNvPicPr>
          <p:nvPr/>
        </p:nvPicPr>
        <p:blipFill>
          <a:blip r:embed="rId6"/>
          <a:srcRect r="-400" b="-774"/>
          <a:stretch>
            <a:fillRect/>
          </a:stretch>
        </p:blipFill>
        <p:spPr>
          <a:xfrm>
            <a:off x="546365" y="665797"/>
            <a:ext cx="2244090" cy="4477703"/>
          </a:xfrm>
          <a:prstGeom prst="rect">
            <a:avLst/>
          </a:prstGeom>
          <a:noFill/>
          <a:ln w="9525">
            <a:noFill/>
          </a:ln>
        </p:spPr>
      </p:pic>
      <p:cxnSp>
        <p:nvCxnSpPr>
          <p:cNvPr id="10" name="直接箭头连接符 6"/>
          <p:cNvCxnSpPr/>
          <p:nvPr/>
        </p:nvCxnSpPr>
        <p:spPr>
          <a:xfrm>
            <a:off x="2231707" y="1236822"/>
            <a:ext cx="1237298" cy="1320641"/>
          </a:xfrm>
          <a:prstGeom prst="straightConnector1">
            <a:avLst/>
          </a:prstGeom>
          <a:ln w="28575" cap="flat" cmpd="sng">
            <a:solidFill>
              <a:schemeClr val="accent1"/>
            </a:solidFill>
            <a:prstDash val="solid"/>
            <a:bevel/>
            <a:headEnd type="none" w="med" len="med"/>
            <a:tailEnd type="arrow" w="med" len="med"/>
          </a:ln>
        </p:spPr>
      </p:cxnSp>
      <p:sp>
        <p:nvSpPr>
          <p:cNvPr id="11" name="圆角矩形 13"/>
          <p:cNvSpPr/>
          <p:nvPr/>
        </p:nvSpPr>
        <p:spPr>
          <a:xfrm>
            <a:off x="587693" y="878206"/>
            <a:ext cx="872966" cy="288131"/>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12" name="直接箭头连接符 4"/>
          <p:cNvCxnSpPr/>
          <p:nvPr/>
        </p:nvCxnSpPr>
        <p:spPr>
          <a:xfrm>
            <a:off x="5066110" y="2502694"/>
            <a:ext cx="1232297" cy="0"/>
          </a:xfrm>
          <a:prstGeom prst="straightConnector1">
            <a:avLst/>
          </a:prstGeom>
          <a:ln w="28575" cap="flat" cmpd="sng">
            <a:solidFill>
              <a:schemeClr val="accent1"/>
            </a:solidFill>
            <a:prstDash val="solid"/>
            <a:bevel/>
            <a:headEnd type="none" w="med" len="med"/>
            <a:tailEnd type="arrow" w="med" len="med"/>
          </a:ln>
        </p:spPr>
      </p:cxnSp>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7544" y="633"/>
            <a:ext cx="2486025" cy="5057775"/>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专项附加扣除</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3" name="图片 27"/>
          <p:cNvPicPr>
            <a:picLocks noChangeAspect="1"/>
          </p:cNvPicPr>
          <p:nvPr/>
        </p:nvPicPr>
        <p:blipFill>
          <a:blip r:embed="rId1"/>
          <a:srcRect b="9433"/>
          <a:stretch>
            <a:fillRect/>
          </a:stretch>
        </p:blipFill>
        <p:spPr>
          <a:xfrm>
            <a:off x="3105150" y="531019"/>
            <a:ext cx="2719388" cy="4529138"/>
          </a:xfrm>
          <a:prstGeom prst="rect">
            <a:avLst/>
          </a:prstGeom>
          <a:noFill/>
          <a:ln w="9525">
            <a:noFill/>
          </a:ln>
        </p:spPr>
      </p:pic>
      <p:grpSp>
        <p:nvGrpSpPr>
          <p:cNvPr id="4" name="组合 3"/>
          <p:cNvGrpSpPr/>
          <p:nvPr/>
        </p:nvGrpSpPr>
        <p:grpSpPr>
          <a:xfrm>
            <a:off x="620316" y="615554"/>
            <a:ext cx="2881313" cy="4477940"/>
            <a:chOff x="1070" y="0"/>
            <a:chExt cx="6050" cy="9402"/>
          </a:xfrm>
        </p:grpSpPr>
        <p:pic>
          <p:nvPicPr>
            <p:cNvPr id="5" name="图片 41" descr="4-2标准申报注明-多处全年一次性奖金"/>
            <p:cNvPicPr>
              <a:picLocks noChangeAspect="1"/>
            </p:cNvPicPr>
            <p:nvPr/>
          </p:nvPicPr>
          <p:blipFill>
            <a:blip r:embed="rId2"/>
            <a:srcRect r="-400" b="-774"/>
            <a:stretch>
              <a:fillRect/>
            </a:stretch>
          </p:blipFill>
          <p:spPr>
            <a:xfrm>
              <a:off x="1070" y="0"/>
              <a:ext cx="4712" cy="9402"/>
            </a:xfrm>
            <a:prstGeom prst="rect">
              <a:avLst/>
            </a:prstGeom>
            <a:noFill/>
            <a:ln w="9525">
              <a:noFill/>
            </a:ln>
          </p:spPr>
        </p:pic>
        <p:cxnSp>
          <p:nvCxnSpPr>
            <p:cNvPr id="6" name="直接箭头连接符 6"/>
            <p:cNvCxnSpPr/>
            <p:nvPr/>
          </p:nvCxnSpPr>
          <p:spPr>
            <a:xfrm>
              <a:off x="2903" y="3569"/>
              <a:ext cx="4217" cy="508"/>
            </a:xfrm>
            <a:prstGeom prst="straightConnector1">
              <a:avLst/>
            </a:prstGeom>
            <a:ln w="28575" cap="flat" cmpd="sng">
              <a:solidFill>
                <a:srgbClr val="1A54BB"/>
              </a:solidFill>
              <a:prstDash val="solid"/>
              <a:bevel/>
              <a:headEnd type="none" w="med" len="med"/>
              <a:tailEnd type="arrow" w="med" len="med"/>
            </a:ln>
          </p:spPr>
        </p:cxnSp>
        <p:sp>
          <p:nvSpPr>
            <p:cNvPr id="7" name="圆角矩形 13"/>
            <p:cNvSpPr/>
            <p:nvPr/>
          </p:nvSpPr>
          <p:spPr>
            <a:xfrm>
              <a:off x="1070" y="3266"/>
              <a:ext cx="1833" cy="605"/>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
        <p:nvSpPr>
          <p:cNvPr id="7"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虚报</a:t>
            </a:r>
            <a:r>
              <a:rPr lang="zh-CN" altLang="en-US" b="1" dirty="0" smtClean="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“专项附加扣除”有什么</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后果？</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
        <p:nvSpPr>
          <p:cNvPr id="10" name="矩形 9"/>
          <p:cNvSpPr/>
          <p:nvPr/>
        </p:nvSpPr>
        <p:spPr>
          <a:xfrm>
            <a:off x="179512" y="688039"/>
            <a:ext cx="8605641" cy="4198393"/>
          </a:xfrm>
          <a:prstGeom prst="rect">
            <a:avLst/>
          </a:prstGeom>
        </p:spPr>
        <p:txBody>
          <a:bodyPr wrap="square">
            <a:spAutoFit/>
          </a:bodyPr>
          <a:lstStyle/>
          <a:p>
            <a:pPr>
              <a:lnSpc>
                <a:spcPct val="150000"/>
              </a:lnSpc>
            </a:pPr>
            <a:r>
              <a:rPr lang="zh-CN" altLang="en-US" dirty="0">
                <a:solidFill>
                  <a:schemeClr val="bg1"/>
                </a:solidFill>
                <a:latin typeface="+mj-ea"/>
                <a:ea typeface="+mj-ea"/>
              </a:rPr>
              <a:t>纳税人如未依法如实填报专项附加扣除项目信息的，</a:t>
            </a:r>
            <a:r>
              <a:rPr lang="zh-CN" altLang="en-US" dirty="0">
                <a:solidFill>
                  <a:srgbClr val="FFFF00"/>
                </a:solidFill>
                <a:latin typeface="+mj-ea"/>
                <a:ea typeface="+mj-ea"/>
              </a:rPr>
              <a:t>不仅可能面临税务行政处罚</a:t>
            </a:r>
            <a:r>
              <a:rPr lang="zh-CN" altLang="en-US" dirty="0">
                <a:solidFill>
                  <a:schemeClr val="bg1"/>
                </a:solidFill>
                <a:latin typeface="+mj-ea"/>
                <a:ea typeface="+mj-ea"/>
              </a:rPr>
              <a:t>，还会</a:t>
            </a:r>
            <a:r>
              <a:rPr lang="zh-CN" altLang="en-US" dirty="0">
                <a:solidFill>
                  <a:srgbClr val="FFFF00"/>
                </a:solidFill>
                <a:latin typeface="+mj-ea"/>
                <a:ea typeface="+mj-ea"/>
              </a:rPr>
              <a:t>记入个人纳税信用档案</a:t>
            </a:r>
            <a:r>
              <a:rPr lang="zh-CN" altLang="en-US" dirty="0">
                <a:solidFill>
                  <a:schemeClr val="bg1"/>
                </a:solidFill>
                <a:latin typeface="+mj-ea"/>
                <a:ea typeface="+mj-ea"/>
              </a:rPr>
              <a:t>。</a:t>
            </a:r>
            <a:endParaRPr lang="zh-CN" altLang="en-US" dirty="0">
              <a:solidFill>
                <a:schemeClr val="bg1"/>
              </a:solidFill>
              <a:latin typeface="+mj-ea"/>
              <a:ea typeface="+mj-ea"/>
            </a:endParaRPr>
          </a:p>
          <a:p>
            <a:pPr>
              <a:lnSpc>
                <a:spcPct val="150000"/>
              </a:lnSpc>
            </a:pPr>
            <a:r>
              <a:rPr lang="zh-CN" altLang="en-US" dirty="0">
                <a:solidFill>
                  <a:schemeClr val="bg1"/>
                </a:solidFill>
                <a:latin typeface="+mj-ea"/>
                <a:ea typeface="+mj-ea"/>
              </a:rPr>
              <a:t>根据</a:t>
            </a:r>
            <a:r>
              <a:rPr lang="en-US" altLang="zh-CN" dirty="0">
                <a:solidFill>
                  <a:schemeClr val="bg1"/>
                </a:solidFill>
                <a:latin typeface="+mj-ea"/>
                <a:ea typeface="+mj-ea"/>
              </a:rPr>
              <a:t>《</a:t>
            </a:r>
            <a:r>
              <a:rPr lang="zh-CN" altLang="en-US" dirty="0">
                <a:solidFill>
                  <a:schemeClr val="bg1"/>
                </a:solidFill>
                <a:latin typeface="+mj-ea"/>
                <a:ea typeface="+mj-ea"/>
              </a:rPr>
              <a:t>个人所得税专项附加扣除操作办法（试行）</a:t>
            </a:r>
            <a:r>
              <a:rPr lang="en-US" altLang="zh-CN" dirty="0">
                <a:solidFill>
                  <a:schemeClr val="bg1"/>
                </a:solidFill>
                <a:latin typeface="+mj-ea"/>
                <a:ea typeface="+mj-ea"/>
              </a:rPr>
              <a:t>》</a:t>
            </a:r>
            <a:r>
              <a:rPr lang="zh-CN" altLang="en-US" dirty="0">
                <a:solidFill>
                  <a:schemeClr val="bg1"/>
                </a:solidFill>
                <a:latin typeface="+mj-ea"/>
                <a:ea typeface="+mj-ea"/>
              </a:rPr>
              <a:t>第</a:t>
            </a:r>
            <a:r>
              <a:rPr lang="en-US" altLang="zh-CN" dirty="0">
                <a:solidFill>
                  <a:schemeClr val="bg1"/>
                </a:solidFill>
                <a:latin typeface="+mj-ea"/>
                <a:ea typeface="+mj-ea"/>
              </a:rPr>
              <a:t>29</a:t>
            </a:r>
            <a:r>
              <a:rPr lang="zh-CN" altLang="en-US" dirty="0">
                <a:solidFill>
                  <a:schemeClr val="bg1"/>
                </a:solidFill>
                <a:latin typeface="+mj-ea"/>
                <a:ea typeface="+mj-ea"/>
              </a:rPr>
              <a:t>条规定，“</a:t>
            </a:r>
            <a:r>
              <a:rPr lang="zh-CN" altLang="en-US" dirty="0">
                <a:solidFill>
                  <a:srgbClr val="FFFF00"/>
                </a:solidFill>
                <a:latin typeface="+mj-ea"/>
                <a:ea typeface="+mj-ea"/>
              </a:rPr>
              <a:t>报送虚假专项附加扣除信息”的，主管税务机关应当责令其改正；情形严重的，应当纳入有关信用信息系统，并按照国家有关规定实施联合惩戒；涉及违反税收征管法等法律法规的，税务机关依法进行处理。</a:t>
            </a:r>
            <a:endParaRPr lang="zh-CN" altLang="en-US" dirty="0">
              <a:solidFill>
                <a:srgbClr val="FFFF00"/>
              </a:solidFill>
              <a:latin typeface="+mj-ea"/>
              <a:ea typeface="+mj-ea"/>
            </a:endParaRPr>
          </a:p>
          <a:p>
            <a:pPr>
              <a:lnSpc>
                <a:spcPct val="150000"/>
              </a:lnSpc>
            </a:pPr>
            <a:r>
              <a:rPr lang="zh-CN" altLang="en-US" dirty="0">
                <a:solidFill>
                  <a:schemeClr val="bg1"/>
                </a:solidFill>
                <a:latin typeface="+mj-ea"/>
                <a:ea typeface="+mj-ea"/>
              </a:rPr>
              <a:t>同时还会对“造假者”享受专项附加扣除造成一定影响，根据</a:t>
            </a:r>
            <a:r>
              <a:rPr lang="en-US" altLang="zh-CN" dirty="0">
                <a:solidFill>
                  <a:schemeClr val="bg1"/>
                </a:solidFill>
                <a:latin typeface="+mj-ea"/>
                <a:ea typeface="+mj-ea"/>
              </a:rPr>
              <a:t>《</a:t>
            </a:r>
            <a:r>
              <a:rPr lang="zh-CN" altLang="en-US" dirty="0">
                <a:solidFill>
                  <a:schemeClr val="bg1"/>
                </a:solidFill>
                <a:latin typeface="+mj-ea"/>
                <a:ea typeface="+mj-ea"/>
              </a:rPr>
              <a:t>财政部 国家税务总局关于个人所得税综合所得年度汇算涉及有关政策问题的公告</a:t>
            </a:r>
            <a:r>
              <a:rPr lang="en-US" altLang="zh-CN" dirty="0">
                <a:solidFill>
                  <a:schemeClr val="bg1"/>
                </a:solidFill>
                <a:latin typeface="+mj-ea"/>
                <a:ea typeface="+mj-ea"/>
              </a:rPr>
              <a:t>》</a:t>
            </a:r>
            <a:r>
              <a:rPr lang="zh-CN" altLang="en-US" dirty="0">
                <a:solidFill>
                  <a:schemeClr val="bg1"/>
                </a:solidFill>
                <a:latin typeface="+mj-ea"/>
                <a:ea typeface="+mj-ea"/>
              </a:rPr>
              <a:t>第</a:t>
            </a:r>
            <a:r>
              <a:rPr lang="en-US" altLang="zh-CN" dirty="0">
                <a:solidFill>
                  <a:schemeClr val="bg1"/>
                </a:solidFill>
                <a:latin typeface="+mj-ea"/>
                <a:ea typeface="+mj-ea"/>
              </a:rPr>
              <a:t>3</a:t>
            </a:r>
            <a:r>
              <a:rPr lang="zh-CN" altLang="en-US" dirty="0">
                <a:solidFill>
                  <a:schemeClr val="bg1"/>
                </a:solidFill>
                <a:latin typeface="+mj-ea"/>
                <a:ea typeface="+mj-ea"/>
              </a:rPr>
              <a:t>条规定，居民个人填报专项附加扣除信息存在明显错误，</a:t>
            </a:r>
            <a:r>
              <a:rPr lang="zh-CN" altLang="en-US" dirty="0">
                <a:solidFill>
                  <a:srgbClr val="FFFF00"/>
                </a:solidFill>
                <a:latin typeface="+mj-ea"/>
                <a:ea typeface="+mj-ea"/>
              </a:rPr>
              <a:t>经税务机关通知，居民个人拒不更正或者不说明情况的，税务机关可暂停纳税人享受专项附加扣除</a:t>
            </a:r>
            <a:r>
              <a:rPr lang="zh-CN" altLang="en-US" dirty="0">
                <a:solidFill>
                  <a:schemeClr val="bg1"/>
                </a:solidFill>
                <a:latin typeface="+mj-ea"/>
                <a:ea typeface="+mj-ea"/>
              </a:rPr>
              <a:t>。</a:t>
            </a:r>
            <a:endParaRPr lang="zh-CN" altLang="en-US" dirty="0">
              <a:solidFill>
                <a:srgbClr val="FFFF00"/>
              </a:solidFill>
              <a:latin typeface="+mj-ea"/>
              <a:ea typeface="+mj-ea"/>
            </a:endParaRPr>
          </a:p>
        </p:txBody>
      </p:sp>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2139702"/>
            <a:ext cx="3087370" cy="1680210"/>
          </a:xfrm>
          <a:prstGeom prst="rect">
            <a:avLst/>
          </a:prstGeom>
        </p:spPr>
      </p:pic>
      <p:sp>
        <p:nvSpPr>
          <p:cNvPr id="7"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专项附加扣除</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2" name="图片 1"/>
          <p:cNvPicPr>
            <a:picLocks noChangeAspect="1"/>
          </p:cNvPicPr>
          <p:nvPr/>
        </p:nvPicPr>
        <p:blipFill>
          <a:blip r:embed="rId2"/>
          <a:stretch>
            <a:fillRect/>
          </a:stretch>
        </p:blipFill>
        <p:spPr>
          <a:xfrm>
            <a:off x="1899083" y="603315"/>
            <a:ext cx="2376573" cy="51435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760" y="955462"/>
            <a:ext cx="2591162" cy="404869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151" y="613592"/>
            <a:ext cx="2495898" cy="4867954"/>
          </a:xfrm>
          <a:prstGeom prst="rect">
            <a:avLst/>
          </a:prstGeom>
        </p:spPr>
      </p:pic>
      <p:sp>
        <p:nvSpPr>
          <p:cNvPr id="10" name="圆角矩形 13"/>
          <p:cNvSpPr/>
          <p:nvPr/>
        </p:nvSpPr>
        <p:spPr>
          <a:xfrm>
            <a:off x="4315032" y="3939902"/>
            <a:ext cx="2057168" cy="360040"/>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custDataLst>
              <p:tags r:id="rId1"/>
            </p:custDataLst>
          </p:nvPr>
        </p:nvSpPr>
        <p:spPr>
          <a:xfrm>
            <a:off x="502200" y="330731"/>
            <a:ext cx="609600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2020年度汇算的范围和内容有哪些新变化？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内容占位符 4"/>
          <p:cNvSpPr>
            <a:spLocks noGrp="1"/>
          </p:cNvSpPr>
          <p:nvPr>
            <p:ph sz="quarter" idx="4294967295"/>
            <p:custDataLst>
              <p:tags r:id="rId2"/>
            </p:custDataLst>
          </p:nvPr>
        </p:nvSpPr>
        <p:spPr>
          <a:xfrm>
            <a:off x="604655" y="1470403"/>
            <a:ext cx="6273516" cy="602456"/>
          </a:xfrm>
          <a:prstGeom prst="rect">
            <a:avLst/>
          </a:prstGeom>
        </p:spPr>
        <p:txBody>
          <a:bodyPr>
            <a:noAutofit/>
          </a:bodyPr>
          <a:lstStyle/>
          <a:p>
            <a:pPr marL="0" indent="0">
              <a:buNone/>
            </a:pPr>
            <a:r>
              <a:rPr lang="zh-CN" altLang="en-US" sz="1500" dirty="0">
                <a:solidFill>
                  <a:schemeClr val="bg1"/>
                </a:solidFill>
              </a:rPr>
              <a:t>    由单位代为办理的，纳税人应在2021年4月30日前与单位以书面或者</a:t>
            </a:r>
            <a:r>
              <a:rPr lang="zh-CN" altLang="en-US" sz="1500" b="1" dirty="0">
                <a:solidFill>
                  <a:srgbClr val="FF0000"/>
                </a:solidFill>
              </a:rPr>
              <a:t>电子</a:t>
            </a:r>
            <a:r>
              <a:rPr lang="zh-CN" altLang="en-US" sz="1500" dirty="0">
                <a:solidFill>
                  <a:schemeClr val="bg1"/>
                </a:solidFill>
              </a:rPr>
              <a:t>等方式进行确认。</a:t>
            </a:r>
            <a:endParaRPr lang="zh-CN" altLang="en-US" sz="1500" dirty="0">
              <a:solidFill>
                <a:schemeClr val="bg1"/>
              </a:solidFill>
            </a:endParaRPr>
          </a:p>
          <a:p>
            <a:pPr marL="0" indent="0">
              <a:buNone/>
            </a:pPr>
            <a:endParaRPr lang="zh-CN" altLang="en-US" sz="1500" dirty="0">
              <a:solidFill>
                <a:schemeClr val="bg1"/>
              </a:solidFill>
            </a:endParaRPr>
          </a:p>
        </p:txBody>
      </p:sp>
      <p:grpSp>
        <p:nvGrpSpPr>
          <p:cNvPr id="7" name="组合 6"/>
          <p:cNvGrpSpPr/>
          <p:nvPr/>
        </p:nvGrpSpPr>
        <p:grpSpPr>
          <a:xfrm>
            <a:off x="622346" y="2286457"/>
            <a:ext cx="6434306" cy="1414847"/>
            <a:chOff x="829794" y="3048609"/>
            <a:chExt cx="8579075" cy="1886462"/>
          </a:xfrm>
        </p:grpSpPr>
        <p:sp>
          <p:nvSpPr>
            <p:cNvPr id="8" name="任意多边形 7"/>
            <p:cNvSpPr/>
            <p:nvPr/>
          </p:nvSpPr>
          <p:spPr>
            <a:xfrm>
              <a:off x="829794" y="3086735"/>
              <a:ext cx="3052250" cy="1025313"/>
            </a:xfrm>
            <a:custGeom>
              <a:avLst/>
              <a:gdLst>
                <a:gd name="connsiteX0" fmla="*/ 0 w 3052250"/>
                <a:gd name="connsiteY0" fmla="*/ 102531 h 1025313"/>
                <a:gd name="connsiteX1" fmla="*/ 102531 w 3052250"/>
                <a:gd name="connsiteY1" fmla="*/ 0 h 1025313"/>
                <a:gd name="connsiteX2" fmla="*/ 2949719 w 3052250"/>
                <a:gd name="connsiteY2" fmla="*/ 0 h 1025313"/>
                <a:gd name="connsiteX3" fmla="*/ 3052250 w 3052250"/>
                <a:gd name="connsiteY3" fmla="*/ 102531 h 1025313"/>
                <a:gd name="connsiteX4" fmla="*/ 3052250 w 3052250"/>
                <a:gd name="connsiteY4" fmla="*/ 922782 h 1025313"/>
                <a:gd name="connsiteX5" fmla="*/ 2949719 w 3052250"/>
                <a:gd name="connsiteY5" fmla="*/ 1025313 h 1025313"/>
                <a:gd name="connsiteX6" fmla="*/ 102531 w 3052250"/>
                <a:gd name="connsiteY6" fmla="*/ 1025313 h 1025313"/>
                <a:gd name="connsiteX7" fmla="*/ 0 w 3052250"/>
                <a:gd name="connsiteY7" fmla="*/ 922782 h 1025313"/>
                <a:gd name="connsiteX8" fmla="*/ 0 w 3052250"/>
                <a:gd name="connsiteY8" fmla="*/ 102531 h 102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50" h="1025313">
                  <a:moveTo>
                    <a:pt x="0" y="102531"/>
                  </a:moveTo>
                  <a:cubicBezTo>
                    <a:pt x="0" y="45905"/>
                    <a:pt x="45905" y="0"/>
                    <a:pt x="102531" y="0"/>
                  </a:cubicBezTo>
                  <a:lnTo>
                    <a:pt x="2949719" y="0"/>
                  </a:lnTo>
                  <a:cubicBezTo>
                    <a:pt x="3006345" y="0"/>
                    <a:pt x="3052250" y="45905"/>
                    <a:pt x="3052250" y="102531"/>
                  </a:cubicBezTo>
                  <a:lnTo>
                    <a:pt x="3052250" y="922782"/>
                  </a:lnTo>
                  <a:cubicBezTo>
                    <a:pt x="3052250" y="979408"/>
                    <a:pt x="3006345" y="1025313"/>
                    <a:pt x="2949719" y="1025313"/>
                  </a:cubicBezTo>
                  <a:lnTo>
                    <a:pt x="102531" y="1025313"/>
                  </a:lnTo>
                  <a:cubicBezTo>
                    <a:pt x="45905" y="1025313"/>
                    <a:pt x="0" y="979408"/>
                    <a:pt x="0" y="922782"/>
                  </a:cubicBezTo>
                  <a:lnTo>
                    <a:pt x="0" y="102531"/>
                  </a:ln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6680" tIns="106680" rIns="106680" bIns="313478" numCol="1" spcCol="1270" anchor="t" anchorCtr="0">
              <a:noAutofit/>
            </a:bodyPr>
            <a:lstStyle/>
            <a:p>
              <a:pPr defTabSz="666750">
                <a:spcAft>
                  <a:spcPct val="35000"/>
                </a:spcAft>
              </a:pPr>
              <a:r>
                <a:rPr lang="en-US" altLang="zh-CN" sz="1500">
                  <a:latin typeface="微软雅黑" panose="020B0503020204020204" pitchFamily="34" charset="-122"/>
                  <a:ea typeface="微软雅黑" panose="020B0503020204020204" pitchFamily="34" charset="-122"/>
                </a:rPr>
                <a:t>2019</a:t>
              </a:r>
              <a:endParaRPr lang="en-US" altLang="zh-CN" sz="1500">
                <a:latin typeface="微软雅黑" panose="020B0503020204020204" pitchFamily="34" charset="-122"/>
                <a:ea typeface="微软雅黑" panose="020B0503020204020204" pitchFamily="34" charset="-122"/>
              </a:endParaRPr>
            </a:p>
          </p:txBody>
        </p:sp>
        <p:sp>
          <p:nvSpPr>
            <p:cNvPr id="9" name="任意多边形 8"/>
            <p:cNvSpPr/>
            <p:nvPr/>
          </p:nvSpPr>
          <p:spPr>
            <a:xfrm>
              <a:off x="1454343" y="3770277"/>
              <a:ext cx="3052250" cy="1015082"/>
            </a:xfrm>
            <a:custGeom>
              <a:avLst/>
              <a:gdLst>
                <a:gd name="connsiteX0" fmla="*/ 0 w 3052250"/>
                <a:gd name="connsiteY0" fmla="*/ 101508 h 1015082"/>
                <a:gd name="connsiteX1" fmla="*/ 101508 w 3052250"/>
                <a:gd name="connsiteY1" fmla="*/ 0 h 1015082"/>
                <a:gd name="connsiteX2" fmla="*/ 2950742 w 3052250"/>
                <a:gd name="connsiteY2" fmla="*/ 0 h 1015082"/>
                <a:gd name="connsiteX3" fmla="*/ 3052250 w 3052250"/>
                <a:gd name="connsiteY3" fmla="*/ 101508 h 1015082"/>
                <a:gd name="connsiteX4" fmla="*/ 3052250 w 3052250"/>
                <a:gd name="connsiteY4" fmla="*/ 913574 h 1015082"/>
                <a:gd name="connsiteX5" fmla="*/ 2950742 w 3052250"/>
                <a:gd name="connsiteY5" fmla="*/ 1015082 h 1015082"/>
                <a:gd name="connsiteX6" fmla="*/ 101508 w 3052250"/>
                <a:gd name="connsiteY6" fmla="*/ 1015082 h 1015082"/>
                <a:gd name="connsiteX7" fmla="*/ 0 w 3052250"/>
                <a:gd name="connsiteY7" fmla="*/ 913574 h 1015082"/>
                <a:gd name="connsiteX8" fmla="*/ 0 w 3052250"/>
                <a:gd name="connsiteY8" fmla="*/ 101508 h 10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50" h="1015082">
                  <a:moveTo>
                    <a:pt x="0" y="101508"/>
                  </a:moveTo>
                  <a:cubicBezTo>
                    <a:pt x="0" y="45447"/>
                    <a:pt x="45447" y="0"/>
                    <a:pt x="101508" y="0"/>
                  </a:cubicBezTo>
                  <a:lnTo>
                    <a:pt x="2950742" y="0"/>
                  </a:lnTo>
                  <a:cubicBezTo>
                    <a:pt x="3006803" y="0"/>
                    <a:pt x="3052250" y="45447"/>
                    <a:pt x="3052250" y="101508"/>
                  </a:cubicBezTo>
                  <a:lnTo>
                    <a:pt x="3052250" y="913574"/>
                  </a:lnTo>
                  <a:cubicBezTo>
                    <a:pt x="3052250" y="969635"/>
                    <a:pt x="3006803" y="1015082"/>
                    <a:pt x="2950742" y="1015082"/>
                  </a:cubicBezTo>
                  <a:lnTo>
                    <a:pt x="101508" y="1015082"/>
                  </a:lnTo>
                  <a:cubicBezTo>
                    <a:pt x="45447" y="1015082"/>
                    <a:pt x="0" y="969635"/>
                    <a:pt x="0" y="913574"/>
                  </a:cubicBezTo>
                  <a:lnTo>
                    <a:pt x="0" y="101508"/>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978" tIns="128978" rIns="128978" bIns="128978" numCol="1" spcCol="1270" anchor="t" anchorCtr="0">
              <a:noAutofit/>
            </a:bodyPr>
            <a:lstStyle/>
            <a:p>
              <a:pPr marL="171450" lvl="1" indent="-171450" defTabSz="666750">
                <a:spcAft>
                  <a:spcPct val="15000"/>
                </a:spcAft>
                <a:buChar char="•"/>
              </a:pPr>
              <a:r>
                <a:rPr lang="zh-CN" altLang="en-US" sz="1500">
                  <a:latin typeface="微软雅黑" panose="020B0503020204020204" pitchFamily="34" charset="-122"/>
                  <a:ea typeface="微软雅黑" panose="020B0503020204020204" pitchFamily="34" charset="-122"/>
                </a:rPr>
                <a:t>书面</a:t>
              </a:r>
              <a:endParaRPr lang="zh-CN" altLang="en-US" sz="1500">
                <a:latin typeface="微软雅黑" panose="020B0503020204020204" pitchFamily="34" charset="-122"/>
                <a:ea typeface="微软雅黑" panose="020B0503020204020204" pitchFamily="34" charset="-122"/>
              </a:endParaRPr>
            </a:p>
          </p:txBody>
        </p:sp>
        <p:sp>
          <p:nvSpPr>
            <p:cNvPr id="10" name="任意多边形 9"/>
            <p:cNvSpPr/>
            <p:nvPr/>
          </p:nvSpPr>
          <p:spPr>
            <a:xfrm>
              <a:off x="4344550" y="3048609"/>
              <a:ext cx="980513" cy="759795"/>
            </a:xfrm>
            <a:custGeom>
              <a:avLst/>
              <a:gdLst>
                <a:gd name="connsiteX0" fmla="*/ 0 w 980513"/>
                <a:gd name="connsiteY0" fmla="*/ 151959 h 759795"/>
                <a:gd name="connsiteX1" fmla="*/ 600616 w 980513"/>
                <a:gd name="connsiteY1" fmla="*/ 151959 h 759795"/>
                <a:gd name="connsiteX2" fmla="*/ 600616 w 980513"/>
                <a:gd name="connsiteY2" fmla="*/ 0 h 759795"/>
                <a:gd name="connsiteX3" fmla="*/ 980513 w 980513"/>
                <a:gd name="connsiteY3" fmla="*/ 379898 h 759795"/>
                <a:gd name="connsiteX4" fmla="*/ 600616 w 980513"/>
                <a:gd name="connsiteY4" fmla="*/ 759795 h 759795"/>
                <a:gd name="connsiteX5" fmla="*/ 600616 w 980513"/>
                <a:gd name="connsiteY5" fmla="*/ 607836 h 759795"/>
                <a:gd name="connsiteX6" fmla="*/ 0 w 980513"/>
                <a:gd name="connsiteY6" fmla="*/ 607836 h 759795"/>
                <a:gd name="connsiteX7" fmla="*/ 0 w 980513"/>
                <a:gd name="connsiteY7" fmla="*/ 151959 h 75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0513" h="759795">
                  <a:moveTo>
                    <a:pt x="0" y="151959"/>
                  </a:moveTo>
                  <a:lnTo>
                    <a:pt x="600616" y="151959"/>
                  </a:lnTo>
                  <a:lnTo>
                    <a:pt x="600616" y="0"/>
                  </a:lnTo>
                  <a:lnTo>
                    <a:pt x="980513" y="379898"/>
                  </a:lnTo>
                  <a:lnTo>
                    <a:pt x="600616" y="759795"/>
                  </a:lnTo>
                  <a:lnTo>
                    <a:pt x="600616" y="607836"/>
                  </a:lnTo>
                  <a:lnTo>
                    <a:pt x="0" y="607836"/>
                  </a:lnTo>
                  <a:lnTo>
                    <a:pt x="0" y="151959"/>
                  </a:lnTo>
                  <a:close/>
                </a:path>
              </a:pathLst>
            </a:cu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0" tIns="113969" rIns="170954" bIns="113969" numCol="1" spcCol="1270" anchor="ctr" anchorCtr="0">
              <a:noAutofit/>
            </a:bodyPr>
            <a:lstStyle/>
            <a:p>
              <a:pPr algn="ctr" defTabSz="666750">
                <a:spcAft>
                  <a:spcPct val="35000"/>
                </a:spcAft>
              </a:pPr>
              <a:endParaRPr lang="zh-CN" altLang="en-US" sz="1500">
                <a:latin typeface="微软雅黑" panose="020B0503020204020204" pitchFamily="34" charset="-122"/>
                <a:ea typeface="微软雅黑" panose="020B0503020204020204" pitchFamily="34" charset="-122"/>
              </a:endParaRPr>
            </a:p>
          </p:txBody>
        </p:sp>
        <p:sp>
          <p:nvSpPr>
            <p:cNvPr id="11" name="任意多边形 10"/>
            <p:cNvSpPr/>
            <p:nvPr/>
          </p:nvSpPr>
          <p:spPr>
            <a:xfrm>
              <a:off x="5732070" y="3086735"/>
              <a:ext cx="3052250" cy="1025313"/>
            </a:xfrm>
            <a:custGeom>
              <a:avLst/>
              <a:gdLst>
                <a:gd name="connsiteX0" fmla="*/ 0 w 3052250"/>
                <a:gd name="connsiteY0" fmla="*/ 102531 h 1025313"/>
                <a:gd name="connsiteX1" fmla="*/ 102531 w 3052250"/>
                <a:gd name="connsiteY1" fmla="*/ 0 h 1025313"/>
                <a:gd name="connsiteX2" fmla="*/ 2949719 w 3052250"/>
                <a:gd name="connsiteY2" fmla="*/ 0 h 1025313"/>
                <a:gd name="connsiteX3" fmla="*/ 3052250 w 3052250"/>
                <a:gd name="connsiteY3" fmla="*/ 102531 h 1025313"/>
                <a:gd name="connsiteX4" fmla="*/ 3052250 w 3052250"/>
                <a:gd name="connsiteY4" fmla="*/ 922782 h 1025313"/>
                <a:gd name="connsiteX5" fmla="*/ 2949719 w 3052250"/>
                <a:gd name="connsiteY5" fmla="*/ 1025313 h 1025313"/>
                <a:gd name="connsiteX6" fmla="*/ 102531 w 3052250"/>
                <a:gd name="connsiteY6" fmla="*/ 1025313 h 1025313"/>
                <a:gd name="connsiteX7" fmla="*/ 0 w 3052250"/>
                <a:gd name="connsiteY7" fmla="*/ 922782 h 1025313"/>
                <a:gd name="connsiteX8" fmla="*/ 0 w 3052250"/>
                <a:gd name="connsiteY8" fmla="*/ 102531 h 102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50" h="1025313">
                  <a:moveTo>
                    <a:pt x="0" y="102531"/>
                  </a:moveTo>
                  <a:cubicBezTo>
                    <a:pt x="0" y="45905"/>
                    <a:pt x="45905" y="0"/>
                    <a:pt x="102531" y="0"/>
                  </a:cubicBezTo>
                  <a:lnTo>
                    <a:pt x="2949719" y="0"/>
                  </a:lnTo>
                  <a:cubicBezTo>
                    <a:pt x="3006345" y="0"/>
                    <a:pt x="3052250" y="45905"/>
                    <a:pt x="3052250" y="102531"/>
                  </a:cubicBezTo>
                  <a:lnTo>
                    <a:pt x="3052250" y="922782"/>
                  </a:lnTo>
                  <a:cubicBezTo>
                    <a:pt x="3052250" y="979408"/>
                    <a:pt x="3006345" y="1025313"/>
                    <a:pt x="2949719" y="1025313"/>
                  </a:cubicBezTo>
                  <a:lnTo>
                    <a:pt x="102531" y="1025313"/>
                  </a:lnTo>
                  <a:cubicBezTo>
                    <a:pt x="45905" y="1025313"/>
                    <a:pt x="0" y="979408"/>
                    <a:pt x="0" y="922782"/>
                  </a:cubicBezTo>
                  <a:lnTo>
                    <a:pt x="0" y="102531"/>
                  </a:lnTo>
                  <a:close/>
                </a:path>
              </a:pathLst>
            </a:custGeom>
          </p:spPr>
          <p:style>
            <a:lnRef idx="3">
              <a:schemeClr val="lt1">
                <a:hueOff val="0"/>
                <a:satOff val="0"/>
                <a:lumOff val="0"/>
                <a:alphaOff val="0"/>
              </a:schemeClr>
            </a:lnRef>
            <a:fillRef idx="1">
              <a:schemeClr val="accent5">
                <a:hueOff val="-7353344"/>
                <a:satOff val="-10220"/>
                <a:lumOff val="-3914"/>
                <a:alphaOff val="0"/>
              </a:schemeClr>
            </a:fillRef>
            <a:effectRef idx="1">
              <a:schemeClr val="accent5">
                <a:hueOff val="-7353344"/>
                <a:satOff val="-10220"/>
                <a:lumOff val="-3914"/>
                <a:alphaOff val="0"/>
              </a:schemeClr>
            </a:effectRef>
            <a:fontRef idx="minor">
              <a:schemeClr val="lt1"/>
            </a:fontRef>
          </p:style>
          <p:txBody>
            <a:bodyPr spcFirstLastPara="0" vert="horz" wrap="square" lIns="106680" tIns="106680" rIns="106680" bIns="313478" numCol="1" spcCol="1270" anchor="t" anchorCtr="0">
              <a:noAutofit/>
            </a:bodyPr>
            <a:lstStyle/>
            <a:p>
              <a:pPr defTabSz="666750">
                <a:spcAft>
                  <a:spcPct val="35000"/>
                </a:spcAft>
              </a:pPr>
              <a:r>
                <a:rPr lang="en-US" altLang="zh-CN" sz="1500">
                  <a:latin typeface="微软雅黑" panose="020B0503020204020204" pitchFamily="34" charset="-122"/>
                  <a:ea typeface="微软雅黑" panose="020B0503020204020204" pitchFamily="34" charset="-122"/>
                </a:rPr>
                <a:t>2020</a:t>
              </a:r>
              <a:endParaRPr lang="en-US" altLang="zh-CN" sz="1500">
                <a:latin typeface="微软雅黑" panose="020B0503020204020204" pitchFamily="34" charset="-122"/>
                <a:ea typeface="微软雅黑" panose="020B0503020204020204" pitchFamily="34" charset="-122"/>
              </a:endParaRPr>
            </a:p>
          </p:txBody>
        </p:sp>
        <p:sp>
          <p:nvSpPr>
            <p:cNvPr id="12" name="任意多边形 11"/>
            <p:cNvSpPr/>
            <p:nvPr/>
          </p:nvSpPr>
          <p:spPr>
            <a:xfrm>
              <a:off x="6356619" y="3770277"/>
              <a:ext cx="3052250" cy="1164794"/>
            </a:xfrm>
            <a:custGeom>
              <a:avLst/>
              <a:gdLst>
                <a:gd name="connsiteX0" fmla="*/ 0 w 3052250"/>
                <a:gd name="connsiteY0" fmla="*/ 101508 h 1015082"/>
                <a:gd name="connsiteX1" fmla="*/ 101508 w 3052250"/>
                <a:gd name="connsiteY1" fmla="*/ 0 h 1015082"/>
                <a:gd name="connsiteX2" fmla="*/ 2950742 w 3052250"/>
                <a:gd name="connsiteY2" fmla="*/ 0 h 1015082"/>
                <a:gd name="connsiteX3" fmla="*/ 3052250 w 3052250"/>
                <a:gd name="connsiteY3" fmla="*/ 101508 h 1015082"/>
                <a:gd name="connsiteX4" fmla="*/ 3052250 w 3052250"/>
                <a:gd name="connsiteY4" fmla="*/ 913574 h 1015082"/>
                <a:gd name="connsiteX5" fmla="*/ 2950742 w 3052250"/>
                <a:gd name="connsiteY5" fmla="*/ 1015082 h 1015082"/>
                <a:gd name="connsiteX6" fmla="*/ 101508 w 3052250"/>
                <a:gd name="connsiteY6" fmla="*/ 1015082 h 1015082"/>
                <a:gd name="connsiteX7" fmla="*/ 0 w 3052250"/>
                <a:gd name="connsiteY7" fmla="*/ 913574 h 1015082"/>
                <a:gd name="connsiteX8" fmla="*/ 0 w 3052250"/>
                <a:gd name="connsiteY8" fmla="*/ 101508 h 10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50" h="1015082">
                  <a:moveTo>
                    <a:pt x="0" y="101508"/>
                  </a:moveTo>
                  <a:cubicBezTo>
                    <a:pt x="0" y="45447"/>
                    <a:pt x="45447" y="0"/>
                    <a:pt x="101508" y="0"/>
                  </a:cubicBezTo>
                  <a:lnTo>
                    <a:pt x="2950742" y="0"/>
                  </a:lnTo>
                  <a:cubicBezTo>
                    <a:pt x="3006803" y="0"/>
                    <a:pt x="3052250" y="45447"/>
                    <a:pt x="3052250" y="101508"/>
                  </a:cubicBezTo>
                  <a:lnTo>
                    <a:pt x="3052250" y="913574"/>
                  </a:lnTo>
                  <a:cubicBezTo>
                    <a:pt x="3052250" y="969635"/>
                    <a:pt x="3006803" y="1015082"/>
                    <a:pt x="2950742" y="1015082"/>
                  </a:cubicBezTo>
                  <a:lnTo>
                    <a:pt x="101508" y="1015082"/>
                  </a:lnTo>
                  <a:cubicBezTo>
                    <a:pt x="45447" y="1015082"/>
                    <a:pt x="0" y="969635"/>
                    <a:pt x="0" y="913574"/>
                  </a:cubicBezTo>
                  <a:lnTo>
                    <a:pt x="0" y="101508"/>
                  </a:lnTo>
                  <a:close/>
                </a:path>
              </a:pathLst>
            </a:custGeom>
          </p:spPr>
          <p:style>
            <a:lnRef idx="2">
              <a:schemeClr val="accent5">
                <a:hueOff val="-7353344"/>
                <a:satOff val="-10220"/>
                <a:lumOff val="-39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978" tIns="128978" rIns="128978" bIns="128978" numCol="1" spcCol="1270" anchor="t" anchorCtr="0">
              <a:noAutofit/>
            </a:bodyPr>
            <a:lstStyle/>
            <a:p>
              <a:pPr marL="171450" lvl="1" indent="-171450" defTabSz="666750">
                <a:spcAft>
                  <a:spcPct val="15000"/>
                </a:spcAft>
                <a:buChar char="•"/>
              </a:pPr>
              <a:r>
                <a:rPr lang="zh-CN" altLang="en-US" sz="1500" dirty="0">
                  <a:latin typeface="微软雅黑" panose="020B0503020204020204" pitchFamily="34" charset="-122"/>
                  <a:ea typeface="微软雅黑" panose="020B0503020204020204" pitchFamily="34" charset="-122"/>
                </a:rPr>
                <a:t>书面</a:t>
              </a:r>
              <a:endParaRPr lang="zh-CN" altLang="en-US" sz="1500" dirty="0">
                <a:latin typeface="微软雅黑" panose="020B0503020204020204" pitchFamily="34" charset="-122"/>
                <a:ea typeface="微软雅黑" panose="020B0503020204020204" pitchFamily="34" charset="-122"/>
              </a:endParaRPr>
            </a:p>
            <a:p>
              <a:pPr marL="171450" lvl="1" indent="-171450" defTabSz="666750">
                <a:spcAft>
                  <a:spcPct val="15000"/>
                </a:spcAft>
                <a:buChar char="•"/>
              </a:pPr>
              <a:r>
                <a:rPr lang="zh-CN" altLang="en-US" sz="1500" b="1" dirty="0">
                  <a:solidFill>
                    <a:srgbClr val="7030A0"/>
                  </a:solidFill>
                  <a:latin typeface="微软雅黑" panose="020B0503020204020204" pitchFamily="34" charset="-122"/>
                  <a:ea typeface="微软雅黑" panose="020B0503020204020204" pitchFamily="34" charset="-122"/>
                </a:rPr>
                <a:t>电子（</a:t>
              </a:r>
              <a:r>
                <a:rPr lang="zh-CN" altLang="en-US" sz="1500" b="1" dirty="0">
                  <a:solidFill>
                    <a:srgbClr val="7030A0"/>
                  </a:solidFill>
                  <a:latin typeface="微软雅黑" panose="020B0503020204020204" pitchFamily="34" charset="-122"/>
                  <a:ea typeface="微软雅黑" panose="020B0503020204020204" pitchFamily="34" charset="-122"/>
                  <a:sym typeface="+mn-ea"/>
                </a:rPr>
                <a:t>电子邮件、短信、微信等）</a:t>
              </a:r>
              <a:endParaRPr lang="zh-CN" altLang="en-US" sz="1500" b="1" dirty="0">
                <a:solidFill>
                  <a:srgbClr val="7030A0"/>
                </a:solidFill>
                <a:latin typeface="微软雅黑" panose="020B0503020204020204" pitchFamily="34" charset="-122"/>
                <a:ea typeface="微软雅黑" panose="020B0503020204020204" pitchFamily="34" charset="-122"/>
                <a:sym typeface="+mn-ea"/>
              </a:endParaRPr>
            </a:p>
          </p:txBody>
        </p:sp>
      </p:grpSp>
      <p:sp>
        <p:nvSpPr>
          <p:cNvPr id="6" name="文本框 5"/>
          <p:cNvSpPr txBox="1"/>
          <p:nvPr/>
        </p:nvSpPr>
        <p:spPr>
          <a:xfrm>
            <a:off x="613382" y="3937635"/>
            <a:ext cx="6096476" cy="784830"/>
          </a:xfrm>
          <a:prstGeom prst="rect">
            <a:avLst/>
          </a:prstGeom>
          <a:noFill/>
        </p:spPr>
        <p:txBody>
          <a:bodyPr wrap="square" rtlCol="0" anchor="t">
            <a:spAutoFit/>
          </a:bodyPr>
          <a:lstStyle/>
          <a:p>
            <a:r>
              <a:rPr lang="zh-CN" altLang="en-US" sz="1500" dirty="0">
                <a:solidFill>
                  <a:srgbClr val="FF0000"/>
                </a:solidFill>
                <a:sym typeface="+mn-ea"/>
              </a:rPr>
              <a:t>【提醒】</a:t>
            </a:r>
            <a:r>
              <a:rPr lang="zh-CN" altLang="en-US" sz="1500" dirty="0">
                <a:solidFill>
                  <a:schemeClr val="bg1"/>
                </a:solidFill>
                <a:sym typeface="+mn-ea"/>
              </a:rPr>
              <a:t>完成确认后，纳税人需要将除本单位以外的2020年度全部综合所得收入、扣除、享受税收优惠等信息资料如实提供给单位，并对信息的真实性、准确性、完整性负责。</a:t>
            </a:r>
            <a:endParaRPr lang="zh-CN" altLang="en-US" sz="1500" dirty="0">
              <a:solidFill>
                <a:schemeClr val="bg1"/>
              </a:solidFill>
            </a:endParaRPr>
          </a:p>
        </p:txBody>
      </p:sp>
      <p:sp>
        <p:nvSpPr>
          <p:cNvPr id="2" name="文本框 1"/>
          <p:cNvSpPr txBox="1"/>
          <p:nvPr/>
        </p:nvSpPr>
        <p:spPr>
          <a:xfrm>
            <a:off x="613382" y="1007745"/>
            <a:ext cx="3411511" cy="323165"/>
          </a:xfrm>
          <a:prstGeom prst="rect">
            <a:avLst/>
          </a:prstGeom>
          <a:noFill/>
        </p:spPr>
        <p:txBody>
          <a:bodyPr wrap="none" rtlCol="0" anchor="t">
            <a:spAutoFit/>
          </a:bodyPr>
          <a:lstStyle/>
          <a:p>
            <a:r>
              <a:rPr lang="zh-CN" altLang="en-US" sz="1500" b="1" dirty="0">
                <a:solidFill>
                  <a:schemeClr val="bg1"/>
                </a:solidFill>
                <a:sym typeface="+mn-ea"/>
              </a:rPr>
              <a:t>1.单位代为办理确认：增加电子等方式</a:t>
            </a:r>
            <a:endParaRPr lang="zh-CN" altLang="en-US" sz="1500" b="1" dirty="0">
              <a:solidFill>
                <a:schemeClr val="bg1"/>
              </a:solidFill>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使用收入纳税数据进行填报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13314" name="图片 5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92080" y="236979"/>
            <a:ext cx="2376264" cy="4732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矩形 3"/>
          <p:cNvSpPr/>
          <p:nvPr/>
        </p:nvSpPr>
        <p:spPr>
          <a:xfrm>
            <a:off x="509148" y="843558"/>
            <a:ext cx="4320480"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kern="100" dirty="0">
                <a:solidFill>
                  <a:schemeClr val="bg1"/>
                </a:solidFill>
                <a:latin typeface="+mn-ea"/>
                <a:ea typeface="+mn-ea"/>
                <a:cs typeface="Times New Roman" panose="02020603050405020304" pitchFamily="18" charset="0"/>
              </a:rPr>
              <a:t>点右上角</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新增</a:t>
            </a:r>
            <a:r>
              <a:rPr lang="en-US" altLang="zh-CN" kern="100" dirty="0">
                <a:solidFill>
                  <a:schemeClr val="bg1"/>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，提示保存当前年度汇算数据，</a:t>
            </a:r>
            <a:r>
              <a:rPr lang="zh-CN" altLang="en-US" kern="100" dirty="0">
                <a:solidFill>
                  <a:srgbClr val="FFFF00"/>
                </a:solidFill>
                <a:latin typeface="+mn-ea"/>
                <a:ea typeface="+mn-ea"/>
                <a:cs typeface="Times New Roman" panose="02020603050405020304" pitchFamily="18" charset="0"/>
              </a:rPr>
              <a:t>跳转专项附加扣除采集功能</a:t>
            </a:r>
            <a:r>
              <a:rPr lang="zh-CN" altLang="en-US" kern="100" dirty="0">
                <a:solidFill>
                  <a:schemeClr val="bg1"/>
                </a:solidFill>
                <a:latin typeface="+mn-ea"/>
                <a:ea typeface="+mn-ea"/>
                <a:cs typeface="Times New Roman" panose="02020603050405020304" pitchFamily="18" charset="0"/>
              </a:rPr>
              <a:t>进行新增。</a:t>
            </a:r>
            <a:endParaRPr lang="en-US" altLang="zh-CN" kern="100" dirty="0">
              <a:solidFill>
                <a:schemeClr val="bg1"/>
              </a:solidFill>
              <a:latin typeface="+mn-ea"/>
              <a:ea typeface="+mn-ea"/>
              <a:cs typeface="Times New Roman" panose="02020603050405020304" pitchFamily="18" charset="0"/>
            </a:endParaRPr>
          </a:p>
          <a:p>
            <a:pPr marL="285750" indent="-285750">
              <a:lnSpc>
                <a:spcPct val="150000"/>
              </a:lnSpc>
              <a:buFont typeface="Arial" panose="020B0604020202020204" pitchFamily="34" charset="0"/>
              <a:buChar char="•"/>
            </a:pPr>
            <a:r>
              <a:rPr lang="zh-CN" altLang="en-US" kern="100" dirty="0">
                <a:solidFill>
                  <a:schemeClr val="bg1"/>
                </a:solidFill>
                <a:latin typeface="+mn-ea"/>
                <a:ea typeface="+mn-ea"/>
                <a:cs typeface="Times New Roman" panose="02020603050405020304" pitchFamily="18" charset="0"/>
              </a:rPr>
              <a:t>本操作需要离开年度汇算功能，所以选择</a:t>
            </a:r>
            <a:r>
              <a:rPr lang="en-US" altLang="zh-CN" kern="100" dirty="0">
                <a:solidFill>
                  <a:srgbClr val="FFFF00"/>
                </a:solidFill>
                <a:latin typeface="+mn-ea"/>
                <a:ea typeface="+mn-ea"/>
                <a:cs typeface="Times New Roman" panose="02020603050405020304" pitchFamily="18" charset="0"/>
              </a:rPr>
              <a:t>【</a:t>
            </a:r>
            <a:r>
              <a:rPr lang="zh-CN" altLang="en-US" kern="100" dirty="0">
                <a:solidFill>
                  <a:srgbClr val="FFFF00"/>
                </a:solidFill>
                <a:latin typeface="+mn-ea"/>
                <a:ea typeface="+mn-ea"/>
                <a:cs typeface="Times New Roman" panose="02020603050405020304" pitchFamily="18" charset="0"/>
              </a:rPr>
              <a:t>保存并继续</a:t>
            </a:r>
            <a:r>
              <a:rPr lang="en-US" altLang="zh-CN" kern="100" dirty="0">
                <a:solidFill>
                  <a:srgbClr val="FFFF00"/>
                </a:solidFill>
                <a:latin typeface="+mn-ea"/>
                <a:ea typeface="+mn-ea"/>
                <a:cs typeface="Times New Roman" panose="02020603050405020304" pitchFamily="18" charset="0"/>
              </a:rPr>
              <a:t>】</a:t>
            </a:r>
            <a:r>
              <a:rPr lang="zh-CN" altLang="en-US" kern="100" dirty="0">
                <a:solidFill>
                  <a:schemeClr val="bg1"/>
                </a:solidFill>
                <a:latin typeface="+mn-ea"/>
                <a:ea typeface="+mn-ea"/>
                <a:cs typeface="Times New Roman" panose="02020603050405020304" pitchFamily="18" charset="0"/>
              </a:rPr>
              <a:t>后，系统将保存此次年度汇算已编辑数据，跳转至专项附加扣除采集界面。采集完成后，可选择跳转回年度汇算继续填报，也可重新进入年度汇算。</a:t>
            </a:r>
            <a:endParaRPr lang="zh-CN" altLang="en-US" kern="100" dirty="0">
              <a:solidFill>
                <a:schemeClr val="bg1"/>
              </a:solidFill>
              <a:latin typeface="+mn-ea"/>
              <a:ea typeface="+mn-ea"/>
              <a:cs typeface="Times New Roman" panose="02020603050405020304" pitchFamily="18"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商业健康险</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3" name="图片 41" descr="4-2标准申报注明-多处全年一次性奖金"/>
          <p:cNvPicPr>
            <a:picLocks noChangeAspect="1"/>
          </p:cNvPicPr>
          <p:nvPr/>
        </p:nvPicPr>
        <p:blipFill>
          <a:blip r:embed="rId1"/>
          <a:srcRect t="5541" r="-400" b="-774"/>
          <a:stretch>
            <a:fillRect/>
          </a:stretch>
        </p:blipFill>
        <p:spPr>
          <a:xfrm>
            <a:off x="1212057" y="800101"/>
            <a:ext cx="2244566" cy="4231481"/>
          </a:xfrm>
          <a:prstGeom prst="rect">
            <a:avLst/>
          </a:prstGeom>
          <a:noFill/>
          <a:ln w="9525">
            <a:noFill/>
          </a:ln>
        </p:spPr>
      </p:pic>
      <p:pic>
        <p:nvPicPr>
          <p:cNvPr id="4" name="图片 1" descr="4-11商业健康险"/>
          <p:cNvPicPr>
            <a:picLocks noChangeAspect="1"/>
          </p:cNvPicPr>
          <p:nvPr/>
        </p:nvPicPr>
        <p:blipFill>
          <a:blip r:embed="rId2"/>
          <a:stretch>
            <a:fillRect/>
          </a:stretch>
        </p:blipFill>
        <p:spPr>
          <a:xfrm>
            <a:off x="4593907" y="800100"/>
            <a:ext cx="2500313" cy="4244340"/>
          </a:xfrm>
          <a:prstGeom prst="rect">
            <a:avLst/>
          </a:prstGeom>
          <a:noFill/>
          <a:ln w="9525">
            <a:noFill/>
          </a:ln>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229047" y="0"/>
            <a:ext cx="2791225" cy="5143500"/>
          </a:xfrm>
          <a:prstGeom prst="rect">
            <a:avLst/>
          </a:prstGeom>
        </p:spPr>
      </p:pic>
      <p:pic>
        <p:nvPicPr>
          <p:cNvPr id="4" name="图片 3"/>
          <p:cNvPicPr>
            <a:picLocks noChangeAspect="1"/>
          </p:cNvPicPr>
          <p:nvPr/>
        </p:nvPicPr>
        <p:blipFill>
          <a:blip r:embed="rId2"/>
          <a:stretch>
            <a:fillRect/>
          </a:stretch>
        </p:blipFill>
        <p:spPr>
          <a:xfrm>
            <a:off x="460892" y="594339"/>
            <a:ext cx="2679039" cy="4663663"/>
          </a:xfrm>
          <a:prstGeom prst="rect">
            <a:avLst/>
          </a:prstGeom>
        </p:spPr>
      </p:pic>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税款计算</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免申报</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
        <p:nvSpPr>
          <p:cNvPr id="2" name="矩形 1"/>
          <p:cNvSpPr/>
          <p:nvPr/>
        </p:nvSpPr>
        <p:spPr>
          <a:xfrm>
            <a:off x="3788004" y="505778"/>
            <a:ext cx="3232268" cy="697820"/>
          </a:xfrm>
          <a:prstGeom prst="rect">
            <a:avLst/>
          </a:prstGeom>
        </p:spPr>
        <p:txBody>
          <a:bodyPr wrap="square">
            <a:spAutoFit/>
          </a:bodyPr>
          <a:lstStyle/>
          <a:p>
            <a:pPr marL="571500" marR="152400">
              <a:lnSpc>
                <a:spcPct val="150000"/>
              </a:lnSpc>
              <a:spcBef>
                <a:spcPts val="500"/>
              </a:spcBef>
              <a:spcAft>
                <a:spcPts val="500"/>
              </a:spcAft>
            </a:pPr>
            <a:r>
              <a:rPr lang="zh-CN" altLang="zh-CN" sz="1400" dirty="0">
                <a:solidFill>
                  <a:srgbClr val="FF0000"/>
                </a:solidFill>
                <a:latin typeface="Times New Roman" panose="02020603050405020304" pitchFamily="18" charset="0"/>
                <a:cs typeface="宋体" panose="02010600030101010101" pitchFamily="2" charset="-122"/>
              </a:rPr>
              <a:t>如果</a:t>
            </a:r>
            <a:r>
              <a:rPr lang="zh-CN" altLang="zh-CN" sz="1400" b="1" dirty="0">
                <a:solidFill>
                  <a:srgbClr val="FF0000"/>
                </a:solidFill>
                <a:latin typeface="Times New Roman" panose="02020603050405020304" pitchFamily="18" charset="0"/>
                <a:cs typeface="宋体" panose="02010600030101010101" pitchFamily="2" charset="-122"/>
              </a:rPr>
              <a:t>收入超出</a:t>
            </a:r>
            <a:r>
              <a:rPr lang="en-US" altLang="zh-CN" sz="1400" b="1" dirty="0">
                <a:solidFill>
                  <a:srgbClr val="FF0000"/>
                </a:solidFill>
                <a:latin typeface="Times New Roman" panose="02020603050405020304" pitchFamily="18" charset="0"/>
                <a:cs typeface="宋体" panose="02010600030101010101" pitchFamily="2" charset="-122"/>
              </a:rPr>
              <a:t>12</a:t>
            </a:r>
            <a:r>
              <a:rPr lang="zh-CN" altLang="zh-CN" sz="1400" b="1" dirty="0">
                <a:solidFill>
                  <a:srgbClr val="FF0000"/>
                </a:solidFill>
                <a:latin typeface="Times New Roman" panose="02020603050405020304" pitchFamily="18" charset="0"/>
                <a:cs typeface="宋体" panose="02010600030101010101" pitchFamily="2" charset="-122"/>
              </a:rPr>
              <a:t>万元且应补税额≤</a:t>
            </a:r>
            <a:r>
              <a:rPr lang="en-US" altLang="zh-CN" sz="1400" b="1" dirty="0">
                <a:solidFill>
                  <a:srgbClr val="FF0000"/>
                </a:solidFill>
                <a:latin typeface="Times New Roman" panose="02020603050405020304" pitchFamily="18" charset="0"/>
                <a:cs typeface="宋体" panose="02010600030101010101" pitchFamily="2" charset="-122"/>
              </a:rPr>
              <a:t>400</a:t>
            </a:r>
            <a:r>
              <a:rPr lang="zh-CN" altLang="zh-CN" sz="1400" b="1" dirty="0">
                <a:solidFill>
                  <a:srgbClr val="FF0000"/>
                </a:solidFill>
                <a:latin typeface="Times New Roman" panose="02020603050405020304" pitchFamily="18" charset="0"/>
                <a:cs typeface="宋体" panose="02010600030101010101" pitchFamily="2" charset="-122"/>
              </a:rPr>
              <a:t>元</a:t>
            </a:r>
            <a:r>
              <a:rPr lang="zh-CN" altLang="zh-CN" sz="1400" dirty="0">
                <a:solidFill>
                  <a:srgbClr val="FF0000"/>
                </a:solidFill>
                <a:latin typeface="Times New Roman" panose="02020603050405020304" pitchFamily="18" charset="0"/>
                <a:cs typeface="宋体" panose="02010600030101010101" pitchFamily="2" charset="-122"/>
              </a:rPr>
              <a:t>，则弹框如下：</a:t>
            </a:r>
            <a:endParaRPr lang="zh-CN" altLang="zh-CN" sz="1400" dirty="0">
              <a:solidFill>
                <a:srgbClr val="FF0000"/>
              </a:solidFill>
              <a:latin typeface="Times New Roman" panose="02020603050405020304" pitchFamily="18" charset="0"/>
            </a:endParaRPr>
          </a:p>
        </p:txBody>
      </p:sp>
      <p:sp>
        <p:nvSpPr>
          <p:cNvPr id="8" name="矩形 7"/>
          <p:cNvSpPr/>
          <p:nvPr/>
        </p:nvSpPr>
        <p:spPr>
          <a:xfrm>
            <a:off x="16407" y="811471"/>
            <a:ext cx="3232268" cy="784254"/>
          </a:xfrm>
          <a:prstGeom prst="rect">
            <a:avLst/>
          </a:prstGeom>
        </p:spPr>
        <p:txBody>
          <a:bodyPr wrap="square">
            <a:spAutoFit/>
          </a:bodyPr>
          <a:lstStyle/>
          <a:p>
            <a:pPr marL="571500" marR="152400">
              <a:lnSpc>
                <a:spcPct val="150000"/>
              </a:lnSpc>
              <a:spcBef>
                <a:spcPts val="500"/>
              </a:spcBef>
              <a:spcAft>
                <a:spcPts val="500"/>
              </a:spcAft>
            </a:pPr>
            <a:r>
              <a:rPr lang="zh-CN" altLang="en-US" sz="1600" dirty="0">
                <a:solidFill>
                  <a:srgbClr val="FF0000"/>
                </a:solidFill>
                <a:latin typeface="Times New Roman" panose="02020603050405020304" pitchFamily="18" charset="0"/>
                <a:cs typeface="宋体" panose="02010600030101010101" pitchFamily="2" charset="-122"/>
              </a:rPr>
              <a:t>如果</a:t>
            </a:r>
            <a:r>
              <a:rPr lang="zh-CN" altLang="en-US" sz="1600" b="1" dirty="0">
                <a:solidFill>
                  <a:srgbClr val="FF0000"/>
                </a:solidFill>
                <a:latin typeface="Times New Roman" panose="02020603050405020304" pitchFamily="18" charset="0"/>
                <a:cs typeface="宋体" panose="02010600030101010101" pitchFamily="2" charset="-122"/>
              </a:rPr>
              <a:t>收入不足</a:t>
            </a:r>
            <a:r>
              <a:rPr lang="en-US" altLang="zh-CN" sz="1600" b="1" dirty="0">
                <a:solidFill>
                  <a:srgbClr val="FF0000"/>
                </a:solidFill>
                <a:latin typeface="Times New Roman" panose="02020603050405020304" pitchFamily="18" charset="0"/>
                <a:cs typeface="宋体" panose="02010600030101010101" pitchFamily="2" charset="-122"/>
              </a:rPr>
              <a:t>12</a:t>
            </a:r>
            <a:r>
              <a:rPr lang="zh-CN" altLang="en-US" sz="1600" b="1" dirty="0">
                <a:solidFill>
                  <a:srgbClr val="FF0000"/>
                </a:solidFill>
                <a:latin typeface="Times New Roman" panose="02020603050405020304" pitchFamily="18" charset="0"/>
                <a:cs typeface="宋体" panose="02010600030101010101" pitchFamily="2" charset="-122"/>
              </a:rPr>
              <a:t>万元且需应补税额</a:t>
            </a:r>
            <a:r>
              <a:rPr lang="zh-CN" altLang="en-US" sz="1600" dirty="0">
                <a:solidFill>
                  <a:srgbClr val="FF0000"/>
                </a:solidFill>
                <a:latin typeface="Times New Roman" panose="02020603050405020304" pitchFamily="18" charset="0"/>
                <a:cs typeface="宋体" panose="02010600030101010101" pitchFamily="2" charset="-122"/>
              </a:rPr>
              <a:t>，则弹框如下：</a:t>
            </a:r>
            <a:endParaRPr lang="zh-CN" altLang="zh-CN" sz="1600" dirty="0">
              <a:solidFill>
                <a:srgbClr val="FF0000"/>
              </a:solidFill>
              <a:latin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税款计算</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补税</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grpSp>
        <p:nvGrpSpPr>
          <p:cNvPr id="3" name="组合 7"/>
          <p:cNvGrpSpPr/>
          <p:nvPr/>
        </p:nvGrpSpPr>
        <p:grpSpPr>
          <a:xfrm>
            <a:off x="755576" y="699542"/>
            <a:ext cx="2108440" cy="4441002"/>
            <a:chOff x="0" y="0"/>
            <a:chExt cx="4427" cy="9323"/>
          </a:xfrm>
        </p:grpSpPr>
        <p:pic>
          <p:nvPicPr>
            <p:cNvPr id="4" name="图片 3" descr="5-1税款计算"/>
            <p:cNvPicPr>
              <a:picLocks noChangeAspect="1"/>
            </p:cNvPicPr>
            <p:nvPr/>
          </p:nvPicPr>
          <p:blipFill>
            <a:blip r:embed="rId1"/>
            <a:stretch>
              <a:fillRect/>
            </a:stretch>
          </p:blipFill>
          <p:spPr>
            <a:xfrm>
              <a:off x="0" y="0"/>
              <a:ext cx="4427" cy="9323"/>
            </a:xfrm>
            <a:prstGeom prst="rect">
              <a:avLst/>
            </a:prstGeom>
            <a:noFill/>
            <a:ln w="9525">
              <a:noFill/>
            </a:ln>
          </p:spPr>
        </p:pic>
        <p:sp>
          <p:nvSpPr>
            <p:cNvPr id="7" name="圆角矩形 13"/>
            <p:cNvSpPr/>
            <p:nvPr/>
          </p:nvSpPr>
          <p:spPr>
            <a:xfrm>
              <a:off x="2594" y="8718"/>
              <a:ext cx="1833" cy="605"/>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1"/>
          <p:cNvSpPr/>
          <p:nvPr/>
        </p:nvSpPr>
        <p:spPr>
          <a:xfrm>
            <a:off x="334729" y="257068"/>
            <a:ext cx="4669319"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⑤ 标准申报</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税款计算</a:t>
            </a:r>
            <a:r>
              <a:rPr lang="en-US" altLang="zh-CN"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退税</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259" y="771550"/>
            <a:ext cx="2376573" cy="51435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832" y="648520"/>
            <a:ext cx="2376573" cy="51435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25490"/>
            <a:ext cx="2376573" cy="51435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427" y="525490"/>
            <a:ext cx="2376573" cy="51435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4289" y="518344"/>
            <a:ext cx="2376573" cy="5143500"/>
          </a:xfrm>
          <a:prstGeom prst="rect">
            <a:avLst/>
          </a:prstGeom>
        </p:spPr>
      </p:pic>
      <p:sp>
        <p:nvSpPr>
          <p:cNvPr id="18434" name="矩形 31"/>
          <p:cNvSpPr/>
          <p:nvPr/>
        </p:nvSpPr>
        <p:spPr>
          <a:xfrm>
            <a:off x="334730" y="257068"/>
            <a:ext cx="4813334"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字魂105号-简雅黑" pitchFamily="2" charset="-122"/>
              </a:rPr>
              <a:t>⑥ </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标准申报</a:t>
            </a: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自行填写</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grpSp>
        <p:nvGrpSpPr>
          <p:cNvPr id="17" name="组合 44"/>
          <p:cNvGrpSpPr/>
          <p:nvPr/>
        </p:nvGrpSpPr>
        <p:grpSpPr>
          <a:xfrm>
            <a:off x="539552" y="2258860"/>
            <a:ext cx="5218271" cy="1326356"/>
            <a:chOff x="0" y="0"/>
            <a:chExt cx="10957" cy="2786"/>
          </a:xfrm>
        </p:grpSpPr>
        <p:sp>
          <p:nvSpPr>
            <p:cNvPr id="28" name="文本框 38"/>
            <p:cNvSpPr/>
            <p:nvPr/>
          </p:nvSpPr>
          <p:spPr>
            <a:xfrm>
              <a:off x="5276" y="0"/>
              <a:ext cx="5681" cy="1746"/>
            </a:xfrm>
            <a:prstGeom prst="rect">
              <a:avLst/>
            </a:prstGeom>
            <a:solidFill>
              <a:srgbClr val="FFC000"/>
            </a:solidFill>
            <a:ln w="12700" cap="flat" cmpd="sng">
              <a:solidFill>
                <a:srgbClr val="FFC000"/>
              </a:solidFill>
              <a:prstDash val="solid"/>
              <a:miter/>
              <a:headEnd type="none" w="med" len="med"/>
              <a:tailEnd type="none" w="med" len="med"/>
            </a:ln>
          </p:spPr>
          <p:txBody>
            <a:bodyPr wrap="square">
              <a:spAutoFit/>
            </a:bodyPr>
            <a:lstStyle/>
            <a:p>
              <a:r>
                <a:rPr lang="en-US" altLang="zh-CN" sz="1600" dirty="0">
                  <a:solidFill>
                    <a:srgbClr val="FFFFFF"/>
                  </a:solidFill>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不</a:t>
              </a:r>
              <a:r>
                <a:rPr lang="en-US" altLang="zh-CN" sz="1600" dirty="0">
                  <a:latin typeface="微软雅黑" panose="020B0503020204020204" pitchFamily="34" charset="-122"/>
                  <a:ea typeface="微软雅黑" panose="020B0503020204020204" pitchFamily="34" charset="-122"/>
                </a:rPr>
                <a:t>使用收入纳税数据，手工填写申报表</a:t>
              </a:r>
              <a:r>
                <a:rPr lang="zh-CN" altLang="en-US" sz="1600" dirty="0">
                  <a:latin typeface="微软雅黑" panose="020B0503020204020204" pitchFamily="34" charset="-122"/>
                  <a:ea typeface="微软雅黑" panose="020B0503020204020204" pitchFamily="34" charset="-122"/>
                </a:rPr>
                <a:t>（填报界面无数据，且只有基本校验）</a:t>
              </a:r>
              <a:endParaRPr lang="zh-CN" altLang="en-US" sz="1600" dirty="0">
                <a:latin typeface="微软雅黑" panose="020B0503020204020204" pitchFamily="34" charset="-122"/>
                <a:ea typeface="微软雅黑" panose="020B0503020204020204" pitchFamily="34" charset="-122"/>
              </a:endParaRPr>
            </a:p>
          </p:txBody>
        </p:sp>
        <p:sp>
          <p:nvSpPr>
            <p:cNvPr id="29" name="圆角矩形 39"/>
            <p:cNvSpPr/>
            <p:nvPr/>
          </p:nvSpPr>
          <p:spPr>
            <a:xfrm>
              <a:off x="0" y="1714"/>
              <a:ext cx="4607" cy="1072"/>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直接连接符 40"/>
            <p:cNvSpPr/>
            <p:nvPr/>
          </p:nvSpPr>
          <p:spPr>
            <a:xfrm flipV="1">
              <a:off x="4607" y="532"/>
              <a:ext cx="669" cy="1718"/>
            </a:xfrm>
            <a:prstGeom prst="line">
              <a:avLst/>
            </a:prstGeom>
            <a:ln w="28575" cap="flat" cmpd="sng">
              <a:solidFill>
                <a:srgbClr val="FFC000"/>
              </a:solidFill>
              <a:prstDash val="solid"/>
              <a:bevel/>
              <a:headEnd type="none" w="med" len="med"/>
              <a:tailEnd type="none" w="med" len="med"/>
            </a:ln>
          </p:spPr>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387" y="102727"/>
            <a:ext cx="2376573" cy="5143500"/>
          </a:xfrm>
          <a:prstGeom prst="rect">
            <a:avLst/>
          </a:prstGeom>
        </p:spPr>
      </p:pic>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12917" y="-35751"/>
            <a:ext cx="2376573" cy="5143500"/>
          </a:xfrm>
          <a:prstGeom prst="rect">
            <a:avLst/>
          </a:prstGeom>
        </p:spPr>
      </p:pic>
      <p:sp>
        <p:nvSpPr>
          <p:cNvPr id="18434" name="矩形 31"/>
          <p:cNvSpPr/>
          <p:nvPr/>
        </p:nvSpPr>
        <p:spPr>
          <a:xfrm>
            <a:off x="334730" y="257068"/>
            <a:ext cx="1933014" cy="346247"/>
          </a:xfrm>
          <a:prstGeom prst="rect">
            <a:avLst/>
          </a:prstGeom>
          <a:solidFill>
            <a:srgbClr val="FFC000"/>
          </a:solidFill>
          <a:ln w="9525">
            <a:solidFill>
              <a:srgbClr val="FFC000"/>
            </a:solidFill>
          </a:ln>
        </p:spPr>
        <p:txBody>
          <a:bodyPr wrap="square" lIns="68522" tIns="34289" rIns="68522" bIns="34289">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⑦  申报记录查询</a:t>
            </a:r>
            <a:endParaRPr lang="zh-CN" altLang="en-US" b="1" dirty="0">
              <a:latin typeface="微软雅黑" panose="020B0503020204020204" pitchFamily="34" charset="-122"/>
              <a:ea typeface="微软雅黑" panose="020B0503020204020204" pitchFamily="34" charset="-122"/>
              <a:sym typeface="字魂105号-简雅黑" pitchFamily="2" charset="-122"/>
            </a:endParaRPr>
          </a:p>
        </p:txBody>
      </p:sp>
      <p:grpSp>
        <p:nvGrpSpPr>
          <p:cNvPr id="42" name="组合 22"/>
          <p:cNvGrpSpPr/>
          <p:nvPr/>
        </p:nvGrpSpPr>
        <p:grpSpPr>
          <a:xfrm>
            <a:off x="2999435" y="843558"/>
            <a:ext cx="2168072" cy="1193811"/>
            <a:chOff x="6201" y="0"/>
            <a:chExt cx="3682" cy="2189"/>
          </a:xfrm>
        </p:grpSpPr>
        <p:sp>
          <p:nvSpPr>
            <p:cNvPr id="45" name="圆角矩形 13"/>
            <p:cNvSpPr/>
            <p:nvPr/>
          </p:nvSpPr>
          <p:spPr>
            <a:xfrm>
              <a:off x="6201" y="0"/>
              <a:ext cx="1181" cy="981"/>
            </a:xfrm>
            <a:prstGeom prst="roundRect">
              <a:avLst>
                <a:gd name="adj" fmla="val 16667"/>
              </a:avLst>
            </a:prstGeom>
            <a:noFill/>
            <a:ln w="28575" cap="flat" cmpd="sng">
              <a:solidFill>
                <a:srgbClr val="FF0000"/>
              </a:solidFill>
              <a:prstDash val="solid"/>
              <a:bevel/>
              <a:headEnd type="none" w="med" len="med"/>
              <a:tailEnd type="none" w="med" len="med"/>
            </a:ln>
          </p:spPr>
          <p:txBody>
            <a:bodyPr anchor="ctr"/>
            <a:lstStyle/>
            <a:p>
              <a:pPr algn="ctr"/>
              <a:endPar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圆角矩形 19"/>
            <p:cNvSpPr/>
            <p:nvPr/>
          </p:nvSpPr>
          <p:spPr>
            <a:xfrm>
              <a:off x="6792" y="1188"/>
              <a:ext cx="3091" cy="1001"/>
            </a:xfrm>
            <a:prstGeom prst="roundRect">
              <a:avLst>
                <a:gd name="adj" fmla="val 16667"/>
              </a:avLst>
            </a:prstGeom>
            <a:solidFill>
              <a:srgbClr val="FFC000"/>
            </a:solidFill>
            <a:ln w="12700" cap="flat" cmpd="sng">
              <a:solidFill>
                <a:srgbClr val="FFC000"/>
              </a:solidFill>
              <a:prstDash val="solid"/>
              <a:headEnd type="none" w="med" len="med"/>
              <a:tailEnd type="none" w="med" len="med"/>
            </a:ln>
          </p:spPr>
          <p:txBody>
            <a:bodyPr anchor="ctr"/>
            <a:lstStyle/>
            <a:p>
              <a:pPr algn="ct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申报记录入口</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000" fill="hold">
                                          <p:stCondLst>
                                            <p:cond delay="0"/>
                                          </p:stCondLst>
                                        </p:cTn>
                                        <p:tgtEl>
                                          <p:spTgt spid="42"/>
                                        </p:tgtEl>
                                        <p:attrNameLst>
                                          <p:attrName>style.visibility</p:attrName>
                                        </p:attrNameLst>
                                      </p:cBhvr>
                                      <p:to>
                                        <p:strVal val="visible"/>
                                      </p:to>
                                    </p:set>
                                    <p:animEffect filter="wipe(left)">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837" y="859062"/>
            <a:ext cx="5400355" cy="3584897"/>
            <a:chOff x="1624" y="2815"/>
            <a:chExt cx="9623" cy="6388"/>
          </a:xfrm>
        </p:grpSpPr>
        <p:sp>
          <p:nvSpPr>
            <p:cNvPr id="3" name="矩形 7"/>
            <p:cNvSpPr/>
            <p:nvPr/>
          </p:nvSpPr>
          <p:spPr>
            <a:xfrm>
              <a:off x="2952" y="2815"/>
              <a:ext cx="4061" cy="4414"/>
            </a:xfrm>
            <a:custGeom>
              <a:avLst/>
              <a:gdLst>
                <a:gd name="connsiteX0" fmla="*/ 0 w 2937418"/>
                <a:gd name="connsiteY0" fmla="*/ 0 h 2937416"/>
                <a:gd name="connsiteX1" fmla="*/ 2937418 w 2937418"/>
                <a:gd name="connsiteY1" fmla="*/ 0 h 2937416"/>
                <a:gd name="connsiteX2" fmla="*/ 2937418 w 2937418"/>
                <a:gd name="connsiteY2" fmla="*/ 2937416 h 2937416"/>
                <a:gd name="connsiteX3" fmla="*/ 0 w 2937418"/>
                <a:gd name="connsiteY3" fmla="*/ 2937416 h 2937416"/>
                <a:gd name="connsiteX4" fmla="*/ 0 w 2937418"/>
                <a:gd name="connsiteY4" fmla="*/ 0 h 2937416"/>
                <a:gd name="connsiteX0-1" fmla="*/ 0 w 2937418"/>
                <a:gd name="connsiteY0-2" fmla="*/ 0 h 2937416"/>
                <a:gd name="connsiteX1-3" fmla="*/ 2937418 w 2937418"/>
                <a:gd name="connsiteY1-4" fmla="*/ 0 h 2937416"/>
                <a:gd name="connsiteX2-5" fmla="*/ 2929415 w 2937418"/>
                <a:gd name="connsiteY2-6" fmla="*/ 726957 h 2937416"/>
                <a:gd name="connsiteX3-7" fmla="*/ 2937418 w 2937418"/>
                <a:gd name="connsiteY3-8" fmla="*/ 2937416 h 2937416"/>
                <a:gd name="connsiteX4-9" fmla="*/ 0 w 2937418"/>
                <a:gd name="connsiteY4-10" fmla="*/ 2937416 h 2937416"/>
                <a:gd name="connsiteX5" fmla="*/ 0 w 2937418"/>
                <a:gd name="connsiteY5" fmla="*/ 0 h 2937416"/>
                <a:gd name="connsiteX0-11" fmla="*/ 0 w 3152648"/>
                <a:gd name="connsiteY0-12" fmla="*/ 0 h 2937416"/>
                <a:gd name="connsiteX1-13" fmla="*/ 2937418 w 3152648"/>
                <a:gd name="connsiteY1-14" fmla="*/ 0 h 2937416"/>
                <a:gd name="connsiteX2-15" fmla="*/ 2929415 w 3152648"/>
                <a:gd name="connsiteY2-16" fmla="*/ 726957 h 2937416"/>
                <a:gd name="connsiteX3-17" fmla="*/ 2929415 w 3152648"/>
                <a:gd name="connsiteY3-18" fmla="*/ 2543057 h 2937416"/>
                <a:gd name="connsiteX4-19" fmla="*/ 2937418 w 3152648"/>
                <a:gd name="connsiteY4-20" fmla="*/ 2937416 h 2937416"/>
                <a:gd name="connsiteX5-21" fmla="*/ 0 w 3152648"/>
                <a:gd name="connsiteY5-22" fmla="*/ 2937416 h 2937416"/>
                <a:gd name="connsiteX6" fmla="*/ 0 w 3152648"/>
                <a:gd name="connsiteY6" fmla="*/ 0 h 2937416"/>
                <a:gd name="connsiteX0-23" fmla="*/ 0 w 2937418"/>
                <a:gd name="connsiteY0-24" fmla="*/ 0 h 2937416"/>
                <a:gd name="connsiteX1-25" fmla="*/ 2937418 w 2937418"/>
                <a:gd name="connsiteY1-26" fmla="*/ 0 h 2937416"/>
                <a:gd name="connsiteX2-27" fmla="*/ 2929415 w 2937418"/>
                <a:gd name="connsiteY2-28" fmla="*/ 726957 h 2937416"/>
                <a:gd name="connsiteX3-29" fmla="*/ 2929415 w 2937418"/>
                <a:gd name="connsiteY3-30" fmla="*/ 2543057 h 2937416"/>
                <a:gd name="connsiteX4-31" fmla="*/ 2937418 w 2937418"/>
                <a:gd name="connsiteY4-32" fmla="*/ 2937416 h 2937416"/>
                <a:gd name="connsiteX5-33" fmla="*/ 0 w 2937418"/>
                <a:gd name="connsiteY5-34" fmla="*/ 2937416 h 2937416"/>
                <a:gd name="connsiteX6-35" fmla="*/ 0 w 2937418"/>
                <a:gd name="connsiteY6-36" fmla="*/ 0 h 2937416"/>
                <a:gd name="connsiteX0-37" fmla="*/ 2929415 w 3020855"/>
                <a:gd name="connsiteY0-38" fmla="*/ 2543057 h 2937416"/>
                <a:gd name="connsiteX1-39" fmla="*/ 2937418 w 3020855"/>
                <a:gd name="connsiteY1-40" fmla="*/ 2937416 h 2937416"/>
                <a:gd name="connsiteX2-41" fmla="*/ 0 w 3020855"/>
                <a:gd name="connsiteY2-42" fmla="*/ 2937416 h 2937416"/>
                <a:gd name="connsiteX3-43" fmla="*/ 0 w 3020855"/>
                <a:gd name="connsiteY3-44" fmla="*/ 0 h 2937416"/>
                <a:gd name="connsiteX4-45" fmla="*/ 2937418 w 3020855"/>
                <a:gd name="connsiteY4-46" fmla="*/ 0 h 2937416"/>
                <a:gd name="connsiteX5-47" fmla="*/ 2929415 w 3020855"/>
                <a:gd name="connsiteY5-48" fmla="*/ 726957 h 2937416"/>
                <a:gd name="connsiteX6-49" fmla="*/ 3020855 w 3020855"/>
                <a:gd name="connsiteY6-50" fmla="*/ 2634497 h 2937416"/>
                <a:gd name="connsiteX0-51" fmla="*/ 2929415 w 2937418"/>
                <a:gd name="connsiteY0-52" fmla="*/ 2543057 h 2937416"/>
                <a:gd name="connsiteX1-53" fmla="*/ 2937418 w 2937418"/>
                <a:gd name="connsiteY1-54" fmla="*/ 2937416 h 2937416"/>
                <a:gd name="connsiteX2-55" fmla="*/ 0 w 2937418"/>
                <a:gd name="connsiteY2-56" fmla="*/ 2937416 h 2937416"/>
                <a:gd name="connsiteX3-57" fmla="*/ 0 w 2937418"/>
                <a:gd name="connsiteY3-58" fmla="*/ 0 h 2937416"/>
                <a:gd name="connsiteX4-59" fmla="*/ 2937418 w 2937418"/>
                <a:gd name="connsiteY4-60" fmla="*/ 0 h 2937416"/>
                <a:gd name="connsiteX5-61" fmla="*/ 2929415 w 2937418"/>
                <a:gd name="connsiteY5-62" fmla="*/ 726957 h 2937416"/>
                <a:gd name="connsiteX0-63" fmla="*/ 2942115 w 2942211"/>
                <a:gd name="connsiteY0-64" fmla="*/ 2543057 h 2937416"/>
                <a:gd name="connsiteX1-65" fmla="*/ 2937418 w 2942211"/>
                <a:gd name="connsiteY1-66" fmla="*/ 2937416 h 2937416"/>
                <a:gd name="connsiteX2-67" fmla="*/ 0 w 2942211"/>
                <a:gd name="connsiteY2-68" fmla="*/ 2937416 h 2937416"/>
                <a:gd name="connsiteX3-69" fmla="*/ 0 w 2942211"/>
                <a:gd name="connsiteY3-70" fmla="*/ 0 h 2937416"/>
                <a:gd name="connsiteX4-71" fmla="*/ 2937418 w 2942211"/>
                <a:gd name="connsiteY4-72" fmla="*/ 0 h 2937416"/>
                <a:gd name="connsiteX5-73" fmla="*/ 2929415 w 2942211"/>
                <a:gd name="connsiteY5-74" fmla="*/ 726957 h 2937416"/>
                <a:gd name="connsiteX0-75" fmla="*/ 2942115 w 2942290"/>
                <a:gd name="connsiteY0-76" fmla="*/ 2543057 h 2937416"/>
                <a:gd name="connsiteX1-77" fmla="*/ 2937418 w 2942290"/>
                <a:gd name="connsiteY1-78" fmla="*/ 2937416 h 2937416"/>
                <a:gd name="connsiteX2-79" fmla="*/ 0 w 2942290"/>
                <a:gd name="connsiteY2-80" fmla="*/ 2937416 h 2937416"/>
                <a:gd name="connsiteX3-81" fmla="*/ 0 w 2942290"/>
                <a:gd name="connsiteY3-82" fmla="*/ 0 h 2937416"/>
                <a:gd name="connsiteX4-83" fmla="*/ 2937418 w 2942290"/>
                <a:gd name="connsiteY4-84" fmla="*/ 0 h 2937416"/>
                <a:gd name="connsiteX5-85" fmla="*/ 2929415 w 2942290"/>
                <a:gd name="connsiteY5-86" fmla="*/ 726957 h 2937416"/>
                <a:gd name="connsiteX0-87" fmla="*/ 2942115 w 2942290"/>
                <a:gd name="connsiteY0-88" fmla="*/ 2543057 h 2937416"/>
                <a:gd name="connsiteX1-89" fmla="*/ 2937418 w 2942290"/>
                <a:gd name="connsiteY1-90" fmla="*/ 2937416 h 2937416"/>
                <a:gd name="connsiteX2-91" fmla="*/ 0 w 2942290"/>
                <a:gd name="connsiteY2-92" fmla="*/ 2937416 h 2937416"/>
                <a:gd name="connsiteX3-93" fmla="*/ 0 w 2942290"/>
                <a:gd name="connsiteY3-94" fmla="*/ 0 h 2937416"/>
                <a:gd name="connsiteX4-95" fmla="*/ 2937418 w 2942290"/>
                <a:gd name="connsiteY4-96" fmla="*/ 0 h 2937416"/>
                <a:gd name="connsiteX5-97" fmla="*/ 2929415 w 2942290"/>
                <a:gd name="connsiteY5-98" fmla="*/ 726957 h 2937416"/>
                <a:gd name="connsiteX0-99" fmla="*/ 2935765 w 2937418"/>
                <a:gd name="connsiteY0-100" fmla="*/ 2549407 h 2937416"/>
                <a:gd name="connsiteX1-101" fmla="*/ 2937418 w 2937418"/>
                <a:gd name="connsiteY1-102" fmla="*/ 2937416 h 2937416"/>
                <a:gd name="connsiteX2-103" fmla="*/ 0 w 2937418"/>
                <a:gd name="connsiteY2-104" fmla="*/ 2937416 h 2937416"/>
                <a:gd name="connsiteX3-105" fmla="*/ 0 w 2937418"/>
                <a:gd name="connsiteY3-106" fmla="*/ 0 h 2937416"/>
                <a:gd name="connsiteX4-107" fmla="*/ 2937418 w 2937418"/>
                <a:gd name="connsiteY4-108" fmla="*/ 0 h 2937416"/>
                <a:gd name="connsiteX5-109" fmla="*/ 2929415 w 2937418"/>
                <a:gd name="connsiteY5-110" fmla="*/ 726957 h 2937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937418" h="2937416">
                  <a:moveTo>
                    <a:pt x="2935765" y="2549407"/>
                  </a:moveTo>
                  <a:cubicBezTo>
                    <a:pt x="2937099" y="2917817"/>
                    <a:pt x="2936704" y="2624040"/>
                    <a:pt x="2937418" y="2937416"/>
                  </a:cubicBezTo>
                  <a:lnTo>
                    <a:pt x="0" y="2937416"/>
                  </a:lnTo>
                  <a:lnTo>
                    <a:pt x="0" y="0"/>
                  </a:lnTo>
                  <a:lnTo>
                    <a:pt x="2937418" y="0"/>
                  </a:lnTo>
                  <a:cubicBezTo>
                    <a:pt x="2934750" y="242319"/>
                    <a:pt x="2932083" y="484638"/>
                    <a:pt x="2929415" y="726957"/>
                  </a:cubicBezTo>
                </a:path>
              </a:pathLst>
            </a:custGeom>
            <a:noFill/>
            <a:ln w="381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4505" y="3967"/>
              <a:ext cx="3570" cy="1371"/>
            </a:xfrm>
            <a:prstGeom prst="rect">
              <a:avLst/>
            </a:prstGeom>
            <a:ln>
              <a:noFill/>
            </a:ln>
            <a:effectLst/>
          </p:spPr>
          <p:txBody>
            <a:bodyPr wrap="square">
              <a:spAutoFit/>
            </a:bodyPr>
            <a:lstStyle/>
            <a:p>
              <a:r>
                <a:rPr lang="en-US" altLang="zh-CN" sz="4400" b="1" dirty="0">
                  <a:solidFill>
                    <a:schemeClr val="bg1"/>
                  </a:solidFill>
                  <a:latin typeface="微软雅黑" panose="020B0503020204020204" pitchFamily="34" charset="-122"/>
                  <a:ea typeface="微软雅黑" panose="020B0503020204020204" pitchFamily="34" charset="-122"/>
                  <a:cs typeface="+mn-ea"/>
                  <a:sym typeface="+mn-lt"/>
                </a:rPr>
                <a:t>PART</a:t>
              </a:r>
              <a:endParaRPr lang="en-US" altLang="zh-CN" sz="4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13"/>
            <p:cNvSpPr txBox="1"/>
            <p:nvPr/>
          </p:nvSpPr>
          <p:spPr>
            <a:xfrm>
              <a:off x="1624" y="3582"/>
              <a:ext cx="2197" cy="5621"/>
            </a:xfrm>
            <a:prstGeom prst="rect">
              <a:avLst/>
            </a:prstGeom>
            <a:noFill/>
            <a:effectLst/>
          </p:spPr>
          <p:txBody>
            <a:bodyPr wrap="square" rtlCol="0">
              <a:spAutoFit/>
            </a:bodyPr>
            <a:lstStyle/>
            <a:p>
              <a:pPr algn="ctr"/>
              <a:r>
                <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rPr>
                <a:t>3</a:t>
              </a:r>
              <a:endParaRPr lang="en-US" altLang="zh-CN" sz="19900" b="1" dirty="0">
                <a:solidFill>
                  <a:srgbClr val="FFC000"/>
                </a:solidFill>
                <a:latin typeface="微软雅黑" panose="020B0503020204020204" pitchFamily="34" charset="-122"/>
                <a:ea typeface="微软雅黑" panose="020B0503020204020204" pitchFamily="34" charset="-122"/>
                <a:cs typeface="Tahoma" panose="020B0604030504040204" pitchFamily="34" charset="0"/>
                <a:sym typeface="+mn-lt"/>
              </a:endParaRPr>
            </a:p>
          </p:txBody>
        </p:sp>
        <p:sp>
          <p:nvSpPr>
            <p:cNvPr id="6" name="文本框 14"/>
            <p:cNvSpPr txBox="1"/>
            <p:nvPr/>
          </p:nvSpPr>
          <p:spPr>
            <a:xfrm>
              <a:off x="4505" y="5156"/>
              <a:ext cx="6742" cy="823"/>
            </a:xfrm>
            <a:prstGeom prst="rect">
              <a:avLst/>
            </a:prstGeom>
            <a:noFill/>
            <a:effectLst/>
          </p:spPr>
          <p:txBody>
            <a:bodyPr wrap="square" rtlCol="0">
              <a:spAutoFit/>
            </a:bodyPr>
            <a:lstStyle/>
            <a:p>
              <a:pPr>
                <a:defRPr/>
              </a:pPr>
              <a:r>
                <a:rPr lang="zh-CN" altLang="en-US" sz="2400" b="1" kern="0" dirty="0">
                  <a:solidFill>
                    <a:schemeClr val="bg1"/>
                  </a:solidFill>
                  <a:latin typeface="微软雅黑" panose="020B0503020204020204" pitchFamily="34" charset="-122"/>
                  <a:ea typeface="微软雅黑" panose="020B0503020204020204" pitchFamily="34" charset="-122"/>
                </a:rPr>
                <a:t>自行申报</a:t>
              </a:r>
              <a:r>
                <a:rPr lang="en-US" altLang="zh-CN" sz="2400" b="1" kern="0" dirty="0">
                  <a:solidFill>
                    <a:schemeClr val="bg1"/>
                  </a:solidFill>
                  <a:latin typeface="微软雅黑" panose="020B0503020204020204" pitchFamily="34" charset="-122"/>
                  <a:ea typeface="微软雅黑" panose="020B0503020204020204" pitchFamily="34" charset="-122"/>
                </a:rPr>
                <a:t>WEB</a:t>
              </a:r>
              <a:r>
                <a:rPr lang="zh-CN" altLang="en-US" sz="2400" b="1" kern="0" dirty="0">
                  <a:solidFill>
                    <a:schemeClr val="bg1"/>
                  </a:solidFill>
                  <a:latin typeface="微软雅黑" panose="020B0503020204020204" pitchFamily="34" charset="-122"/>
                  <a:ea typeface="微软雅黑" panose="020B0503020204020204" pitchFamily="34" charset="-122"/>
                </a:rPr>
                <a:t>端操作流程</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1"/>
          <p:cNvSpPr/>
          <p:nvPr/>
        </p:nvSpPr>
        <p:spPr>
          <a:xfrm>
            <a:off x="334729" y="669073"/>
            <a:ext cx="2581087" cy="389335"/>
          </a:xfrm>
          <a:prstGeom prst="rect">
            <a:avLst/>
          </a:prstGeom>
          <a:noFill/>
          <a:ln w="9525">
            <a:noFill/>
          </a:ln>
        </p:spPr>
        <p:txBody>
          <a:bodyPr wrap="square" lIns="68522" tIns="34289" rIns="68522" bIns="34289">
            <a:spAutoFit/>
          </a:bodyPr>
          <a:lstStyle/>
          <a:p>
            <a:pPr algn="just">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账号密码登录 或 扫一扫</a:t>
            </a:r>
            <a:endParaRPr lang="zh-CN" altLang="en-US" sz="1600" dirty="0">
              <a:solidFill>
                <a:schemeClr val="bg1"/>
              </a:solidFill>
              <a:sym typeface="字魂105号-简雅黑" pitchFamily="2" charset="-122"/>
            </a:endParaRPr>
          </a:p>
        </p:txBody>
      </p:sp>
      <p:grpSp>
        <p:nvGrpSpPr>
          <p:cNvPr id="37892" name="组合 1024"/>
          <p:cNvGrpSpPr>
            <a:grpSpLocks noChangeAspect="1"/>
          </p:cNvGrpSpPr>
          <p:nvPr/>
        </p:nvGrpSpPr>
        <p:grpSpPr>
          <a:xfrm>
            <a:off x="3067050" y="1714500"/>
            <a:ext cx="3429000" cy="1314450"/>
            <a:chOff x="0" y="0"/>
            <a:chExt cx="2880" cy="2880"/>
          </a:xfrm>
        </p:grpSpPr>
        <p:sp>
          <p:nvSpPr>
            <p:cNvPr id="37893" name="矩形 1026"/>
            <p:cNvSpPr>
              <a:spLocks noChangeAspect="1" noTextEdit="1"/>
            </p:cNvSpPr>
            <p:nvPr/>
          </p:nvSpPr>
          <p:spPr>
            <a:xfrm>
              <a:off x="0" y="0"/>
              <a:ext cx="2880" cy="2880"/>
            </a:xfrm>
            <a:prstGeom prst="rect">
              <a:avLst/>
            </a:prstGeom>
            <a:noFill/>
            <a:ln w="9525">
              <a:noFill/>
            </a:ln>
          </p:spPr>
          <p:txBody>
            <a:bodyPr/>
            <a:lstStyle/>
            <a:p>
              <a:endParaRPr lang="zh-CN" altLang="en-US"/>
            </a:p>
          </p:txBody>
        </p:sp>
      </p:grpSp>
      <p:pic>
        <p:nvPicPr>
          <p:cNvPr id="2" name="图片 1" descr="0"/>
          <p:cNvPicPr>
            <a:picLocks noChangeAspect="1"/>
          </p:cNvPicPr>
          <p:nvPr/>
        </p:nvPicPr>
        <p:blipFill>
          <a:blip r:embed="rId1" cstate="print"/>
          <a:stretch>
            <a:fillRect/>
          </a:stretch>
        </p:blipFill>
        <p:spPr>
          <a:xfrm>
            <a:off x="182178" y="1168825"/>
            <a:ext cx="5352798" cy="2736304"/>
          </a:xfrm>
          <a:prstGeom prst="rect">
            <a:avLst/>
          </a:prstGeom>
        </p:spPr>
      </p:pic>
      <p:pic>
        <p:nvPicPr>
          <p:cNvPr id="3" name="图片 2" descr="0-"/>
          <p:cNvPicPr>
            <a:picLocks noChangeAspect="1"/>
          </p:cNvPicPr>
          <p:nvPr/>
        </p:nvPicPr>
        <p:blipFill>
          <a:blip r:embed="rId2" cstate="print"/>
          <a:stretch>
            <a:fillRect/>
          </a:stretch>
        </p:blipFill>
        <p:spPr>
          <a:xfrm>
            <a:off x="5292079" y="1059582"/>
            <a:ext cx="3537137" cy="2880320"/>
          </a:xfrm>
          <a:prstGeom prst="rect">
            <a:avLst/>
          </a:prstGeom>
        </p:spPr>
      </p:pic>
      <p:sp>
        <p:nvSpPr>
          <p:cNvPr id="8" name="矩形 31"/>
          <p:cNvSpPr/>
          <p:nvPr/>
        </p:nvSpPr>
        <p:spPr>
          <a:xfrm>
            <a:off x="334729" y="257068"/>
            <a:ext cx="1361474" cy="346247"/>
          </a:xfrm>
          <a:prstGeom prst="rect">
            <a:avLst/>
          </a:prstGeom>
          <a:solidFill>
            <a:srgbClr val="FFC000"/>
          </a:solidFill>
          <a:ln w="9525">
            <a:solidFill>
              <a:srgbClr val="FFC000"/>
            </a:solidFill>
          </a:ln>
        </p:spPr>
        <p:txBody>
          <a:bodyPr wrap="none" lIns="68522" tIns="34289" rIns="68522" bIns="34289">
            <a:spAutoFit/>
          </a:bodyPr>
          <a:lstStyle/>
          <a:p>
            <a:pPr algn="ct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① 注册登录</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8" name="组合 1024"/>
          <p:cNvGrpSpPr>
            <a:grpSpLocks noChangeAspect="1"/>
          </p:cNvGrpSpPr>
          <p:nvPr/>
        </p:nvGrpSpPr>
        <p:grpSpPr>
          <a:xfrm>
            <a:off x="3067050" y="1714500"/>
            <a:ext cx="3429000" cy="1314450"/>
            <a:chOff x="0" y="0"/>
            <a:chExt cx="2880" cy="2880"/>
          </a:xfrm>
        </p:grpSpPr>
        <p:sp>
          <p:nvSpPr>
            <p:cNvPr id="38919" name="矩形 1026"/>
            <p:cNvSpPr>
              <a:spLocks noChangeAspect="1" noTextEdit="1"/>
            </p:cNvSpPr>
            <p:nvPr/>
          </p:nvSpPr>
          <p:spPr>
            <a:xfrm>
              <a:off x="0" y="0"/>
              <a:ext cx="2880" cy="2880"/>
            </a:xfrm>
            <a:prstGeom prst="rect">
              <a:avLst/>
            </a:prstGeom>
            <a:noFill/>
            <a:ln w="9525">
              <a:noFill/>
            </a:ln>
          </p:spPr>
          <p:txBody>
            <a:bodyPr/>
            <a:lstStyle/>
            <a:p>
              <a:endParaRPr lang="zh-CN" altLang="en-US"/>
            </a:p>
          </p:txBody>
        </p:sp>
      </p:gr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032"/>
            <a:ext cx="9144000" cy="4123928"/>
          </a:xfrm>
          <a:prstGeom prst="rect">
            <a:avLst/>
          </a:prstGeom>
        </p:spPr>
      </p:pic>
      <p:sp>
        <p:nvSpPr>
          <p:cNvPr id="9" name="矩形 31"/>
          <p:cNvSpPr/>
          <p:nvPr/>
        </p:nvSpPr>
        <p:spPr>
          <a:xfrm>
            <a:off x="179512" y="142393"/>
            <a:ext cx="1933016" cy="346247"/>
          </a:xfrm>
          <a:prstGeom prst="rect">
            <a:avLst/>
          </a:prstGeom>
          <a:solidFill>
            <a:srgbClr val="FFC000"/>
          </a:solidFill>
          <a:ln w="9525">
            <a:solidFill>
              <a:srgbClr val="FFC000"/>
            </a:solidFill>
          </a:ln>
        </p:spPr>
        <p:txBody>
          <a:bodyPr wrap="square" lIns="68522" tIns="34289" rIns="68522" bIns="34289">
            <a:spAutoFit/>
          </a:bodyPr>
          <a:lstStyle/>
          <a:p>
            <a:r>
              <a:rPr lang="en-US" altLang="zh-CN" b="1" dirty="0">
                <a:latin typeface="微软雅黑" panose="020B0503020204020204" pitchFamily="34" charset="-122"/>
                <a:ea typeface="微软雅黑" panose="020B0503020204020204" pitchFamily="34" charset="-122"/>
                <a:sym typeface="字魂105号-简雅黑" pitchFamily="2" charset="-122"/>
              </a:rPr>
              <a:t>②</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 自行申报入口</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15879" y="97155"/>
            <a:ext cx="4879658" cy="5739289"/>
            <a:chOff x="8762" y="1315"/>
            <a:chExt cx="11744" cy="14579"/>
          </a:xfrm>
        </p:grpSpPr>
        <p:pic>
          <p:nvPicPr>
            <p:cNvPr id="10" name="图片 9"/>
            <p:cNvPicPr>
              <a:picLocks noChangeAspect="1"/>
            </p:cNvPicPr>
            <p:nvPr>
              <p:custDataLst>
                <p:tags r:id="rId1"/>
              </p:custDataLst>
            </p:nvPr>
          </p:nvPicPr>
          <p:blipFill>
            <a:blip r:embed="rId2"/>
            <a:stretch>
              <a:fillRect/>
            </a:stretch>
          </p:blipFill>
          <p:spPr>
            <a:xfrm>
              <a:off x="8778" y="1315"/>
              <a:ext cx="11685" cy="6525"/>
            </a:xfrm>
            <a:prstGeom prst="rect">
              <a:avLst/>
            </a:prstGeom>
          </p:spPr>
        </p:pic>
        <p:pic>
          <p:nvPicPr>
            <p:cNvPr id="11" name="图片 10"/>
            <p:cNvPicPr>
              <a:picLocks noChangeAspect="1"/>
            </p:cNvPicPr>
            <p:nvPr>
              <p:custDataLst>
                <p:tags r:id="rId3"/>
              </p:custDataLst>
            </p:nvPr>
          </p:nvPicPr>
          <p:blipFill>
            <a:blip r:embed="rId4"/>
            <a:stretch>
              <a:fillRect/>
            </a:stretch>
          </p:blipFill>
          <p:spPr>
            <a:xfrm>
              <a:off x="8762" y="7840"/>
              <a:ext cx="11745" cy="8055"/>
            </a:xfrm>
            <a:prstGeom prst="rect">
              <a:avLst/>
            </a:prstGeom>
          </p:spPr>
        </p:pic>
      </p:gr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81539"/>
            <a:ext cx="9144000" cy="3980421"/>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8" name="组合 1024"/>
          <p:cNvGrpSpPr>
            <a:grpSpLocks noChangeAspect="1"/>
          </p:cNvGrpSpPr>
          <p:nvPr/>
        </p:nvGrpSpPr>
        <p:grpSpPr>
          <a:xfrm>
            <a:off x="3067050" y="1714500"/>
            <a:ext cx="3429000" cy="1314450"/>
            <a:chOff x="0" y="0"/>
            <a:chExt cx="2880" cy="2880"/>
          </a:xfrm>
        </p:grpSpPr>
        <p:sp>
          <p:nvSpPr>
            <p:cNvPr id="38919" name="矩形 1026"/>
            <p:cNvSpPr>
              <a:spLocks noChangeAspect="1" noTextEdit="1"/>
            </p:cNvSpPr>
            <p:nvPr/>
          </p:nvSpPr>
          <p:spPr>
            <a:xfrm>
              <a:off x="0" y="0"/>
              <a:ext cx="2880" cy="2880"/>
            </a:xfrm>
            <a:prstGeom prst="rect">
              <a:avLst/>
            </a:prstGeom>
            <a:noFill/>
            <a:ln w="9525">
              <a:noFill/>
            </a:ln>
          </p:spPr>
          <p:txBody>
            <a:bodyPr/>
            <a:lstStyle/>
            <a:p>
              <a:endParaRPr lang="zh-CN" altLang="en-US"/>
            </a:p>
          </p:txBody>
        </p:sp>
      </p:grpSp>
      <p:sp>
        <p:nvSpPr>
          <p:cNvPr id="7" name="矩形 31"/>
          <p:cNvSpPr/>
          <p:nvPr/>
        </p:nvSpPr>
        <p:spPr>
          <a:xfrm>
            <a:off x="334728" y="257068"/>
            <a:ext cx="1933016" cy="346247"/>
          </a:xfrm>
          <a:prstGeom prst="rect">
            <a:avLst/>
          </a:prstGeom>
          <a:solidFill>
            <a:srgbClr val="FFC000"/>
          </a:solidFill>
          <a:ln w="9525">
            <a:solidFill>
              <a:srgbClr val="FFC000"/>
            </a:solidFill>
          </a:ln>
        </p:spPr>
        <p:txBody>
          <a:bodyPr wrap="square" lIns="68522" tIns="34289" rIns="68522" bIns="34289">
            <a:spAutoFit/>
          </a:bodyPr>
          <a:lstStyle/>
          <a:p>
            <a:r>
              <a:rPr lang="en-US" altLang="zh-CN" b="1" dirty="0">
                <a:latin typeface="微软雅黑" panose="020B0503020204020204" pitchFamily="34" charset="-122"/>
                <a:ea typeface="微软雅黑" panose="020B0503020204020204" pitchFamily="34" charset="-122"/>
                <a:sym typeface="字魂105号-简雅黑" pitchFamily="2" charset="-122"/>
              </a:rPr>
              <a:t>②</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 自行申报入口</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10882"/>
            <a:ext cx="9144000" cy="3321736"/>
          </a:xfrm>
          <a:prstGeom prst="rect">
            <a:avLst/>
          </a:prstGeom>
        </p:spPr>
      </p:pic>
      <p:sp>
        <p:nvSpPr>
          <p:cNvPr id="8" name="矩形 7"/>
          <p:cNvSpPr/>
          <p:nvPr/>
        </p:nvSpPr>
        <p:spPr>
          <a:xfrm>
            <a:off x="194719" y="4465120"/>
            <a:ext cx="2882840" cy="369332"/>
          </a:xfrm>
          <a:prstGeom prst="rect">
            <a:avLst/>
          </a:prstGeom>
        </p:spPr>
        <p:txBody>
          <a:bodyPr wrap="none">
            <a:spAutoFit/>
          </a:bodyPr>
          <a:lstStyle/>
          <a:p>
            <a:r>
              <a:rPr lang="en-US" altLang="zh-CN" dirty="0">
                <a:hlinkClick r:id="rId2"/>
              </a:rPr>
              <a:t>https://etax.chinatax.gov.cn/</a:t>
            </a:r>
            <a:endParaRPr lang="zh-CN" altLang="en-US"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8" name="组合 1024"/>
          <p:cNvGrpSpPr>
            <a:grpSpLocks noChangeAspect="1"/>
          </p:cNvGrpSpPr>
          <p:nvPr/>
        </p:nvGrpSpPr>
        <p:grpSpPr>
          <a:xfrm>
            <a:off x="3067050" y="1714500"/>
            <a:ext cx="3429000" cy="1314450"/>
            <a:chOff x="0" y="0"/>
            <a:chExt cx="2880" cy="2880"/>
          </a:xfrm>
        </p:grpSpPr>
        <p:sp>
          <p:nvSpPr>
            <p:cNvPr id="38919" name="矩形 1026"/>
            <p:cNvSpPr>
              <a:spLocks noChangeAspect="1" noTextEdit="1"/>
            </p:cNvSpPr>
            <p:nvPr/>
          </p:nvSpPr>
          <p:spPr>
            <a:xfrm>
              <a:off x="0" y="0"/>
              <a:ext cx="2880" cy="2880"/>
            </a:xfrm>
            <a:prstGeom prst="rect">
              <a:avLst/>
            </a:prstGeom>
            <a:noFill/>
            <a:ln w="9525">
              <a:noFill/>
            </a:ln>
          </p:spPr>
          <p:txBody>
            <a:bodyPr/>
            <a:lstStyle/>
            <a:p>
              <a:endParaRPr lang="zh-CN" altLang="en-US"/>
            </a:p>
          </p:txBody>
        </p:sp>
      </p:grpSp>
      <p:sp>
        <p:nvSpPr>
          <p:cNvPr id="7" name="矩形 31"/>
          <p:cNvSpPr/>
          <p:nvPr/>
        </p:nvSpPr>
        <p:spPr>
          <a:xfrm>
            <a:off x="334728" y="257068"/>
            <a:ext cx="1933016" cy="346247"/>
          </a:xfrm>
          <a:prstGeom prst="rect">
            <a:avLst/>
          </a:prstGeom>
          <a:solidFill>
            <a:srgbClr val="FFC000"/>
          </a:solidFill>
          <a:ln w="9525">
            <a:solidFill>
              <a:srgbClr val="FFC000"/>
            </a:solidFill>
          </a:ln>
        </p:spPr>
        <p:txBody>
          <a:bodyPr wrap="square" lIns="68522" tIns="34289" rIns="68522" bIns="34289">
            <a:spAutoFit/>
          </a:bodyPr>
          <a:lstStyle/>
          <a:p>
            <a:r>
              <a:rPr lang="en-US" altLang="zh-CN" b="1" dirty="0">
                <a:latin typeface="微软雅黑" panose="020B0503020204020204" pitchFamily="34" charset="-122"/>
                <a:ea typeface="微软雅黑" panose="020B0503020204020204" pitchFamily="34" charset="-122"/>
                <a:sym typeface="字魂105号-简雅黑" pitchFamily="2" charset="-122"/>
              </a:rPr>
              <a:t>②</a:t>
            </a:r>
            <a:r>
              <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rPr>
              <a:t> 自行申报入口</a:t>
            </a:r>
            <a:endParaRPr lang="zh-CN" altLang="en-US" b="1" dirty="0">
              <a:latin typeface="微软雅黑" panose="020B0503020204020204" pitchFamily="34" charset="-122"/>
              <a:ea typeface="微软雅黑" panose="020B0503020204020204" pitchFamily="34" charset="-122"/>
              <a:cs typeface="宋体" panose="02010600030101010101" pitchFamily="2" charset="-122"/>
              <a:sym typeface="字魂105号-简雅黑" pitchFamily="2" charset="-122"/>
            </a:endParaRPr>
          </a:p>
        </p:txBody>
      </p:sp>
      <p:pic>
        <p:nvPicPr>
          <p:cNvPr id="6" name="图片 5" descr="1入口-"/>
          <p:cNvPicPr>
            <a:picLocks noChangeAspect="1"/>
          </p:cNvPicPr>
          <p:nvPr/>
        </p:nvPicPr>
        <p:blipFill>
          <a:blip r:embed="rId1" cstate="print"/>
          <a:srcRect l="2490" t="10701" r="6335"/>
          <a:stretch>
            <a:fillRect/>
          </a:stretch>
        </p:blipFill>
        <p:spPr>
          <a:xfrm>
            <a:off x="477946" y="1075580"/>
            <a:ext cx="7735352" cy="3872433"/>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865289" cy="120359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36338"/>
            <a:ext cx="9144000" cy="3870823"/>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07750"/>
            <a:ext cx="9144000" cy="4527999"/>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1619"/>
            <a:ext cx="9144000" cy="4680262"/>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28232" y="323536"/>
            <a:ext cx="6887536" cy="4496427"/>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custDataLst>
              <p:tags r:id="rId1"/>
            </p:custDataLst>
          </p:nvPr>
        </p:nvSpPr>
        <p:spPr>
          <a:xfrm>
            <a:off x="493395" y="1134428"/>
            <a:ext cx="7174949" cy="383181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42900" algn="ctr">
              <a:lnSpc>
                <a:spcPct val="150000"/>
              </a:lnSpc>
            </a:pPr>
            <a:r>
              <a:rPr lang="zh-CN" altLang="en-US" sz="1350" b="1" dirty="0">
                <a:solidFill>
                  <a:srgbClr val="FFFF00"/>
                </a:solidFill>
                <a:latin typeface="微软雅黑" panose="020B0503020204020204" pitchFamily="34" charset="-122"/>
                <a:ea typeface="微软雅黑" panose="020B0503020204020204" pitchFamily="34" charset="-122"/>
              </a:rPr>
              <a:t>国家税务总局关于进一步简便优化部分纳税人个人所得税预扣预缴方法的公告           </a:t>
            </a:r>
            <a:endParaRPr lang="en-US" altLang="zh-CN" sz="1350" b="1" dirty="0">
              <a:solidFill>
                <a:srgbClr val="FFFF00"/>
              </a:solidFill>
              <a:latin typeface="微软雅黑" panose="020B0503020204020204" pitchFamily="34" charset="-122"/>
              <a:ea typeface="微软雅黑" panose="020B0503020204020204" pitchFamily="34" charset="-122"/>
            </a:endParaRPr>
          </a:p>
          <a:p>
            <a:pPr indent="342900" algn="ctr">
              <a:lnSpc>
                <a:spcPct val="150000"/>
              </a:lnSpc>
            </a:pPr>
            <a:r>
              <a:rPr lang="zh-CN" altLang="en-US" sz="1350" b="1" dirty="0">
                <a:solidFill>
                  <a:srgbClr val="FFFF00"/>
                </a:solidFill>
                <a:latin typeface="微软雅黑" panose="020B0503020204020204" pitchFamily="34" charset="-122"/>
                <a:ea typeface="微软雅黑" panose="020B0503020204020204" pitchFamily="34" charset="-122"/>
              </a:rPr>
              <a:t> 国家税务总局公告</a:t>
            </a:r>
            <a:r>
              <a:rPr lang="en-US" altLang="zh-CN" sz="1350" b="1" dirty="0">
                <a:solidFill>
                  <a:srgbClr val="FFFF00"/>
                </a:solidFill>
                <a:latin typeface="微软雅黑" panose="020B0503020204020204" pitchFamily="34" charset="-122"/>
                <a:ea typeface="微软雅黑" panose="020B0503020204020204" pitchFamily="34" charset="-122"/>
              </a:rPr>
              <a:t>2020</a:t>
            </a:r>
            <a:r>
              <a:rPr lang="zh-CN" altLang="en-US" sz="1350" b="1" dirty="0">
                <a:solidFill>
                  <a:srgbClr val="FFFF00"/>
                </a:solidFill>
                <a:latin typeface="微软雅黑" panose="020B0503020204020204" pitchFamily="34" charset="-122"/>
                <a:ea typeface="微软雅黑" panose="020B0503020204020204" pitchFamily="34" charset="-122"/>
              </a:rPr>
              <a:t>年第</a:t>
            </a:r>
            <a:r>
              <a:rPr lang="en-US" altLang="zh-CN" sz="1350" b="1" dirty="0">
                <a:solidFill>
                  <a:srgbClr val="FFFF00"/>
                </a:solidFill>
                <a:latin typeface="微软雅黑" panose="020B0503020204020204" pitchFamily="34" charset="-122"/>
                <a:ea typeface="微软雅黑" panose="020B0503020204020204" pitchFamily="34" charset="-122"/>
              </a:rPr>
              <a:t>19</a:t>
            </a:r>
            <a:r>
              <a:rPr lang="zh-CN" altLang="en-US" sz="1350" b="1" dirty="0">
                <a:solidFill>
                  <a:srgbClr val="FFFF00"/>
                </a:solidFill>
                <a:latin typeface="微软雅黑" panose="020B0503020204020204" pitchFamily="34" charset="-122"/>
                <a:ea typeface="微软雅黑" panose="020B0503020204020204" pitchFamily="34" charset="-122"/>
              </a:rPr>
              <a:t>号</a:t>
            </a:r>
            <a:endParaRPr lang="zh-CN" altLang="en-US" sz="1350" b="1" dirty="0">
              <a:solidFill>
                <a:srgbClr val="FFFF00"/>
              </a:solidFill>
              <a:latin typeface="微软雅黑" panose="020B0503020204020204" pitchFamily="34" charset="-122"/>
              <a:ea typeface="微软雅黑" panose="020B0503020204020204" pitchFamily="34" charset="-122"/>
            </a:endParaRPr>
          </a:p>
          <a:p>
            <a:pPr indent="342900" fontAlgn="auto">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    一、对上一完整纳税年度内每月均在同一单位预扣预缴工资、薪金所得个人所得税且全年工资、薪金收入不超过</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万元的居民个人，扣缴义务人在预扣预缴本年度工资、薪金所得个人所得税时，累计减除费用自</a:t>
            </a:r>
            <a:r>
              <a:rPr lang="en-US" altLang="zh-CN" sz="1350" dirty="0">
                <a:solidFill>
                  <a:schemeClr val="bg1"/>
                </a:solidFill>
                <a:latin typeface="微软雅黑" panose="020B0503020204020204" pitchFamily="34" charset="-122"/>
                <a:ea typeface="微软雅黑" panose="020B0503020204020204" pitchFamily="34" charset="-122"/>
              </a:rPr>
              <a:t>1</a:t>
            </a:r>
            <a:r>
              <a:rPr lang="zh-CN" altLang="en-US" sz="1350" dirty="0">
                <a:solidFill>
                  <a:schemeClr val="bg1"/>
                </a:solidFill>
                <a:latin typeface="微软雅黑" panose="020B0503020204020204" pitchFamily="34" charset="-122"/>
                <a:ea typeface="微软雅黑" panose="020B0503020204020204" pitchFamily="34" charset="-122"/>
              </a:rPr>
              <a:t>月份起直接按照全年</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万元计算扣除。即，在纳税人累计收入不超过</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万元的月份，暂不预扣预缴个人所得税；在其累计收入超过</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万元的当月及年内后续月份，再预扣预缴个人所得税。</a:t>
            </a:r>
            <a:endParaRPr lang="zh-CN" altLang="en-US" sz="1350" dirty="0">
              <a:solidFill>
                <a:schemeClr val="bg1"/>
              </a:solidFill>
              <a:latin typeface="微软雅黑" panose="020B0503020204020204" pitchFamily="34" charset="-122"/>
              <a:ea typeface="微软雅黑" panose="020B0503020204020204" pitchFamily="34" charset="-122"/>
            </a:endParaRPr>
          </a:p>
          <a:p>
            <a:pPr indent="342900" fontAlgn="auto">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扣缴义务人应当按规定办理全员全额扣缴申报，并在</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个人所得税扣缴申报表</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相应纳税人的备注栏注明“上年各月均有申报且全年收入不超过</a:t>
            </a:r>
            <a:r>
              <a:rPr lang="en-US" altLang="zh-CN" sz="1350" dirty="0">
                <a:solidFill>
                  <a:schemeClr val="bg1"/>
                </a:solidFill>
                <a:latin typeface="微软雅黑" panose="020B0503020204020204" pitchFamily="34" charset="-122"/>
                <a:ea typeface="微软雅黑" panose="020B0503020204020204" pitchFamily="34" charset="-122"/>
              </a:rPr>
              <a:t>6</a:t>
            </a:r>
            <a:r>
              <a:rPr lang="zh-CN" altLang="en-US" sz="1350" dirty="0">
                <a:solidFill>
                  <a:schemeClr val="bg1"/>
                </a:solidFill>
                <a:latin typeface="微软雅黑" panose="020B0503020204020204" pitchFamily="34" charset="-122"/>
                <a:ea typeface="微软雅黑" panose="020B0503020204020204" pitchFamily="34" charset="-122"/>
              </a:rPr>
              <a:t>万元”字样。</a:t>
            </a:r>
            <a:endParaRPr lang="zh-CN" altLang="en-US" sz="1350" dirty="0">
              <a:solidFill>
                <a:schemeClr val="bg1"/>
              </a:solidFill>
              <a:latin typeface="微软雅黑" panose="020B0503020204020204" pitchFamily="34" charset="-122"/>
              <a:ea typeface="微软雅黑" panose="020B0503020204020204" pitchFamily="34" charset="-122"/>
            </a:endParaRPr>
          </a:p>
          <a:p>
            <a:pPr indent="342900" fontAlgn="auto">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二、对按照累计预扣法预扣预缴劳务报酬所得个人所得税的居民个人，扣缴义务人比照上述规定执行。</a:t>
            </a:r>
            <a:endParaRPr lang="zh-CN" altLang="en-US" sz="1350" dirty="0">
              <a:solidFill>
                <a:schemeClr val="bg1"/>
              </a:solidFill>
              <a:latin typeface="微软雅黑" panose="020B0503020204020204" pitchFamily="34" charset="-122"/>
              <a:ea typeface="微软雅黑" panose="020B0503020204020204" pitchFamily="34" charset="-122"/>
            </a:endParaRPr>
          </a:p>
          <a:p>
            <a:pPr indent="342900" fontAlgn="auto">
              <a:lnSpc>
                <a:spcPct val="150000"/>
              </a:lnSpc>
            </a:pPr>
            <a:r>
              <a:rPr lang="zh-CN" altLang="en-US" sz="1350" dirty="0">
                <a:solidFill>
                  <a:schemeClr val="bg1"/>
                </a:solidFill>
                <a:latin typeface="微软雅黑" panose="020B0503020204020204" pitchFamily="34" charset="-122"/>
                <a:ea typeface="微软雅黑" panose="020B0503020204020204" pitchFamily="34" charset="-122"/>
              </a:rPr>
              <a:t>本公告自</a:t>
            </a:r>
            <a:r>
              <a:rPr lang="en-US" altLang="zh-CN" sz="1350" dirty="0">
                <a:solidFill>
                  <a:schemeClr val="bg1"/>
                </a:solidFill>
                <a:latin typeface="微软雅黑" panose="020B0503020204020204" pitchFamily="34" charset="-122"/>
                <a:ea typeface="微软雅黑" panose="020B0503020204020204" pitchFamily="34" charset="-122"/>
              </a:rPr>
              <a:t>2021</a:t>
            </a:r>
            <a:r>
              <a:rPr lang="zh-CN" altLang="en-US" sz="1350" dirty="0">
                <a:solidFill>
                  <a:schemeClr val="bg1"/>
                </a:solidFill>
                <a:latin typeface="微软雅黑" panose="020B0503020204020204" pitchFamily="34" charset="-122"/>
                <a:ea typeface="微软雅黑" panose="020B0503020204020204" pitchFamily="34" charset="-122"/>
              </a:rPr>
              <a:t>年</a:t>
            </a:r>
            <a:r>
              <a:rPr lang="en-US" altLang="zh-CN" sz="1350" dirty="0">
                <a:solidFill>
                  <a:schemeClr val="bg1"/>
                </a:solidFill>
                <a:latin typeface="微软雅黑" panose="020B0503020204020204" pitchFamily="34" charset="-122"/>
                <a:ea typeface="微软雅黑" panose="020B0503020204020204" pitchFamily="34" charset="-122"/>
              </a:rPr>
              <a:t>1</a:t>
            </a:r>
            <a:r>
              <a:rPr lang="zh-CN" altLang="en-US" sz="1350" dirty="0">
                <a:solidFill>
                  <a:schemeClr val="bg1"/>
                </a:solidFill>
                <a:latin typeface="微软雅黑" panose="020B0503020204020204" pitchFamily="34" charset="-122"/>
                <a:ea typeface="微软雅黑" panose="020B0503020204020204" pitchFamily="34" charset="-122"/>
              </a:rPr>
              <a:t>月</a:t>
            </a:r>
            <a:r>
              <a:rPr lang="en-US" altLang="zh-CN" sz="1350" dirty="0">
                <a:solidFill>
                  <a:schemeClr val="bg1"/>
                </a:solidFill>
                <a:latin typeface="微软雅黑" panose="020B0503020204020204" pitchFamily="34" charset="-122"/>
                <a:ea typeface="微软雅黑" panose="020B0503020204020204" pitchFamily="34" charset="-122"/>
              </a:rPr>
              <a:t>1</a:t>
            </a:r>
            <a:r>
              <a:rPr lang="zh-CN" altLang="en-US" sz="1350" dirty="0">
                <a:solidFill>
                  <a:schemeClr val="bg1"/>
                </a:solidFill>
                <a:latin typeface="微软雅黑" panose="020B0503020204020204" pitchFamily="34" charset="-122"/>
                <a:ea typeface="微软雅黑" panose="020B0503020204020204" pitchFamily="34" charset="-122"/>
              </a:rPr>
              <a:t>日起施行。</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custDataLst>
              <p:tags r:id="rId2"/>
            </p:custDataLst>
          </p:nvPr>
        </p:nvSpPr>
        <p:spPr>
          <a:xfrm>
            <a:off x="502200" y="331923"/>
            <a:ext cx="528692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特别提醒：关注基本减除费用新变化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4" name="组合 3"/>
          <p:cNvGrpSpPr/>
          <p:nvPr/>
        </p:nvGrpSpPr>
        <p:grpSpPr>
          <a:xfrm>
            <a:off x="385252" y="901736"/>
            <a:ext cx="7643132" cy="4040787"/>
            <a:chOff x="720100" y="840110"/>
            <a:chExt cx="7204720" cy="4423413"/>
          </a:xfrm>
        </p:grpSpPr>
        <p:sp>
          <p:nvSpPr>
            <p:cNvPr id="5" name="等腰三角形 4"/>
            <p:cNvSpPr/>
            <p:nvPr/>
          </p:nvSpPr>
          <p:spPr>
            <a:xfrm>
              <a:off x="6933565" y="4848225"/>
              <a:ext cx="546735" cy="41529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6" name="组合 5"/>
            <p:cNvGrpSpPr/>
            <p:nvPr/>
          </p:nvGrpSpPr>
          <p:grpSpPr>
            <a:xfrm>
              <a:off x="720100" y="840110"/>
              <a:ext cx="7204720" cy="4423413"/>
              <a:chOff x="5769913" y="3331993"/>
              <a:chExt cx="5824530" cy="2023648"/>
            </a:xfrm>
          </p:grpSpPr>
          <p:grpSp>
            <p:nvGrpSpPr>
              <p:cNvPr id="7" name="组合 6"/>
              <p:cNvGrpSpPr/>
              <p:nvPr/>
            </p:nvGrpSpPr>
            <p:grpSpPr>
              <a:xfrm>
                <a:off x="5769913" y="3331993"/>
                <a:ext cx="234827" cy="215710"/>
                <a:chOff x="5602710" y="3035129"/>
                <a:chExt cx="234827" cy="215710"/>
              </a:xfrm>
            </p:grpSpPr>
            <p:cxnSp>
              <p:nvCxnSpPr>
                <p:cNvPr id="14" name="直接连接符 13"/>
                <p:cNvCxnSpPr/>
                <p:nvPr/>
              </p:nvCxnSpPr>
              <p:spPr>
                <a:xfrm flipV="1">
                  <a:off x="5720123" y="3035129"/>
                  <a:ext cx="0" cy="21571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602710" y="3142984"/>
                  <a:ext cx="23482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887326" y="3439849"/>
                <a:ext cx="5707117" cy="1915792"/>
                <a:chOff x="5887326" y="3439849"/>
                <a:chExt cx="5707117" cy="1915792"/>
              </a:xfrm>
            </p:grpSpPr>
            <p:cxnSp>
              <p:nvCxnSpPr>
                <p:cNvPr id="9" name="直接连接符 8"/>
                <p:cNvCxnSpPr/>
                <p:nvPr/>
              </p:nvCxnSpPr>
              <p:spPr>
                <a:xfrm>
                  <a:off x="6090780" y="3439849"/>
                  <a:ext cx="55036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887326" y="5355641"/>
                  <a:ext cx="5707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887326" y="3629413"/>
                  <a:ext cx="0" cy="17262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1594443" y="3439849"/>
                  <a:ext cx="0" cy="19157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9"/>
          <p:cNvSpPr>
            <a:spLocks noChangeArrowheads="1"/>
          </p:cNvSpPr>
          <p:nvPr>
            <p:custDataLst>
              <p:tags r:id="rId1"/>
            </p:custDataLst>
          </p:nvPr>
        </p:nvSpPr>
        <p:spPr bwMode="auto">
          <a:xfrm>
            <a:off x="323851" y="1231583"/>
            <a:ext cx="3237071" cy="251607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threePt" dir="t"/>
            </a:scene3d>
          </a:bodyPr>
          <a:lstStyle>
            <a:lvl1pPr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2pPr>
            <a:lvl3pPr marL="11430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defRPr>
                <a:solidFill>
                  <a:srgbClr val="000000"/>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sym typeface="Arial" panose="020B0604020202020204" pitchFamily="34" charset="0"/>
              </a:defRPr>
            </a:lvl9pPr>
          </a:lstStyle>
          <a:p>
            <a:pPr>
              <a:lnSpc>
                <a:spcPct val="150000"/>
              </a:lnSpc>
            </a:pPr>
            <a:r>
              <a:rPr lang="zh-CN" altLang="zh-CN" sz="1500" dirty="0">
                <a:solidFill>
                  <a:schemeClr val="bg1"/>
                </a:solidFill>
                <a:latin typeface="微软雅黑" panose="020B0503020204020204" pitchFamily="34" charset="-122"/>
                <a:ea typeface="微软雅黑" panose="020B0503020204020204" pitchFamily="34" charset="-122"/>
              </a:rPr>
              <a:t>累计预缴应纳税所得额</a:t>
            </a:r>
            <a:endParaRPr lang="zh-CN"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500" dirty="0">
                <a:solidFill>
                  <a:schemeClr val="bg1"/>
                </a:solidFill>
                <a:latin typeface="微软雅黑" panose="020B0503020204020204" pitchFamily="34" charset="-122"/>
                <a:ea typeface="微软雅黑" panose="020B0503020204020204" pitchFamily="34" charset="-122"/>
              </a:rPr>
              <a:t>   =</a:t>
            </a:r>
            <a:r>
              <a:rPr lang="zh-CN" altLang="zh-CN" sz="1500" dirty="0">
                <a:solidFill>
                  <a:schemeClr val="bg1"/>
                </a:solidFill>
                <a:latin typeface="微软雅黑" panose="020B0503020204020204" pitchFamily="34" charset="-122"/>
                <a:ea typeface="微软雅黑" panose="020B0503020204020204" pitchFamily="34" charset="-122"/>
              </a:rPr>
              <a:t>累计收入</a:t>
            </a:r>
            <a:endParaRPr lang="zh-CN"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500" dirty="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a:t>
            </a:r>
            <a:r>
              <a:rPr lang="zh-CN" altLang="zh-CN" sz="1500" dirty="0">
                <a:solidFill>
                  <a:schemeClr val="bg1"/>
                </a:solidFill>
                <a:latin typeface="微软雅黑" panose="020B0503020204020204" pitchFamily="34" charset="-122"/>
                <a:ea typeface="微软雅黑" panose="020B0503020204020204" pitchFamily="34" charset="-122"/>
              </a:rPr>
              <a:t>累计免税收入</a:t>
            </a:r>
            <a:endParaRPr lang="zh-CN"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500" dirty="0">
                <a:solidFill>
                  <a:schemeClr val="tx1"/>
                </a:solidFill>
                <a:latin typeface="微软雅黑" panose="020B0503020204020204" pitchFamily="34" charset="-122"/>
                <a:ea typeface="微软雅黑" panose="020B0503020204020204" pitchFamily="34" charset="-122"/>
              </a:rPr>
              <a:t>  </a:t>
            </a:r>
            <a:r>
              <a:rPr lang="zh-CN" altLang="zh-CN" sz="1500" dirty="0">
                <a:solidFill>
                  <a:srgbClr val="FFFF00"/>
                </a:solidFill>
                <a:latin typeface="微软雅黑" panose="020B0503020204020204" pitchFamily="34" charset="-122"/>
                <a:ea typeface="微软雅黑" panose="020B0503020204020204" pitchFamily="34" charset="-122"/>
              </a:rPr>
              <a:t> </a:t>
            </a:r>
            <a:r>
              <a:rPr lang="en-US" altLang="zh-CN" sz="1500" dirty="0">
                <a:solidFill>
                  <a:srgbClr val="FFFF00"/>
                </a:solidFill>
                <a:latin typeface="微软雅黑" panose="020B0503020204020204" pitchFamily="34" charset="-122"/>
                <a:ea typeface="微软雅黑" panose="020B0503020204020204" pitchFamily="34" charset="-122"/>
              </a:rPr>
              <a:t>-</a:t>
            </a:r>
            <a:r>
              <a:rPr lang="zh-CN" altLang="zh-CN" sz="1500" dirty="0">
                <a:solidFill>
                  <a:srgbClr val="FFFF00"/>
                </a:solidFill>
                <a:latin typeface="微软雅黑" panose="020B0503020204020204" pitchFamily="34" charset="-122"/>
                <a:ea typeface="微软雅黑" panose="020B0503020204020204" pitchFamily="34" charset="-122"/>
              </a:rPr>
              <a:t>累计基本减除费用</a:t>
            </a:r>
            <a:endParaRPr lang="zh-CN" altLang="zh-CN" sz="1500" dirty="0">
              <a:solidFill>
                <a:srgbClr val="FFFF00"/>
              </a:solidFill>
              <a:latin typeface="微软雅黑" panose="020B0503020204020204" pitchFamily="34" charset="-122"/>
              <a:ea typeface="微软雅黑" panose="020B0503020204020204" pitchFamily="34" charset="-122"/>
            </a:endParaRPr>
          </a:p>
          <a:p>
            <a:pPr>
              <a:lnSpc>
                <a:spcPct val="150000"/>
              </a:lnSpc>
            </a:pPr>
            <a:r>
              <a:rPr lang="en-US" altLang="zh-CN" sz="1500" dirty="0">
                <a:solidFill>
                  <a:schemeClr val="tx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a:t>
            </a:r>
            <a:r>
              <a:rPr lang="zh-CN" altLang="zh-CN" sz="1500" dirty="0">
                <a:solidFill>
                  <a:schemeClr val="bg1"/>
                </a:solidFill>
                <a:latin typeface="微软雅黑" panose="020B0503020204020204" pitchFamily="34" charset="-122"/>
                <a:ea typeface="微软雅黑" panose="020B0503020204020204" pitchFamily="34" charset="-122"/>
              </a:rPr>
              <a:t>累计专项扣除</a:t>
            </a:r>
            <a:endParaRPr lang="zh-CN"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500" dirty="0">
                <a:solidFill>
                  <a:schemeClr val="bg1"/>
                </a:solidFill>
                <a:latin typeface="微软雅黑" panose="020B0503020204020204" pitchFamily="34" charset="-122"/>
                <a:ea typeface="微软雅黑" panose="020B0503020204020204" pitchFamily="34" charset="-122"/>
              </a:rPr>
              <a:t>   </a:t>
            </a:r>
            <a:r>
              <a:rPr lang="en-US" altLang="zh-CN" sz="1500" dirty="0">
                <a:solidFill>
                  <a:schemeClr val="bg1"/>
                </a:solidFill>
                <a:latin typeface="微软雅黑" panose="020B0503020204020204" pitchFamily="34" charset="-122"/>
                <a:ea typeface="微软雅黑" panose="020B0503020204020204" pitchFamily="34" charset="-122"/>
              </a:rPr>
              <a:t>-</a:t>
            </a:r>
            <a:r>
              <a:rPr lang="zh-CN" altLang="zh-CN" sz="1500" dirty="0">
                <a:solidFill>
                  <a:schemeClr val="bg1"/>
                </a:solidFill>
                <a:latin typeface="微软雅黑" panose="020B0503020204020204" pitchFamily="34" charset="-122"/>
                <a:ea typeface="微软雅黑" panose="020B0503020204020204" pitchFamily="34" charset="-122"/>
              </a:rPr>
              <a:t>累计专项附加扣除</a:t>
            </a:r>
            <a:endParaRPr lang="zh-CN" altLang="zh-CN"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500" dirty="0">
                <a:solidFill>
                  <a:schemeClr val="bg1"/>
                </a:solidFill>
                <a:latin typeface="微软雅黑" panose="020B0503020204020204" pitchFamily="34" charset="-122"/>
                <a:ea typeface="微软雅黑" panose="020B0503020204020204" pitchFamily="34" charset="-122"/>
              </a:rPr>
              <a:t>   -</a:t>
            </a:r>
            <a:r>
              <a:rPr lang="zh-CN" altLang="zh-CN" sz="1500" dirty="0">
                <a:solidFill>
                  <a:schemeClr val="bg1"/>
                </a:solidFill>
                <a:latin typeface="微软雅黑" panose="020B0503020204020204" pitchFamily="34" charset="-122"/>
                <a:ea typeface="微软雅黑" panose="020B0503020204020204" pitchFamily="34" charset="-122"/>
              </a:rPr>
              <a:t>累计依法确定的其他扣除</a:t>
            </a:r>
            <a:endParaRPr lang="zh-CN" altLang="zh-CN" sz="15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custDataLst>
              <p:tags r:id="rId2"/>
            </p:custDataLst>
          </p:nvPr>
        </p:nvSpPr>
        <p:spPr>
          <a:xfrm>
            <a:off x="502201" y="356401"/>
            <a:ext cx="5237933"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特别提醒：关注基本减除费用新变化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58" name="直接连接符 57"/>
          <p:cNvCxnSpPr/>
          <p:nvPr>
            <p:custDataLst>
              <p:tags r:id="rId3"/>
            </p:custDataLst>
          </p:nvPr>
        </p:nvCxnSpPr>
        <p:spPr>
          <a:xfrm>
            <a:off x="3316785" y="1607708"/>
            <a:ext cx="0" cy="1949079"/>
          </a:xfrm>
          <a:prstGeom prst="line">
            <a:avLst/>
          </a:prstGeom>
          <a:ln w="3175" cap="rnd">
            <a:solidFill>
              <a:sysClr val="window" lastClr="FFFFFF">
                <a:lumMod val="8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sp>
        <p:nvSpPr>
          <p:cNvPr id="6" name="椭圆 5"/>
          <p:cNvSpPr/>
          <p:nvPr>
            <p:custDataLst>
              <p:tags r:id="rId4"/>
            </p:custDataLst>
          </p:nvPr>
        </p:nvSpPr>
        <p:spPr>
          <a:xfrm>
            <a:off x="3194676" y="1393325"/>
            <a:ext cx="244218" cy="244218"/>
          </a:xfrm>
          <a:prstGeom prst="ellipse">
            <a:avLst/>
          </a:prstGeom>
          <a:solidFill>
            <a:srgbClr val="E7E6E6"/>
          </a:solidFill>
          <a:ln>
            <a:solidFill>
              <a:srgbClr val="7030A0"/>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7" name="文本框 26"/>
          <p:cNvSpPr txBox="1"/>
          <p:nvPr>
            <p:custDataLst>
              <p:tags r:id="rId5"/>
            </p:custDataLst>
          </p:nvPr>
        </p:nvSpPr>
        <p:spPr>
          <a:xfrm>
            <a:off x="3560922" y="1231582"/>
            <a:ext cx="3724751" cy="376238"/>
          </a:xfrm>
          <a:prstGeom prst="rect">
            <a:avLst/>
          </a:prstGeom>
          <a:noFill/>
        </p:spPr>
        <p:txBody>
          <a:bodyPr wrap="square" lIns="67500" tIns="35100" rIns="67500" bIns="0" anchor="ctr" anchorCtr="0">
            <a:normAutofit/>
          </a:bodyPr>
          <a:lstStyle/>
          <a:p>
            <a:pPr lvl="0" algn="l">
              <a:lnSpc>
                <a:spcPct val="120000"/>
              </a:lnSpc>
              <a:buClrTx/>
              <a:buSzTx/>
              <a:buFontTx/>
            </a:pPr>
            <a:r>
              <a:rPr sz="1500" b="1" dirty="0">
                <a:solidFill>
                  <a:srgbClr val="FFFF00"/>
                </a:solidFill>
                <a:latin typeface="微软雅黑" panose="020B0503020204020204" pitchFamily="34" charset="-122"/>
                <a:ea typeface="微软雅黑" panose="020B0503020204020204" pitchFamily="34" charset="-122"/>
                <a:sym typeface="+mn-ea"/>
              </a:rPr>
              <a:t>一般情况</a:t>
            </a:r>
            <a:endParaRPr sz="1500" b="1" dirty="0">
              <a:solidFill>
                <a:srgbClr val="FFFF00"/>
              </a:solidFill>
              <a:latin typeface="微软雅黑" panose="020B0503020204020204" pitchFamily="34" charset="-122"/>
              <a:ea typeface="微软雅黑" panose="020B0503020204020204" pitchFamily="34" charset="-122"/>
              <a:sym typeface="+mn-ea"/>
            </a:endParaRPr>
          </a:p>
        </p:txBody>
      </p:sp>
      <p:sp>
        <p:nvSpPr>
          <p:cNvPr id="28" name="矩形 27"/>
          <p:cNvSpPr/>
          <p:nvPr>
            <p:custDataLst>
              <p:tags r:id="rId6"/>
            </p:custDataLst>
          </p:nvPr>
        </p:nvSpPr>
        <p:spPr>
          <a:xfrm>
            <a:off x="3560921" y="1637824"/>
            <a:ext cx="4827503" cy="315321"/>
          </a:xfrm>
          <a:prstGeom prst="rect">
            <a:avLst/>
          </a:prstGeom>
        </p:spPr>
        <p:txBody>
          <a:bodyPr wrap="square" lIns="67500" tIns="0" rIns="67500" bIns="35100">
            <a:noAutofit/>
          </a:bodyPr>
          <a:lstStyle/>
          <a:p>
            <a:pPr>
              <a:lnSpc>
                <a:spcPct val="120000"/>
              </a:lnSpc>
            </a:pPr>
            <a:r>
              <a:rPr lang="en-US" altLang="zh-CN" sz="1600" dirty="0" smtClean="0">
                <a:solidFill>
                  <a:schemeClr val="bg1"/>
                </a:solidFill>
                <a:latin typeface="微软雅黑" panose="020B0503020204020204" pitchFamily="34" charset="-122"/>
                <a:ea typeface="微软雅黑" panose="020B0503020204020204" pitchFamily="34" charset="-122"/>
                <a:sym typeface="+mn-ea"/>
              </a:rPr>
              <a:t>5000</a:t>
            </a:r>
            <a:r>
              <a:rPr lang="zh-CN" altLang="en-US" sz="1600" dirty="0" smtClean="0">
                <a:solidFill>
                  <a:schemeClr val="bg1"/>
                </a:solidFill>
                <a:latin typeface="微软雅黑" panose="020B0503020204020204" pitchFamily="34" charset="-122"/>
                <a:ea typeface="微软雅黑" panose="020B0503020204020204" pitchFamily="34" charset="-122"/>
                <a:sym typeface="+mn-ea"/>
              </a:rPr>
              <a:t>元</a:t>
            </a:r>
            <a:r>
              <a:rPr lang="en-US" altLang="zh-CN" sz="1600" dirty="0" smtClean="0">
                <a:solidFill>
                  <a:schemeClr val="bg1"/>
                </a:solidFill>
                <a:latin typeface="微软雅黑" panose="020B0503020204020204" pitchFamily="34" charset="-122"/>
                <a:ea typeface="微软雅黑" panose="020B0503020204020204" pitchFamily="34" charset="-122"/>
                <a:sym typeface="+mn-ea"/>
              </a:rPr>
              <a:t>/</a:t>
            </a:r>
            <a:r>
              <a:rPr lang="zh-CN" altLang="en-US" sz="1600" dirty="0" smtClean="0">
                <a:solidFill>
                  <a:schemeClr val="bg1"/>
                </a:solidFill>
                <a:latin typeface="微软雅黑" panose="020B0503020204020204" pitchFamily="34" charset="-122"/>
                <a:ea typeface="微软雅黑" panose="020B0503020204020204" pitchFamily="34" charset="-122"/>
                <a:sym typeface="+mn-ea"/>
              </a:rPr>
              <a:t>月*员</a:t>
            </a:r>
            <a:r>
              <a:rPr lang="zh-CN" altLang="en-US" sz="1600" dirty="0">
                <a:solidFill>
                  <a:schemeClr val="bg1"/>
                </a:solidFill>
                <a:latin typeface="微软雅黑" panose="020B0503020204020204" pitchFamily="34" charset="-122"/>
                <a:ea typeface="微软雅黑" panose="020B0503020204020204" pitchFamily="34" charset="-122"/>
                <a:sym typeface="+mn-ea"/>
              </a:rPr>
              <a:t>工当年截止至本月在本单位任职月份数</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pPr>
            <a:endParaRPr lang="zh-CN" altLang="en-US" sz="1600" spc="113" dirty="0">
              <a:solidFill>
                <a:schemeClr val="bg1"/>
              </a:solidFill>
              <a:latin typeface="微软雅黑" panose="020B0503020204020204" pitchFamily="34" charset="-122"/>
              <a:ea typeface="微软雅黑" panose="020B0503020204020204" pitchFamily="34" charset="-122"/>
            </a:endParaRPr>
          </a:p>
        </p:txBody>
      </p:sp>
      <p:sp>
        <p:nvSpPr>
          <p:cNvPr id="7" name="椭圆 6"/>
          <p:cNvSpPr/>
          <p:nvPr>
            <p:custDataLst>
              <p:tags r:id="rId7"/>
            </p:custDataLst>
          </p:nvPr>
        </p:nvSpPr>
        <p:spPr>
          <a:xfrm>
            <a:off x="3194676" y="2442159"/>
            <a:ext cx="244218" cy="244218"/>
          </a:xfrm>
          <a:prstGeom prst="ellipse">
            <a:avLst/>
          </a:prstGeom>
          <a:solidFill>
            <a:srgbClr val="E7E6E6"/>
          </a:solidFill>
          <a:ln>
            <a:solidFill>
              <a:srgbClr val="7030A0"/>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5" name="文本框 24"/>
          <p:cNvSpPr txBox="1"/>
          <p:nvPr>
            <p:custDataLst>
              <p:tags r:id="rId8"/>
            </p:custDataLst>
          </p:nvPr>
        </p:nvSpPr>
        <p:spPr>
          <a:xfrm>
            <a:off x="3560922" y="2205514"/>
            <a:ext cx="3724751" cy="376238"/>
          </a:xfrm>
          <a:prstGeom prst="rect">
            <a:avLst/>
          </a:prstGeom>
          <a:noFill/>
        </p:spPr>
        <p:txBody>
          <a:bodyPr wrap="square" lIns="67500" tIns="35100" rIns="67500" bIns="0" anchor="ctr" anchorCtr="0">
            <a:normAutofit/>
          </a:bodyPr>
          <a:lstStyle/>
          <a:p>
            <a:pPr>
              <a:lnSpc>
                <a:spcPct val="120000"/>
              </a:lnSpc>
            </a:pPr>
            <a:r>
              <a:rPr sz="1500" b="1" dirty="0">
                <a:solidFill>
                  <a:srgbClr val="FFFF00"/>
                </a:solidFill>
                <a:latin typeface="微软雅黑" panose="020B0503020204020204" pitchFamily="34" charset="-122"/>
                <a:ea typeface="微软雅黑" panose="020B0503020204020204" pitchFamily="34" charset="-122"/>
                <a:sym typeface="+mn-ea"/>
              </a:rPr>
              <a:t>国家税务总局公告2020年第13号</a:t>
            </a:r>
            <a:endParaRPr lang="zh-CN" altLang="en-US" sz="1500" b="1" spc="225" dirty="0">
              <a:solidFill>
                <a:srgbClr val="FFFF00"/>
              </a:solidFill>
              <a:latin typeface="微软雅黑" panose="020B0503020204020204" pitchFamily="34" charset="-122"/>
              <a:ea typeface="微软雅黑" panose="020B0503020204020204" pitchFamily="34" charset="-122"/>
              <a:cs typeface="+mj-cs"/>
              <a:sym typeface="+mn-ea"/>
            </a:endParaRPr>
          </a:p>
        </p:txBody>
      </p:sp>
      <p:sp>
        <p:nvSpPr>
          <p:cNvPr id="26" name="矩形 25"/>
          <p:cNvSpPr/>
          <p:nvPr>
            <p:custDataLst>
              <p:tags r:id="rId9"/>
            </p:custDataLst>
          </p:nvPr>
        </p:nvSpPr>
        <p:spPr>
          <a:xfrm>
            <a:off x="3560921" y="2581751"/>
            <a:ext cx="4827503" cy="516255"/>
          </a:xfrm>
          <a:prstGeom prst="rect">
            <a:avLst/>
          </a:prstGeom>
        </p:spPr>
        <p:txBody>
          <a:bodyPr wrap="square" lIns="67500" tIns="0" rIns="67500" bIns="35100"/>
          <a:lstStyle/>
          <a:p>
            <a:pP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一个纳税年度内首次取得工资、薪金所得的居民个人：</a:t>
            </a:r>
            <a:r>
              <a:rPr lang="en-US" altLang="zh-CN" sz="1600" dirty="0">
                <a:solidFill>
                  <a:schemeClr val="bg1"/>
                </a:solidFill>
                <a:latin typeface="微软雅黑" panose="020B0503020204020204" pitchFamily="34" charset="-122"/>
                <a:ea typeface="微软雅黑" panose="020B0503020204020204" pitchFamily="34" charset="-122"/>
                <a:sym typeface="+mn-ea"/>
              </a:rPr>
              <a:t>5000</a:t>
            </a:r>
            <a:r>
              <a:rPr lang="zh-CN" altLang="en-US" sz="1600" dirty="0">
                <a:solidFill>
                  <a:schemeClr val="bg1"/>
                </a:solidFill>
                <a:latin typeface="微软雅黑" panose="020B0503020204020204" pitchFamily="34" charset="-122"/>
                <a:ea typeface="微软雅黑" panose="020B0503020204020204" pitchFamily="34" charset="-122"/>
                <a:sym typeface="+mn-ea"/>
              </a:rPr>
              <a:t>元</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月乘以纳税人当年截至本月月份数</a:t>
            </a:r>
            <a:endParaRPr lang="zh-CN" altLang="en-US" sz="1600" spc="113" dirty="0">
              <a:solidFill>
                <a:schemeClr val="bg1"/>
              </a:solidFill>
              <a:latin typeface="微软雅黑" panose="020B0503020204020204" pitchFamily="34" charset="-122"/>
              <a:ea typeface="微软雅黑" panose="020B0503020204020204" pitchFamily="34" charset="-122"/>
            </a:endParaRPr>
          </a:p>
        </p:txBody>
      </p:sp>
      <p:sp>
        <p:nvSpPr>
          <p:cNvPr id="5" name="椭圆 4"/>
          <p:cNvSpPr/>
          <p:nvPr>
            <p:custDataLst>
              <p:tags r:id="rId10"/>
            </p:custDataLst>
          </p:nvPr>
        </p:nvSpPr>
        <p:spPr>
          <a:xfrm>
            <a:off x="3194676" y="3479564"/>
            <a:ext cx="244218" cy="244218"/>
          </a:xfrm>
          <a:prstGeom prst="ellipse">
            <a:avLst/>
          </a:prstGeom>
          <a:solidFill>
            <a:srgbClr val="E7E6E6"/>
          </a:solidFill>
          <a:ln>
            <a:solidFill>
              <a:srgbClr val="7030A0"/>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3" name="文本框 22"/>
          <p:cNvSpPr txBox="1"/>
          <p:nvPr>
            <p:custDataLst>
              <p:tags r:id="rId11"/>
            </p:custDataLst>
          </p:nvPr>
        </p:nvSpPr>
        <p:spPr>
          <a:xfrm>
            <a:off x="3560922" y="3180397"/>
            <a:ext cx="3603784" cy="376238"/>
          </a:xfrm>
          <a:prstGeom prst="rect">
            <a:avLst/>
          </a:prstGeom>
          <a:noFill/>
        </p:spPr>
        <p:txBody>
          <a:bodyPr wrap="square" lIns="67500" tIns="35100" rIns="67500" bIns="0" anchor="ctr" anchorCtr="0">
            <a:normAutofit/>
          </a:bodyPr>
          <a:lstStyle/>
          <a:p>
            <a:pPr lvl="0" algn="l">
              <a:lnSpc>
                <a:spcPct val="120000"/>
              </a:lnSpc>
              <a:buClrTx/>
              <a:buSzTx/>
              <a:buFontTx/>
            </a:pPr>
            <a:r>
              <a:rPr sz="1500" b="1" dirty="0">
                <a:solidFill>
                  <a:srgbClr val="FFFF00"/>
                </a:solidFill>
                <a:latin typeface="微软雅黑" panose="020B0503020204020204" pitchFamily="34" charset="-122"/>
                <a:ea typeface="微软雅黑" panose="020B0503020204020204" pitchFamily="34" charset="-122"/>
                <a:sym typeface="+mn-ea"/>
              </a:rPr>
              <a:t>国家税务总局公告2020年第19号</a:t>
            </a:r>
            <a:endParaRPr sz="1500" b="1" dirty="0">
              <a:solidFill>
                <a:srgbClr val="FFFF00"/>
              </a:solidFill>
              <a:latin typeface="微软雅黑" panose="020B0503020204020204" pitchFamily="34" charset="-122"/>
              <a:ea typeface="微软雅黑" panose="020B0503020204020204" pitchFamily="34" charset="-122"/>
              <a:sym typeface="+mn-ea"/>
            </a:endParaRPr>
          </a:p>
        </p:txBody>
      </p:sp>
      <p:sp>
        <p:nvSpPr>
          <p:cNvPr id="24" name="矩形 23"/>
          <p:cNvSpPr/>
          <p:nvPr>
            <p:custDataLst>
              <p:tags r:id="rId12"/>
            </p:custDataLst>
          </p:nvPr>
        </p:nvSpPr>
        <p:spPr>
          <a:xfrm>
            <a:off x="3560921" y="3556636"/>
            <a:ext cx="4827503" cy="819626"/>
          </a:xfrm>
          <a:prstGeom prst="rect">
            <a:avLst/>
          </a:prstGeom>
        </p:spPr>
        <p:txBody>
          <a:bodyPr wrap="square" lIns="67500" tIns="0" rIns="67500" bIns="35100"/>
          <a:lstStyle/>
          <a:p>
            <a:pPr algn="l"/>
            <a:r>
              <a:rPr lang="zh-CN" altLang="en-US" sz="1600" dirty="0">
                <a:solidFill>
                  <a:schemeClr val="bg1"/>
                </a:solidFill>
                <a:latin typeface="微软雅黑" panose="020B0503020204020204" pitchFamily="34" charset="-122"/>
                <a:ea typeface="微软雅黑" panose="020B0503020204020204" pitchFamily="34" charset="-122"/>
                <a:sym typeface="+mn-ea"/>
              </a:rPr>
              <a:t>上一完整纳税年度内每月均在同一单位预扣预缴工资、薪金所得个人所得税且全年工资、薪金收入不超过</a:t>
            </a:r>
            <a:r>
              <a:rPr lang="en-US" altLang="zh-CN" sz="1600" dirty="0">
                <a:solidFill>
                  <a:schemeClr val="bg1"/>
                </a:solidFill>
                <a:latin typeface="微软雅黑" panose="020B0503020204020204" pitchFamily="34" charset="-122"/>
                <a:ea typeface="微软雅黑" panose="020B0503020204020204" pitchFamily="34" charset="-122"/>
                <a:sym typeface="+mn-ea"/>
              </a:rPr>
              <a:t>6</a:t>
            </a:r>
            <a:r>
              <a:rPr lang="zh-CN" altLang="en-US" sz="1600" dirty="0">
                <a:solidFill>
                  <a:schemeClr val="bg1"/>
                </a:solidFill>
                <a:latin typeface="微软雅黑" panose="020B0503020204020204" pitchFamily="34" charset="-122"/>
                <a:ea typeface="微软雅黑" panose="020B0503020204020204" pitchFamily="34" charset="-122"/>
                <a:sym typeface="+mn-ea"/>
              </a:rPr>
              <a:t>万元自</a:t>
            </a:r>
            <a:r>
              <a:rPr lang="en-US" altLang="zh-CN" sz="1600" dirty="0">
                <a:solidFill>
                  <a:schemeClr val="bg1"/>
                </a:solidFill>
                <a:latin typeface="微软雅黑" panose="020B0503020204020204" pitchFamily="34" charset="-122"/>
                <a:ea typeface="微软雅黑" panose="020B0503020204020204" pitchFamily="34" charset="-122"/>
                <a:sym typeface="+mn-ea"/>
              </a:rPr>
              <a:t>1</a:t>
            </a:r>
            <a:r>
              <a:rPr lang="zh-CN" altLang="en-US" sz="1600" dirty="0">
                <a:solidFill>
                  <a:schemeClr val="bg1"/>
                </a:solidFill>
                <a:latin typeface="微软雅黑" panose="020B0503020204020204" pitchFamily="34" charset="-122"/>
                <a:ea typeface="微软雅黑" panose="020B0503020204020204" pitchFamily="34" charset="-122"/>
                <a:sym typeface="+mn-ea"/>
              </a:rPr>
              <a:t>月份起直接按照全年</a:t>
            </a:r>
            <a:r>
              <a:rPr lang="en-US" altLang="zh-CN" sz="1600" dirty="0">
                <a:solidFill>
                  <a:schemeClr val="bg1"/>
                </a:solidFill>
                <a:latin typeface="微软雅黑" panose="020B0503020204020204" pitchFamily="34" charset="-122"/>
                <a:ea typeface="微软雅黑" panose="020B0503020204020204" pitchFamily="34" charset="-122"/>
                <a:sym typeface="+mn-ea"/>
              </a:rPr>
              <a:t>6</a:t>
            </a:r>
            <a:r>
              <a:rPr lang="zh-CN" altLang="en-US" sz="1600" dirty="0">
                <a:solidFill>
                  <a:schemeClr val="bg1"/>
                </a:solidFill>
                <a:latin typeface="微软雅黑" panose="020B0503020204020204" pitchFamily="34" charset="-122"/>
                <a:ea typeface="微软雅黑" panose="020B0503020204020204" pitchFamily="34" charset="-122"/>
                <a:sym typeface="+mn-ea"/>
              </a:rPr>
              <a:t>万元计算扣除</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pPr>
            <a:endParaRPr lang="zh-CN" altLang="en-US" sz="1600" spc="113" dirty="0">
              <a:solidFill>
                <a:schemeClr val="bg1"/>
              </a:solidFill>
              <a:latin typeface="微软雅黑" panose="020B0503020204020204" pitchFamily="34" charset="-122"/>
              <a:ea typeface="微软雅黑" panose="020B0503020204020204" pitchFamily="34" charset="-122"/>
            </a:endParaRPr>
          </a:p>
        </p:txBody>
      </p:sp>
      <p:sp>
        <p:nvSpPr>
          <p:cNvPr id="14" name="左大括号 13"/>
          <p:cNvSpPr/>
          <p:nvPr/>
        </p:nvSpPr>
        <p:spPr>
          <a:xfrm>
            <a:off x="2566035" y="1571626"/>
            <a:ext cx="568643" cy="1985486"/>
          </a:xfrm>
          <a:prstGeom prst="leftBrace">
            <a:avLst>
              <a:gd name="adj1" fmla="val 8333"/>
              <a:gd name="adj2" fmla="val 47896"/>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510200" y="947820"/>
            <a:ext cx="4868704" cy="403957"/>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a:lnSpc>
                <a:spcPct val="150000"/>
              </a:lnSpc>
              <a:buFont typeface="Wingdings" panose="05000000000000000000" pitchFamily="2" charset="2"/>
            </a:pPr>
            <a:r>
              <a:rPr lang="zh-CN" altLang="en-US" sz="15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两处工资的人群，每月能否同时扣2个5000元？</a:t>
            </a:r>
            <a:endParaRPr lang="zh-CN" altLang="en-US" sz="15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8" name="文本框 7"/>
          <p:cNvSpPr txBox="1"/>
          <p:nvPr>
            <p:custDataLst>
              <p:tags r:id="rId2"/>
            </p:custDataLst>
          </p:nvPr>
        </p:nvSpPr>
        <p:spPr>
          <a:xfrm>
            <a:off x="493395" y="1410922"/>
            <a:ext cx="6388422" cy="1292662"/>
          </a:xfrm>
          <a:prstGeom prst="rect">
            <a:avLst/>
          </a:prstGeom>
          <a:noFill/>
        </p:spPr>
        <p:txBody>
          <a:bodyPr wrap="square" rtlCol="0" anchor="t">
            <a:spAutoFit/>
          </a:bodyPr>
          <a:lstStyle/>
          <a:p>
            <a:pPr indent="342900" fontAlgn="auto">
              <a:lnSpc>
                <a:spcPct val="130000"/>
              </a:lnSpc>
            </a:pP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有两处工资的人员，比如，同一个月份在A单位工作，又在B单位工作。减除费用只能在一个单位扣除；另外一个单位不扣除减除费用，该单位财务申报人员信息时，是否扣除减除费用选“否”  </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342900" fontAlgn="auto">
              <a:lnSpc>
                <a:spcPct val="130000"/>
              </a:lnSpc>
            </a:pPr>
            <a:r>
              <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注：税务机关已经上线了相关功能，并通知相关单位进行</a:t>
            </a:r>
            <a:r>
              <a:rPr lang="zh-CN" altLang="en-US" sz="15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配合</a:t>
            </a:r>
            <a:endParaRPr lang="zh-CN" altLang="en-US" sz="15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3"/>
            </p:custDataLst>
          </p:nvPr>
        </p:nvPicPr>
        <p:blipFill>
          <a:blip r:embed="rId4"/>
          <a:stretch>
            <a:fillRect/>
          </a:stretch>
        </p:blipFill>
        <p:spPr>
          <a:xfrm>
            <a:off x="510200" y="3030881"/>
            <a:ext cx="6387707" cy="1984888"/>
          </a:xfrm>
          <a:prstGeom prst="rect">
            <a:avLst/>
          </a:prstGeom>
        </p:spPr>
      </p:pic>
      <p:sp>
        <p:nvSpPr>
          <p:cNvPr id="9" name="云形标注 8"/>
          <p:cNvSpPr/>
          <p:nvPr>
            <p:custDataLst>
              <p:tags r:id="rId5"/>
            </p:custDataLst>
          </p:nvPr>
        </p:nvSpPr>
        <p:spPr>
          <a:xfrm>
            <a:off x="5047545" y="227304"/>
            <a:ext cx="2465795" cy="1104083"/>
          </a:xfrm>
          <a:prstGeom prst="cloudCallout">
            <a:avLst>
              <a:gd name="adj1" fmla="val -11809"/>
              <a:gd name="adj2" fmla="val 39033"/>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dirty="0">
                <a:solidFill>
                  <a:schemeClr val="bg1"/>
                </a:solidFill>
                <a:latin typeface="微软雅黑" panose="020B0503020204020204" pitchFamily="34" charset="-122"/>
                <a:ea typeface="微软雅黑" panose="020B0503020204020204" pitchFamily="34" charset="-122"/>
                <a:sym typeface="+mn-ea"/>
              </a:rPr>
              <a:t>2021</a:t>
            </a:r>
            <a:r>
              <a:rPr lang="zh-CN" altLang="en-US" sz="1500" dirty="0">
                <a:solidFill>
                  <a:schemeClr val="bg1"/>
                </a:solidFill>
                <a:latin typeface="微软雅黑" panose="020B0503020204020204" pitchFamily="34" charset="-122"/>
                <a:ea typeface="微软雅黑" panose="020B0503020204020204" pitchFamily="34" charset="-122"/>
                <a:sym typeface="+mn-ea"/>
              </a:rPr>
              <a:t>最新升级提示</a:t>
            </a:r>
            <a:endParaRPr lang="zh-CN" altLang="en-US" sz="1500" dirty="0">
              <a:solidFill>
                <a:schemeClr val="bg1"/>
              </a:solidFill>
              <a:latin typeface="微软雅黑" panose="020B0503020204020204" pitchFamily="34" charset="-122"/>
              <a:ea typeface="微软雅黑" panose="020B0503020204020204" pitchFamily="34" charset="-122"/>
              <a:sym typeface="+mn-ea"/>
            </a:endParaRPr>
          </a:p>
        </p:txBody>
      </p:sp>
      <p:sp>
        <p:nvSpPr>
          <p:cNvPr id="2" name="矩形 1"/>
          <p:cNvSpPr/>
          <p:nvPr>
            <p:custDataLst>
              <p:tags r:id="rId6"/>
            </p:custDataLst>
          </p:nvPr>
        </p:nvSpPr>
        <p:spPr>
          <a:xfrm>
            <a:off x="502200" y="356401"/>
            <a:ext cx="4772570" cy="47320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lIns="76200" tIns="28575" rIns="57150" bIns="28575" numCol="1" spcCol="0" rtlCol="0" fromWordArt="0" anchor="ctr" anchorCtr="0" forceAA="0" compatLnSpc="1">
            <a:spAutoFit/>
          </a:bodyPr>
          <a:lstStyle>
            <a:lvl1pPr algn="l" defTabSz="914400" rtl="0" eaLnBrk="1" fontAlgn="auto" latinLnBrk="0" hangingPunct="1">
              <a:lnSpc>
                <a:spcPct val="100000"/>
              </a:lnSpc>
              <a:spcBef>
                <a:spcPct val="0"/>
              </a:spcBef>
              <a:buNone/>
              <a:defRPr sz="2800" b="1" u="none" strike="noStrike" kern="1200" cap="none" spc="200" normalizeH="0">
                <a:solidFill>
                  <a:schemeClr val="dk1"/>
                </a:solidFill>
                <a:uFillTx/>
                <a:latin typeface="+mj-lt"/>
                <a:ea typeface="+mj-ea"/>
                <a:cs typeface="+mj-cs"/>
              </a:defRPr>
            </a:lvl1pPr>
          </a:lstStyle>
          <a:p>
            <a:pPr marL="428625" indent="-428625">
              <a:lnSpc>
                <a:spcPct val="150000"/>
              </a:lnSpc>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特别提醒：关注基本减除费用新变化</a:t>
            </a:r>
            <a:endParaRPr lang="zh-CN" altLang="en-US" sz="1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FULL_TEXT_BEAUTIFY_COPY_ID" val="150995844"/>
</p:tagLst>
</file>

<file path=ppt/tags/tag100.xml><?xml version="1.0" encoding="utf-8"?>
<p:tagLst xmlns:p="http://schemas.openxmlformats.org/presentationml/2006/main">
  <p:tag name="KSO_WM_FULL_TEXT_BEAUTIFY_COPY_ID" val="3"/>
</p:tagLst>
</file>

<file path=ppt/tags/tag101.xml><?xml version="1.0" encoding="utf-8"?>
<p:tagLst xmlns:p="http://schemas.openxmlformats.org/presentationml/2006/main">
  <p:tag name="KSO_WM_FULL_TEXT_BEAUTIFY_COPY_ID" val="4"/>
</p:tagLst>
</file>

<file path=ppt/tags/tag102.xml><?xml version="1.0" encoding="utf-8"?>
<p:tagLst xmlns:p="http://schemas.openxmlformats.org/presentationml/2006/main">
  <p:tag name="KSO_WM_FULL_TEXT_BEAUTIFY_COPY_ID" val="5"/>
</p:tagLst>
</file>

<file path=ppt/tags/tag103.xml><?xml version="1.0" encoding="utf-8"?>
<p:tagLst xmlns:p="http://schemas.openxmlformats.org/presentationml/2006/main">
  <p:tag name="KSO_WM_FULL_TEXT_BEAUTIFY_COPY_ID" val="6"/>
</p:tagLst>
</file>

<file path=ppt/tags/tag104.xml><?xml version="1.0" encoding="utf-8"?>
<p:tagLst xmlns:p="http://schemas.openxmlformats.org/presentationml/2006/main">
  <p:tag name="KSO_WM_FULL_TEXT_BEAUTIFY_COPY_ID" val="150995889"/>
</p:tagLst>
</file>

<file path=ppt/tags/tag105.xml><?xml version="1.0" encoding="utf-8"?>
<p:tagLst xmlns:p="http://schemas.openxmlformats.org/presentationml/2006/main">
  <p:tag name="KSO_WM_FULL_TEXT_BEAUTIFY_COPY_ID" val="3"/>
</p:tagLst>
</file>

<file path=ppt/tags/tag106.xml><?xml version="1.0" encoding="utf-8"?>
<p:tagLst xmlns:p="http://schemas.openxmlformats.org/presentationml/2006/main">
  <p:tag name="KSO_WM_FULL_TEXT_BEAUTIFY_COPY_ID" val="6"/>
</p:tagLst>
</file>

<file path=ppt/tags/tag107.xml><?xml version="1.0" encoding="utf-8"?>
<p:tagLst xmlns:p="http://schemas.openxmlformats.org/presentationml/2006/main">
  <p:tag name="KSO_WM_FULL_TEXT_BEAUTIFY_COPY_ID" val="4"/>
</p:tagLst>
</file>

<file path=ppt/tags/tag108.xml><?xml version="1.0" encoding="utf-8"?>
<p:tagLst xmlns:p="http://schemas.openxmlformats.org/presentationml/2006/main">
  <p:tag name="KSO_WM_FULL_TEXT_BEAUTIFY_COPY_ID" val="150995887"/>
</p:tagLst>
</file>

<file path=ppt/tags/tag109.xml><?xml version="1.0" encoding="utf-8"?>
<p:tagLst xmlns:p="http://schemas.openxmlformats.org/presentationml/2006/main">
  <p:tag name="KSO_WM_FULL_TEXT_BEAUTIFY_COPY_ID" val="3"/>
</p:tagLst>
</file>

<file path=ppt/tags/tag11.xml><?xml version="1.0" encoding="utf-8"?>
<p:tagLst xmlns:p="http://schemas.openxmlformats.org/presentationml/2006/main">
  <p:tag name="KSO_WM_FULL_TEXT_BEAUTIFY_COPY_ID" val="10"/>
</p:tagLst>
</file>

<file path=ppt/tags/tag110.xml><?xml version="1.0" encoding="utf-8"?>
<p:tagLst xmlns:p="http://schemas.openxmlformats.org/presentationml/2006/main">
  <p:tag name="KSO_WM_FULL_TEXT_BEAUTIFY_COPY_ID" val="4"/>
</p:tagLst>
</file>

<file path=ppt/tags/tag111.xml><?xml version="1.0" encoding="utf-8"?>
<p:tagLst xmlns:p="http://schemas.openxmlformats.org/presentationml/2006/main">
  <p:tag name="KSO_WM_FULL_TEXT_BEAUTIFY_COPY_ID" val="6"/>
</p:tagLst>
</file>

<file path=ppt/tags/tag112.xml><?xml version="1.0" encoding="utf-8"?>
<p:tagLst xmlns:p="http://schemas.openxmlformats.org/presentationml/2006/main">
  <p:tag name="KSO_WM_FULL_TEXT_BEAUTIFY_COPY_ID" val="150995885"/>
</p:tagLst>
</file>

<file path=ppt/tags/tag113.xml><?xml version="1.0" encoding="utf-8"?>
<p:tagLst xmlns:p="http://schemas.openxmlformats.org/presentationml/2006/main">
  <p:tag name="PA" val="v5.2.9"/>
  <p:tag name="PAMAINTYPE" val="5"/>
  <p:tag name="PATYPE" val="182"/>
  <p:tag name="PASUBTYPE" val="185"/>
  <p:tag name="RESOURCELIBID_SHAPE" val="7096"/>
  <p:tag name="RESOURCELIB_SHAPETYPE" val="5"/>
  <p:tag name="KSO_WM_FULL_TEXT_BEAUTIFY_COPY_ID" val="37"/>
</p:tagLst>
</file>

<file path=ppt/tags/tag114.xml><?xml version="1.0" encoding="utf-8"?>
<p:tagLst xmlns:p="http://schemas.openxmlformats.org/presentationml/2006/main">
  <p:tag name="KSO_WM_FULL_TEXT_BEAUTIFY_COPY_ID" val="38"/>
</p:tagLst>
</file>

<file path=ppt/tags/tag115.xml><?xml version="1.0" encoding="utf-8"?>
<p:tagLst xmlns:p="http://schemas.openxmlformats.org/presentationml/2006/main">
  <p:tag name="KSO_WM_FULL_TEXT_BEAUTIFY_COPY_ID" val="7"/>
</p:tagLst>
</file>

<file path=ppt/tags/tag116.xml><?xml version="1.0" encoding="utf-8"?>
<p:tagLst xmlns:p="http://schemas.openxmlformats.org/presentationml/2006/main">
  <p:tag name="KSO_WM_FULL_TEXT_BEAUTIFY_COPY_ID" val="150995831"/>
</p:tagLst>
</file>

<file path=ppt/tags/tag117.xml><?xml version="1.0" encoding="utf-8"?>
<p:tagLst xmlns:p="http://schemas.openxmlformats.org/presentationml/2006/main">
  <p:tag name="POCKET_APPLY_TIME" val="2019年11月 8日"/>
  <p:tag name="POCKET_APPLY_TYPE" val="Slide"/>
  <p:tag name="APPLYTYPE" val="SubTitle"/>
  <p:tag name="APPLYORDER" val="2"/>
  <p:tag name="KSO_WM_FULL_TEXT_BEAUTIFY_COPY_ID" val="3"/>
</p:tagLst>
</file>

<file path=ppt/tags/tag118.xml><?xml version="1.0" encoding="utf-8"?>
<p:tagLst xmlns:p="http://schemas.openxmlformats.org/presentationml/2006/main">
  <p:tag name="POCKET_APPLY_TIME" val="2019年11月 8日"/>
  <p:tag name="POCKET_APPLY_TYPE" val="Slide"/>
  <p:tag name="APPLYTYPE" val="SubTitle"/>
  <p:tag name="APPLYORDER" val="1"/>
  <p:tag name="KSO_WM_FULL_TEXT_BEAUTIFY_COPY_ID" val="4"/>
</p:tagLst>
</file>

<file path=ppt/tags/tag119.xml><?xml version="1.0" encoding="utf-8"?>
<p:tagLst xmlns:p="http://schemas.openxmlformats.org/presentationml/2006/main">
  <p:tag name="POCKET_APPLY_TIME" val="2019年11月 8日"/>
  <p:tag name="POCKET_APPLY_TYPE" val="Slide"/>
  <p:tag name="APPLYTYPE" val="Title"/>
  <p:tag name="APPLYORDER" val="1"/>
  <p:tag name="KSO_WM_FULL_TEXT_BEAUTIFY_COPY_ID" val="5"/>
</p:tagLst>
</file>

<file path=ppt/tags/tag12.xml><?xml version="1.0" encoding="utf-8"?>
<p:tagLst xmlns:p="http://schemas.openxmlformats.org/presentationml/2006/main">
  <p:tag name="KSO_WM_FULL_TEXT_BEAUTIFY_COPY_ID" val="11"/>
</p:tagLst>
</file>

<file path=ppt/tags/tag120.xml><?xml version="1.0" encoding="utf-8"?>
<p:tagLst xmlns:p="http://schemas.openxmlformats.org/presentationml/2006/main">
  <p:tag name="KSO_WM_FULL_TEXT_BEAUTIFY_COPY_ID" val="10"/>
</p:tagLst>
</file>

<file path=ppt/tags/tag121.xml><?xml version="1.0" encoding="utf-8"?>
<p:tagLst xmlns:p="http://schemas.openxmlformats.org/presentationml/2006/main">
  <p:tag name="KSO_WM_FULL_TEXT_BEAUTIFY_COPY_ID" val="7"/>
</p:tagLst>
</file>

<file path=ppt/tags/tag122.xml><?xml version="1.0" encoding="utf-8"?>
<p:tagLst xmlns:p="http://schemas.openxmlformats.org/presentationml/2006/main">
  <p:tag name="KSO_WM_FULL_TEXT_BEAUTIFY_COPY_ID" val="150995905"/>
</p:tagLst>
</file>

<file path=ppt/tags/tag123.xml><?xml version="1.0" encoding="utf-8"?>
<p:tagLst xmlns:p="http://schemas.openxmlformats.org/presentationml/2006/main">
  <p:tag name="KSO_WM_UNIT_TABLE_BEAUTIFY" val="smartTable{aff37d09-7d02-4261-bfbd-eb896b751610}"/>
  <p:tag name="KSO_WM_FULL_TEXT_BEAUTIFY_COPY_ID" val="4"/>
</p:tagLst>
</file>

<file path=ppt/tags/tag124.xml><?xml version="1.0" encoding="utf-8"?>
<p:tagLst xmlns:p="http://schemas.openxmlformats.org/presentationml/2006/main">
  <p:tag name="KSO_WM_FULL_TEXT_BEAUTIFY_COPY_ID" val="7"/>
</p:tagLst>
</file>

<file path=ppt/tags/tag125.xml><?xml version="1.0" encoding="utf-8"?>
<p:tagLst xmlns:p="http://schemas.openxmlformats.org/presentationml/2006/main">
  <p:tag name="KSO_WM_FULL_TEXT_BEAUTIFY_COPY_ID" val="150995907"/>
</p:tagLst>
</file>

<file path=ppt/tags/tag126.xml><?xml version="1.0" encoding="utf-8"?>
<p:tagLst xmlns:p="http://schemas.openxmlformats.org/presentationml/2006/main">
  <p:tag name="KSO_WM_FULL_TEXT_BEAUTIFY_COPY_ID" val="2"/>
</p:tagLst>
</file>

<file path=ppt/tags/tag127.xml><?xml version="1.0" encoding="utf-8"?>
<p:tagLst xmlns:p="http://schemas.openxmlformats.org/presentationml/2006/main">
  <p:tag name="KSO_WM_FULL_TEXT_BEAUTIFY_COPY_ID" val="3"/>
</p:tagLst>
</file>

<file path=ppt/tags/tag128.xml><?xml version="1.0" encoding="utf-8"?>
<p:tagLst xmlns:p="http://schemas.openxmlformats.org/presentationml/2006/main">
  <p:tag name="KSO_WM_FULL_TEXT_BEAUTIFY_COPY_ID" val="5"/>
</p:tagLst>
</file>

<file path=ppt/tags/tag129.xml><?xml version="1.0" encoding="utf-8"?>
<p:tagLst xmlns:p="http://schemas.openxmlformats.org/presentationml/2006/main">
  <p:tag name="KSO_WM_FULL_TEXT_BEAUTIFY_COPY_ID" val="7"/>
</p:tagLst>
</file>

<file path=ppt/tags/tag13.xml><?xml version="1.0" encoding="utf-8"?>
<p:tagLst xmlns:p="http://schemas.openxmlformats.org/presentationml/2006/main">
  <p:tag name="KSO_WM_FULL_TEXT_BEAUTIFY_COPY_ID" val="150995919"/>
</p:tagLst>
</file>

<file path=ppt/tags/tag130.xml><?xml version="1.0" encoding="utf-8"?>
<p:tagLst xmlns:p="http://schemas.openxmlformats.org/presentationml/2006/main">
  <p:tag name="KSO_WM_FULL_TEXT_BEAUTIFY_COPY_ID" val="150995909"/>
</p:tagLst>
</file>

<file path=ppt/tags/tag131.xml><?xml version="1.0" encoding="utf-8"?>
<p:tagLst xmlns:p="http://schemas.openxmlformats.org/presentationml/2006/main">
  <p:tag name="KSO_WM_FULL_TEXT_BEAUTIFY_COPY_ID" val="8"/>
</p:tagLst>
</file>

<file path=ppt/tags/tag132.xml><?xml version="1.0" encoding="utf-8"?>
<p:tagLst xmlns:p="http://schemas.openxmlformats.org/presentationml/2006/main">
  <p:tag name="KSO_WM_FULL_TEXT_BEAUTIFY_COPY_ID" val="3"/>
</p:tagLst>
</file>

<file path=ppt/tags/tag133.xml><?xml version="1.0" encoding="utf-8"?>
<p:tagLst xmlns:p="http://schemas.openxmlformats.org/presentationml/2006/main">
  <p:tag name="KSO_WM_FULL_TEXT_BEAUTIFY_COPY_ID" val="2"/>
</p:tagLst>
</file>

<file path=ppt/tags/tag134.xml><?xml version="1.0" encoding="utf-8"?>
<p:tagLst xmlns:p="http://schemas.openxmlformats.org/presentationml/2006/main">
  <p:tag name="KSO_WM_FULL_TEXT_BEAUTIFY_COPY_ID" val="7"/>
</p:tagLst>
</file>

<file path=ppt/tags/tag135.xml><?xml version="1.0" encoding="utf-8"?>
<p:tagLst xmlns:p="http://schemas.openxmlformats.org/presentationml/2006/main">
  <p:tag name="KSO_WM_FULL_TEXT_BEAUTIFY_COPY_ID" val="150995906"/>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3*l_h_i*1_1_1"/>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3*l_h_i*1_1_2"/>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38.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390_3*l_h_f*1_1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139.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390_3*l_h_f*1_3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14.xml><?xml version="1.0" encoding="utf-8"?>
<p:tagLst xmlns:p="http://schemas.openxmlformats.org/presentationml/2006/main">
  <p:tag name="KSO_WM_FULL_TEXT_BEAUTIFY_COPY_ID" val="2"/>
</p:tagLst>
</file>

<file path=ppt/tags/tag140.xml><?xml version="1.0" encoding="utf-8"?>
<p:tagLst xmlns:p="http://schemas.openxmlformats.org/presentationml/2006/main">
  <p:tag name="KSO_WM_UNIT_SUBTYPE" val="a"/>
  <p:tag name="KSO_WM_UNIT_PRESET_TEXT" val="单击此处输入你的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390_3*l_h_f*1_2_1"/>
  <p:tag name="KSO_WM_TEMPLATE_CATEGORY" val="diagram"/>
  <p:tag name="KSO_WM_TEMPLATE_INDEX" val="160390"/>
  <p:tag name="KSO_WM_UNIT_LAYERLEVEL" val="1_1_1"/>
  <p:tag name="KSO_WM_TAG_VERSION" val="1.0"/>
  <p:tag name="KSO_WM_BEAUTIFY_FLAG" val="#wm#"/>
  <p:tag name="KSO_WM_UNIT_TEXT_FILL_FORE_SCHEMECOLOR_INDEX" val="13"/>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3*l_h_i*1_1_1"/>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3*l_h_i*1_1_2"/>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160390_3*l_h_i*1_1_1"/>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0_3*l_h_i*1_1_2"/>
  <p:tag name="KSO_WM_TEMPLATE_CATEGORY" val="diagram"/>
  <p:tag name="KSO_WM_TEMPLATE_INDEX" val="16039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45.xml><?xml version="1.0" encoding="utf-8"?>
<p:tagLst xmlns:p="http://schemas.openxmlformats.org/presentationml/2006/main">
  <p:tag name="KSO_WM_FULL_TEXT_BEAUTIFY_COPY_ID" val="150995916"/>
</p:tagLst>
</file>

<file path=ppt/tags/tag146.xml><?xml version="1.0" encoding="utf-8"?>
<p:tagLst xmlns:p="http://schemas.openxmlformats.org/presentationml/2006/main">
  <p:tag name="REFSHAPE" val="285462564"/>
</p:tagLst>
</file>

<file path=ppt/tags/tag147.xml><?xml version="1.0" encoding="utf-8"?>
<p:tagLst xmlns:p="http://schemas.openxmlformats.org/presentationml/2006/main">
  <p:tag name="REFSHAPE" val="285462700"/>
</p:tagLst>
</file>

<file path=ppt/tags/tag148.xml><?xml version="1.0" encoding="utf-8"?>
<p:tagLst xmlns:p="http://schemas.openxmlformats.org/presentationml/2006/main">
  <p:tag name="REFSHAPE" val="285459572"/>
</p:tagLst>
</file>

<file path=ppt/tags/tag149.xml><?xml version="1.0" encoding="utf-8"?>
<p:tagLst xmlns:p="http://schemas.openxmlformats.org/presentationml/2006/main">
  <p:tag name="REFSHAPE" val="285460388"/>
</p:tagLst>
</file>

<file path=ppt/tags/tag15.xml><?xml version="1.0" encoding="utf-8"?>
<p:tagLst xmlns:p="http://schemas.openxmlformats.org/presentationml/2006/main">
  <p:tag name="KSO_WM_FULL_TEXT_BEAUTIFY_COPY_ID" val="4"/>
</p:tagLst>
</file>

<file path=ppt/tags/tag150.xml><?xml version="1.0" encoding="utf-8"?>
<p:tagLst xmlns:p="http://schemas.openxmlformats.org/presentationml/2006/main">
  <p:tag name="REFSHAPE" val="285466508"/>
</p:tagLst>
</file>

<file path=ppt/tags/tag151.xml><?xml version="1.0" encoding="utf-8"?>
<p:tagLst xmlns:p="http://schemas.openxmlformats.org/presentationml/2006/main">
  <p:tag name="REFSHAPE" val="285465284"/>
</p:tagLst>
</file>

<file path=ppt/tags/tag152.xml><?xml version="1.0" encoding="utf-8"?>
<p:tagLst xmlns:p="http://schemas.openxmlformats.org/presentationml/2006/main">
  <p:tag name="REFSHAPE" val="285465420"/>
</p:tagLst>
</file>

<file path=ppt/tags/tag153.xml><?xml version="1.0" encoding="utf-8"?>
<p:tagLst xmlns:p="http://schemas.openxmlformats.org/presentationml/2006/main">
  <p:tag name="REFSHAPE" val="285464876"/>
</p:tagLst>
</file>

<file path=ppt/tags/tag154.xml><?xml version="1.0" encoding="utf-8"?>
<p:tagLst xmlns:p="http://schemas.openxmlformats.org/presentationml/2006/main">
  <p:tag name="REFSHAPE" val="285466644"/>
</p:tagLst>
</file>

<file path=ppt/tags/tag155.xml><?xml version="1.0" encoding="utf-8"?>
<p:tagLst xmlns:p="http://schemas.openxmlformats.org/presentationml/2006/main">
  <p:tag name="REFSHAPE" val="285463516"/>
</p:tagLst>
</file>

<file path=ppt/tags/tag156.xml><?xml version="1.0" encoding="utf-8"?>
<p:tagLst xmlns:p="http://schemas.openxmlformats.org/presentationml/2006/main">
  <p:tag name="REFSHAPE" val="285465556"/>
</p:tagLst>
</file>

<file path=ppt/tags/tag157.xml><?xml version="1.0" encoding="utf-8"?>
<p:tagLst xmlns:p="http://schemas.openxmlformats.org/presentationml/2006/main">
  <p:tag name="REFSHAPE" val="285466100"/>
</p:tagLst>
</file>

<file path=ppt/tags/tag158.xml><?xml version="1.0" encoding="utf-8"?>
<p:tagLst xmlns:p="http://schemas.openxmlformats.org/presentationml/2006/main">
  <p:tag name="REFSHAPE" val="285467052"/>
</p:tagLst>
</file>

<file path=ppt/tags/tag159.xml><?xml version="1.0" encoding="utf-8"?>
<p:tagLst xmlns:p="http://schemas.openxmlformats.org/presentationml/2006/main">
  <p:tag name="REFSHAPE" val="285467188"/>
</p:tagLst>
</file>

<file path=ppt/tags/tag16.xml><?xml version="1.0" encoding="utf-8"?>
<p:tagLst xmlns:p="http://schemas.openxmlformats.org/presentationml/2006/main">
  <p:tag name="KSO_WM_FULL_TEXT_BEAUTIFY_COPY_ID" val="150995867"/>
</p:tagLst>
</file>

<file path=ppt/tags/tag160.xml><?xml version="1.0" encoding="utf-8"?>
<p:tagLst xmlns:p="http://schemas.openxmlformats.org/presentationml/2006/main">
  <p:tag name="REFSHAPE" val="285465012"/>
</p:tagLst>
</file>

<file path=ppt/tags/tag161.xml><?xml version="1.0" encoding="utf-8"?>
<p:tagLst xmlns:p="http://schemas.openxmlformats.org/presentationml/2006/main">
  <p:tag name="REFSHAPE" val="285463380"/>
</p:tagLst>
</file>

<file path=ppt/tags/tag162.xml><?xml version="1.0" encoding="utf-8"?>
<p:tagLst xmlns:p="http://schemas.openxmlformats.org/presentationml/2006/main">
  <p:tag name="REFSHAPE" val="285463244"/>
</p:tagLst>
</file>

<file path=ppt/tags/tag163.xml><?xml version="1.0" encoding="utf-8"?>
<p:tagLst xmlns:p="http://schemas.openxmlformats.org/presentationml/2006/main">
  <p:tag name="REFSHAPE" val="285465148"/>
</p:tagLst>
</file>

<file path=ppt/tags/tag164.xml><?xml version="1.0" encoding="utf-8"?>
<p:tagLst xmlns:p="http://schemas.openxmlformats.org/presentationml/2006/main">
  <p:tag name="REFSHAPE" val="285465692"/>
</p:tagLst>
</file>

<file path=ppt/tags/tag165.xml><?xml version="1.0" encoding="utf-8"?>
<p:tagLst xmlns:p="http://schemas.openxmlformats.org/presentationml/2006/main">
  <p:tag name="REFSHAPE" val="285465964"/>
</p:tagLst>
</file>

<file path=ppt/tags/tag166.xml><?xml version="1.0" encoding="utf-8"?>
<p:tagLst xmlns:p="http://schemas.openxmlformats.org/presentationml/2006/main">
  <p:tag name="REFSHAPE" val="285463652"/>
</p:tagLst>
</file>

<file path=ppt/tags/tag167.xml><?xml version="1.0" encoding="utf-8"?>
<p:tagLst xmlns:p="http://schemas.openxmlformats.org/presentationml/2006/main">
  <p:tag name="REFSHAPE" val="285465828"/>
</p:tagLst>
</file>

<file path=ppt/tags/tag168.xml><?xml version="1.0" encoding="utf-8"?>
<p:tagLst xmlns:p="http://schemas.openxmlformats.org/presentationml/2006/main">
  <p:tag name="REFSHAPE" val="285464468"/>
</p:tagLst>
</file>

<file path=ppt/tags/tag169.xml><?xml version="1.0" encoding="utf-8"?>
<p:tagLst xmlns:p="http://schemas.openxmlformats.org/presentationml/2006/main">
  <p:tag name="REFSHAPE" val="285463924"/>
</p:tagLst>
</file>

<file path=ppt/tags/tag17.xml><?xml version="1.0" encoding="utf-8"?>
<p:tagLst xmlns:p="http://schemas.openxmlformats.org/presentationml/2006/main">
  <p:tag name="KSO_WM_FULL_TEXT_BEAUTIFY_COPY_ID" val="5"/>
</p:tagLst>
</file>

<file path=ppt/tags/tag170.xml><?xml version="1.0" encoding="utf-8"?>
<p:tagLst xmlns:p="http://schemas.openxmlformats.org/presentationml/2006/main">
  <p:tag name="REFSHAPE" val="285466236"/>
</p:tagLst>
</file>

<file path=ppt/tags/tag171.xml><?xml version="1.0" encoding="utf-8"?>
<p:tagLst xmlns:p="http://schemas.openxmlformats.org/presentationml/2006/main">
  <p:tag name="REFSHAPE" val="285466780"/>
</p:tagLst>
</file>

<file path=ppt/tags/tag172.xml><?xml version="1.0" encoding="utf-8"?>
<p:tagLst xmlns:p="http://schemas.openxmlformats.org/presentationml/2006/main">
  <p:tag name="REFSHAPE" val="285466372"/>
</p:tagLst>
</file>

<file path=ppt/tags/tag173.xml><?xml version="1.0" encoding="utf-8"?>
<p:tagLst xmlns:p="http://schemas.openxmlformats.org/presentationml/2006/main">
  <p:tag name="REFSHAPE" val="285466916"/>
</p:tagLst>
</file>

<file path=ppt/tags/tag174.xml><?xml version="1.0" encoding="utf-8"?>
<p:tagLst xmlns:p="http://schemas.openxmlformats.org/presentationml/2006/main">
  <p:tag name="REFSHAPE" val="285462972"/>
</p:tagLst>
</file>

<file path=ppt/tags/tag175.xml><?xml version="1.0" encoding="utf-8"?>
<p:tagLst xmlns:p="http://schemas.openxmlformats.org/presentationml/2006/main">
  <p:tag name="REFSHAPE" val="285464332"/>
</p:tagLst>
</file>

<file path=ppt/tags/tag176.xml><?xml version="1.0" encoding="utf-8"?>
<p:tagLst xmlns:p="http://schemas.openxmlformats.org/presentationml/2006/main">
  <p:tag name="REFSHAPE" val="285463788"/>
</p:tagLst>
</file>

<file path=ppt/tags/tag177.xml><?xml version="1.0" encoding="utf-8"?>
<p:tagLst xmlns:p="http://schemas.openxmlformats.org/presentationml/2006/main">
  <p:tag name="REFSHAPE" val="285464060"/>
</p:tagLst>
</file>

<file path=ppt/tags/tag178.xml><?xml version="1.0" encoding="utf-8"?>
<p:tagLst xmlns:p="http://schemas.openxmlformats.org/presentationml/2006/main">
  <p:tag name="REFSHAPE" val="285463108"/>
</p:tagLst>
</file>

<file path=ppt/tags/tag179.xml><?xml version="1.0" encoding="utf-8"?>
<p:tagLst xmlns:p="http://schemas.openxmlformats.org/presentationml/2006/main">
  <p:tag name="REFSHAPE" val="285464196"/>
</p:tagLst>
</file>

<file path=ppt/tags/tag18.xml><?xml version="1.0" encoding="utf-8"?>
<p:tagLst xmlns:p="http://schemas.openxmlformats.org/presentationml/2006/main">
  <p:tag name="KSO_WM_FULL_TEXT_BEAUTIFY_COPY_ID" val="4"/>
</p:tagLst>
</file>

<file path=ppt/tags/tag180.xml><?xml version="1.0" encoding="utf-8"?>
<p:tagLst xmlns:p="http://schemas.openxmlformats.org/presentationml/2006/main">
  <p:tag name="REFSHAPE" val="285464604"/>
</p:tagLst>
</file>

<file path=ppt/tags/tag181.xml><?xml version="1.0" encoding="utf-8"?>
<p:tagLst xmlns:p="http://schemas.openxmlformats.org/presentationml/2006/main">
  <p:tag name="KSO_WM_TAG_VERSION" val="1.0"/>
  <p:tag name="KSO_WM_BEAUTIFY_FLAG" val="#wm#"/>
  <p:tag name="KSO_WM_UNIT_TYPE" val="i"/>
  <p:tag name="KSO_WM_UNIT_ID" val="custom20160846_27*i*1"/>
  <p:tag name="KSO_WM_TEMPLATE_CATEGORY" val="custom"/>
  <p:tag name="KSO_WM_TEMPLATE_INDEX" val="20160846"/>
  <p:tag name="KSO_WM_UNIT_INDEX" val="1"/>
</p:tagLst>
</file>

<file path=ppt/tags/tag18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
  <p:tag name="KSO_WM_UNIT_ID" val="custom160624_27*m_i*1_1"/>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
  <p:tag name="KSO_WM_UNIT_ID" val="custom160624_27*m_i*1_2"/>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
  <p:tag name="KSO_WM_UNIT_ID" val="custom160624_27*m_i*1_3"/>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
  <p:tag name="KSO_WM_UNIT_ID" val="custom160624_27*m_i*1_4"/>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5"/>
  <p:tag name="KSO_WM_UNIT_ID" val="custom160624_27*m_i*1_5"/>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6"/>
  <p:tag name="KSO_WM_UNIT_ID" val="custom160624_27*m_i*1_6"/>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8.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7"/>
  <p:tag name="KSO_WM_UNIT_ID" val="custom160624_27*m_i*1_7"/>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89.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8"/>
  <p:tag name="KSO_WM_UNIT_ID" val="custom160624_27*m_i*1_8"/>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76_3*m_i*1_1"/>
  <p:tag name="KSO_WM_TEMPLATE_CATEGORY" val="diagram"/>
  <p:tag name="KSO_WM_TEMPLATE_INDEX" val="160476"/>
  <p:tag name="KSO_WM_UNIT_LAYERLEVEL" val="1_1"/>
  <p:tag name="KSO_WM_TAG_VERSION" val="1.0"/>
  <p:tag name="KSO_WM_BEAUTIFY_FLAG" val="#wm#"/>
  <p:tag name="KSO_WM_UNIT_LINE_FORE_SCHEMECOLOR_INDEX" val="6"/>
  <p:tag name="KSO_WM_UNIT_LINE_FILL_TYPE" val="2"/>
  <p:tag name="KSO_WM_FULL_TEXT_BEAUTIFY_COPY_ID" val="12"/>
</p:tagLst>
</file>

<file path=ppt/tags/tag190.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9"/>
  <p:tag name="KSO_WM_UNIT_ID" val="custom160624_27*m_i*1_9"/>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1.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0"/>
  <p:tag name="KSO_WM_UNIT_ID" val="custom160624_27*m_i*1_10"/>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1"/>
  <p:tag name="KSO_WM_UNIT_ID" val="custom160624_27*m_i*1_11"/>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2"/>
  <p:tag name="KSO_WM_UNIT_ID" val="custom160624_27*m_i*1_12"/>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3"/>
  <p:tag name="KSO_WM_UNIT_ID" val="custom160624_27*m_i*1_13"/>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4"/>
  <p:tag name="KSO_WM_UNIT_ID" val="custom160624_27*m_i*1_14"/>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19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5"/>
  <p:tag name="KSO_WM_UNIT_ID" val="custom160624_27*m_i*1_15"/>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6"/>
  <p:tag name="KSO_WM_UNIT_ID" val="custom160624_27*m_i*1_16"/>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7"/>
  <p:tag name="KSO_WM_UNIT_ID" val="custom160624_27*m_i*1_17"/>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199.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8"/>
  <p:tag name="KSO_WM_UNIT_ID" val="custom160624_27*m_i*1_18"/>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76_3*m_h_i*1_1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 name="KSO_WM_FULL_TEXT_BEAUTIFY_COPY_ID" val="25"/>
</p:tagLst>
</file>

<file path=ppt/tags/tag200.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19"/>
  <p:tag name="KSO_WM_UNIT_ID" val="custom160624_27*m_i*1_19"/>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1.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0"/>
  <p:tag name="KSO_WM_UNIT_ID" val="custom160624_27*m_i*1_20"/>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1"/>
  <p:tag name="KSO_WM_UNIT_ID" val="custom160624_27*m_i*1_21"/>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2"/>
  <p:tag name="KSO_WM_UNIT_ID" val="custom160624_27*m_i*1_22"/>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3"/>
  <p:tag name="KSO_WM_UNIT_ID" val="custom160624_27*m_i*1_23"/>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4"/>
  <p:tag name="KSO_WM_UNIT_ID" val="custom160624_27*m_i*1_24"/>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5"/>
  <p:tag name="KSO_WM_UNIT_ID" val="custom160624_27*m_i*1_25"/>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6"/>
  <p:tag name="KSO_WM_UNIT_ID" val="custom160624_27*m_i*1_26"/>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7"/>
  <p:tag name="KSO_WM_UNIT_ID" val="custom160624_27*m_i*1_27"/>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8"/>
  <p:tag name="KSO_WM_UNIT_ID" val="custom160624_27*m_i*1_28"/>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76_3*m_h_f*1_1_1"/>
  <p:tag name="KSO_WM_TEMPLATE_CATEGORY" val="diagram"/>
  <p:tag name="KSO_WM_TEMPLATE_INDEX" val="160476"/>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 name="KSO_WM_FULL_TEXT_BEAUTIFY_COPY_ID" val="27"/>
</p:tagLst>
</file>

<file path=ppt/tags/tag210.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29"/>
  <p:tag name="KSO_WM_UNIT_ID" val="custom160624_27*m_i*1_29"/>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0"/>
  <p:tag name="KSO_WM_UNIT_ID" val="custom160624_27*m_i*1_30"/>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1"/>
  <p:tag name="KSO_WM_UNIT_ID" val="custom160624_27*m_i*1_31"/>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2"/>
  <p:tag name="KSO_WM_UNIT_ID" val="custom160624_27*m_i*1_32"/>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3"/>
  <p:tag name="KSO_WM_UNIT_ID" val="custom160624_27*m_i*1_33"/>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4"/>
  <p:tag name="KSO_WM_UNIT_ID" val="custom160624_27*m_i*1_34"/>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5"/>
  <p:tag name="KSO_WM_UNIT_ID" val="custom160624_27*m_i*1_35"/>
  <p:tag name="KSO_WM_UNIT_LAYERLEVEL" val="1_1"/>
  <p:tag name="KSO_WM_DIAGRAM_GROUP_CODE" val="m1-1"/>
  <p:tag name="KSO_WM_UNIT_FILL_FORE_SCHEMECOLOR_INDEX" val="5"/>
  <p:tag name="KSO_WM_UNIT_FILL_TYPE" val="1"/>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6"/>
  <p:tag name="KSO_WM_UNIT_ID" val="custom160624_27*m_i*1_36"/>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18.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7"/>
  <p:tag name="KSO_WM_UNIT_ID" val="custom160624_27*m_i*1_37"/>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19.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g"/>
  <p:tag name="KSO_WM_UNIT_INDEX" val="1_3_1"/>
  <p:tag name="KSO_WM_UNIT_ID" val="custom160624_27*m_h_g*1_3_1"/>
  <p:tag name="KSO_WM_UNIT_LAYERLEVEL" val="1_1_1"/>
  <p:tag name="KSO_WM_UNIT_VALUE" val="3"/>
  <p:tag name="KSO_WM_UNIT_HIGHLIGHT" val="0"/>
  <p:tag name="KSO_WM_UNIT_COMPATIBLE" val="1"/>
  <p:tag name="KSO_WM_UNIT_CLEAR" val="0"/>
  <p:tag name="KSO_WM_UNIT_RELATE_UNITID" val="custom160624_27*m_h_f*1_3_1"/>
  <p:tag name="KSO_WM_DIAGRAM_GROUP_CODE" val="m1-1"/>
  <p:tag name="KSO_WM_UNIT_PRESET_TEXT" val="THIRD"/>
  <p:tag name="KSO_WM_UNIT_SHADOW_SCHEMECOLOR_INDEX" val="16"/>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76_3*m_h_i*1_2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 name="KSO_WM_FULL_TEXT_BEAUTIFY_COPY_ID" val="28"/>
</p:tagLst>
</file>

<file path=ppt/tags/tag220.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g"/>
  <p:tag name="KSO_WM_UNIT_INDEX" val="1_2_1"/>
  <p:tag name="KSO_WM_UNIT_ID" val="custom160624_27*m_h_g*1_2_1"/>
  <p:tag name="KSO_WM_UNIT_LAYERLEVEL" val="1_1_1"/>
  <p:tag name="KSO_WM_UNIT_VALUE" val="4"/>
  <p:tag name="KSO_WM_UNIT_HIGHLIGHT" val="0"/>
  <p:tag name="KSO_WM_UNIT_COMPATIBLE" val="1"/>
  <p:tag name="KSO_WM_UNIT_CLEAR" val="0"/>
  <p:tag name="KSO_WM_UNIT_RELATE_UNITID" val="custom160624_27*m_h_f*1_2_1"/>
  <p:tag name="KSO_WM_DIAGRAM_GROUP_CODE" val="m1-1"/>
  <p:tag name="KSO_WM_UNIT_PRESET_TEXT" val="SECOND"/>
  <p:tag name="KSO_WM_UNIT_SHADOW_SCHEMECOLOR_INDEX" val="16"/>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g"/>
  <p:tag name="KSO_WM_UNIT_INDEX" val="1_1_1"/>
  <p:tag name="KSO_WM_UNIT_ID" val="custom160624_27*m_h_g*1_1_1"/>
  <p:tag name="KSO_WM_UNIT_LAYERLEVEL" val="1_1_1"/>
  <p:tag name="KSO_WM_UNIT_VALUE" val="3"/>
  <p:tag name="KSO_WM_UNIT_HIGHLIGHT" val="0"/>
  <p:tag name="KSO_WM_UNIT_COMPATIBLE" val="1"/>
  <p:tag name="KSO_WM_UNIT_CLEAR" val="0"/>
  <p:tag name="KSO_WM_UNIT_RELATE_UNITID" val="custom160624_27*m_h_f*1_1_1"/>
  <p:tag name="KSO_WM_DIAGRAM_GROUP_CODE" val="m1-1"/>
  <p:tag name="KSO_WM_UNIT_PRESET_TEXT" val="FIRST"/>
  <p:tag name="KSO_WM_UNIT_SHADOW_SCHEMECOLOR_INDEX" val="16"/>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8"/>
  <p:tag name="KSO_WM_UNIT_ID" val="custom160624_27*m_i*1_38"/>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39"/>
  <p:tag name="KSO_WM_UNIT_ID" val="custom160624_27*m_i*1_39"/>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0"/>
  <p:tag name="KSO_WM_UNIT_ID" val="custom160624_27*m_i*1_40"/>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1"/>
  <p:tag name="KSO_WM_UNIT_ID" val="custom160624_27*m_i*1_41"/>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2"/>
  <p:tag name="KSO_WM_UNIT_ID" val="custom160624_27*m_i*1_42"/>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3"/>
  <p:tag name="KSO_WM_UNIT_ID" val="custom160624_27*m_i*1_43"/>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4"/>
  <p:tag name="KSO_WM_UNIT_ID" val="custom160624_27*m_i*1_44"/>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29.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5"/>
  <p:tag name="KSO_WM_UNIT_ID" val="custom160624_27*m_i*1_45"/>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76_3*m_h_f*1_2_1"/>
  <p:tag name="KSO_WM_TEMPLATE_CATEGORY" val="diagram"/>
  <p:tag name="KSO_WM_TEMPLATE_INDEX" val="160476"/>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 name="KSO_WM_FULL_TEXT_BEAUTIFY_COPY_ID" val="29"/>
</p:tagLst>
</file>

<file path=ppt/tags/tag230.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6"/>
  <p:tag name="KSO_WM_UNIT_ID" val="custom160624_27*m_i*1_46"/>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31.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7"/>
  <p:tag name="KSO_WM_UNIT_ID" val="custom160624_27*m_i*1_47"/>
  <p:tag name="KSO_WM_UNIT_LAYERLEVEL" val="1_1"/>
  <p:tag name="KSO_WM_DIAGRAM_GROUP_CODE" val="m1-1"/>
  <p:tag name="KSO_WM_UNIT_FILL_FORE_SCHEMECOLOR_INDEX" val="7"/>
  <p:tag name="KSO_WM_UNIT_FILL_TYPE" val="1"/>
  <p:tag name="KSO_WM_UNIT_TEXT_FILL_FORE_SCHEMECOLOR_INDEX" val="13"/>
  <p:tag name="KSO_WM_UNIT_TEXT_FILL_TYPE" val="1"/>
  <p:tag name="KSO_WM_UNIT_USESOURCEFORMAT_APPLY" val="1"/>
</p:tagLst>
</file>

<file path=ppt/tags/tag232.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f"/>
  <p:tag name="KSO_WM_UNIT_INDEX" val="1_3_1"/>
  <p:tag name="KSO_WM_UNIT_ID" val="custom160624_27*m_h_f*1_3_1"/>
  <p:tag name="KSO_WM_UNIT_LAYERLEVEL" val="1_1_1"/>
  <p:tag name="KSO_WM_UNIT_VALUE" val="57"/>
  <p:tag name="KSO_WM_UNIT_HIGHLIGHT" val="0"/>
  <p:tag name="KSO_WM_UNIT_COMPATIBLE" val="0"/>
  <p:tag name="KSO_WM_UNIT_CLEAR" val="0"/>
  <p:tag name="KSO_WM_UNIT_PRESET_TEXT_INDEX" val="4"/>
  <p:tag name="KSO_WM_UNIT_PRESET_TEXT_LEN" val="57"/>
  <p:tag name="KSO_WM_DIAGRAM_GROUP_CODE" val="m1-1"/>
  <p:tag name="KSO_WM_UNIT_SHADOW_SCHEMECOLOR_INDEX" val="16"/>
  <p:tag name="KSO_WM_UNIT_TEXT_FILL_FORE_SCHEMECOLOR_INDEX" val="13"/>
  <p:tag name="KSO_WM_UNIT_TEXT_FILL_TYPE" val="1"/>
  <p:tag name="KSO_WM_UNIT_USESOURCEFORMAT_APPLY" val="1"/>
</p:tagLst>
</file>

<file path=ppt/tags/tag233.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8"/>
  <p:tag name="KSO_WM_UNIT_ID" val="custom160624_27*m_i*1_48"/>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34.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49"/>
  <p:tag name="KSO_WM_UNIT_ID" val="custom160624_27*m_i*1_49"/>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35.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i"/>
  <p:tag name="KSO_WM_UNIT_INDEX" val="1_50"/>
  <p:tag name="KSO_WM_UNIT_ID" val="custom160624_27*m_i*1_50"/>
  <p:tag name="KSO_WM_UNIT_LAYERLEVEL" val="1_1"/>
  <p:tag name="KSO_WM_DIAGRAM_GROUP_CODE" val="m1-1"/>
  <p:tag name="KSO_WM_UNIT_FILL_FORE_SCHEMECOLOR_INDEX" val="6"/>
  <p:tag name="KSO_WM_UNIT_FILL_TYPE" val="1"/>
  <p:tag name="KSO_WM_UNIT_TEXT_FILL_FORE_SCHEMECOLOR_INDEX" val="13"/>
  <p:tag name="KSO_WM_UNIT_TEXT_FILL_TYPE" val="1"/>
  <p:tag name="KSO_WM_UNIT_USESOURCEFORMAT_APPLY" val="1"/>
</p:tagLst>
</file>

<file path=ppt/tags/tag236.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f"/>
  <p:tag name="KSO_WM_UNIT_INDEX" val="1_1_1"/>
  <p:tag name="KSO_WM_UNIT_ID" val="custom160624_27*m_h_f*1_1_1"/>
  <p:tag name="KSO_WM_UNIT_LAYERLEVEL" val="1_1_1"/>
  <p:tag name="KSO_WM_UNIT_VALUE" val="57"/>
  <p:tag name="KSO_WM_UNIT_HIGHLIGHT" val="0"/>
  <p:tag name="KSO_WM_UNIT_COMPATIBLE" val="0"/>
  <p:tag name="KSO_WM_UNIT_CLEAR" val="0"/>
  <p:tag name="KSO_WM_UNIT_PRESET_TEXT_INDEX" val="4"/>
  <p:tag name="KSO_WM_UNIT_PRESET_TEXT_LEN" val="57"/>
  <p:tag name="KSO_WM_DIAGRAM_GROUP_CODE" val="m1-1"/>
  <p:tag name="KSO_WM_UNIT_SHADOW_SCHEMECOLOR_INDEX" val="16"/>
  <p:tag name="KSO_WM_UNIT_TEXT_FILL_FORE_SCHEMECOLOR_INDEX" val="13"/>
  <p:tag name="KSO_WM_UNIT_TEXT_FILL_TYPE" val="1"/>
  <p:tag name="KSO_WM_UNIT_USESOURCEFORMAT_APPLY" val="1"/>
</p:tagLst>
</file>

<file path=ppt/tags/tag237.xml><?xml version="1.0" encoding="utf-8"?>
<p:tagLst xmlns:p="http://schemas.openxmlformats.org/presentationml/2006/main">
  <p:tag name="KSO_WM_TAG_VERSION" val="1.0"/>
  <p:tag name="KSO_WM_BEAUTIFY_FLAG" val="#wm#"/>
  <p:tag name="KSO_WM_TEMPLATE_CATEGORY" val="custom"/>
  <p:tag name="KSO_WM_TEMPLATE_INDEX" val="20160846"/>
  <p:tag name="KSO_WM_UNIT_TYPE" val="m_h_f"/>
  <p:tag name="KSO_WM_UNIT_INDEX" val="1_2_1"/>
  <p:tag name="KSO_WM_UNIT_ID" val="custom160624_27*m_h_f*1_2_1"/>
  <p:tag name="KSO_WM_UNIT_LAYERLEVEL" val="1_1_1"/>
  <p:tag name="KSO_WM_UNIT_VALUE" val="57"/>
  <p:tag name="KSO_WM_UNIT_HIGHLIGHT" val="0"/>
  <p:tag name="KSO_WM_UNIT_COMPATIBLE" val="0"/>
  <p:tag name="KSO_WM_UNIT_CLEAR" val="0"/>
  <p:tag name="KSO_WM_UNIT_PRESET_TEXT_INDEX" val="4"/>
  <p:tag name="KSO_WM_UNIT_PRESET_TEXT_LEN" val="57"/>
  <p:tag name="KSO_WM_DIAGRAM_GROUP_CODE" val="m1-1"/>
  <p:tag name="KSO_WM_UNIT_SHADOW_SCHEMECOLOR_INDEX" val="16"/>
  <p:tag name="KSO_WM_UNIT_TEXT_FILL_FORE_SCHEMECOLOR_INDEX" val="13"/>
  <p:tag name="KSO_WM_UNIT_TEXT_FILL_TYPE" val="1"/>
  <p:tag name="KSO_WM_UNIT_USESOURCEFORMAT_APPLY" val="1"/>
</p:tagLst>
</file>

<file path=ppt/tags/tag238.xml><?xml version="1.0" encoding="utf-8"?>
<p:tagLst xmlns:p="http://schemas.openxmlformats.org/presentationml/2006/main">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567_2*l_h_a*1_2_1"/>
  <p:tag name="KSO_WM_TEMPLATE_CATEGORY" val="diagram"/>
  <p:tag name="KSO_WM_TEMPLATE_INDEX" val="56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567_2*l_h_i*1_2_1"/>
  <p:tag name="KSO_WM_TEMPLATE_CATEGORY" val="diagram"/>
  <p:tag name="KSO_WM_TEMPLATE_INDEX" val="567"/>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76_3*m_h_i*1_3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 name="KSO_WM_FULL_TEXT_BEAUTIFY_COPY_ID" val="30"/>
</p:tagLst>
</file>

<file path=ppt/tags/tag240.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567_2*l_h_f*1_2_1"/>
  <p:tag name="KSO_WM_TEMPLATE_CATEGORY" val="diagram"/>
  <p:tag name="KSO_WM_TEMPLATE_INDEX" val="56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41.xml><?xml version="1.0" encoding="utf-8"?>
<p:tagLst xmlns:p="http://schemas.openxmlformats.org/presentationml/2006/main">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567_2*l_h_a*1_1_1"/>
  <p:tag name="KSO_WM_TEMPLATE_CATEGORY" val="diagram"/>
  <p:tag name="KSO_WM_TEMPLATE_INDEX" val="56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4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567_2*l_h_f*1_1_1"/>
  <p:tag name="KSO_WM_TEMPLATE_CATEGORY" val="diagram"/>
  <p:tag name="KSO_WM_TEMPLATE_INDEX" val="567"/>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567_2*l_h_i*1_1_1"/>
  <p:tag name="KSO_WM_TEMPLATE_CATEGORY" val="diagram"/>
  <p:tag name="KSO_WM_TEMPLATE_INDEX" val="567"/>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244.xml><?xml version="1.0" encoding="utf-8"?>
<p:tagLst xmlns:p="http://schemas.openxmlformats.org/presentationml/2006/main">
  <p:tag name="KSO_WM_UNIT_VALUE" val="73*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567_2*l_h_x*1_2_1"/>
  <p:tag name="KSO_WM_TEMPLATE_CATEGORY" val="diagram"/>
  <p:tag name="KSO_WM_TEMPLATE_INDEX" val="567"/>
  <p:tag name="KSO_WM_UNIT_LAYERLEVEL" val="1_1_1"/>
  <p:tag name="KSO_WM_TAG_VERSION" val="1.0"/>
  <p:tag name="KSO_WM_BEAUTIFY_FLAG" val="#wm#"/>
  <p:tag name="KSO_WM_UNIT_FILL_FORE_SCHEMECOLOR_INDEX" val="6"/>
  <p:tag name="KSO_WM_UNIT_FILL_TYPE" val="1"/>
  <p:tag name="KSO_WM_UNIT_LINE_FORE_SCHEMECOLOR_INDEX" val="6"/>
  <p:tag name="KSO_WM_UNIT_LINE_FILL_TYPE" val="2"/>
  <p:tag name="KSO_WM_UNIT_TEXT_FILL_FORE_SCHEMECOLOR_INDEX" val="13"/>
  <p:tag name="KSO_WM_UNIT_TEXT_FILL_TYPE" val="1"/>
  <p:tag name="KSO_WM_UNIT_USESOURCEFORMAT_APPLY" val="1"/>
</p:tagLst>
</file>

<file path=ppt/tags/tag245.xml><?xml version="1.0" encoding="utf-8"?>
<p:tagLst xmlns:p="http://schemas.openxmlformats.org/presentationml/2006/main">
  <p:tag name="KSO_WM_UNIT_VALUE" val="114*10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567_2*l_h_x*1_1_1"/>
  <p:tag name="KSO_WM_TEMPLATE_CATEGORY" val="diagram"/>
  <p:tag name="KSO_WM_TEMPLATE_INDEX" val="567"/>
  <p:tag name="KSO_WM_UNIT_LAYERLEVEL" val="1_1_1"/>
  <p:tag name="KSO_WM_TAG_VERSION" val="1.0"/>
  <p:tag name="KSO_WM_BEAUTIFY_FLAG" val="#wm#"/>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246.xml><?xml version="1.0" encoding="utf-8"?>
<p:tagLst xmlns:p="http://schemas.openxmlformats.org/presentationml/2006/main">
  <p:tag name="KSO_WM_UNIT_PRESET_TEXT" val="我们是致力于研究AI智能创作PPT的一个团队;我们潜心钻研幻灯片的演示规律与创作思路……"/>
  <p:tag name="KSO_WM_UNIT_NOCLEAR" val="0"/>
  <p:tag name="KSO_WM_UNIT_VALUE" val="150"/>
  <p:tag name="KSO_WM_UNIT_HIGHLIGHT" val="0"/>
  <p:tag name="KSO_WM_UNIT_COMPATIBLE" val="0"/>
  <p:tag name="KSO_WM_UNIT_DIAGRAM_ISNUMVISUAL" val="0"/>
  <p:tag name="KSO_WM_UNIT_DIAGRAM_ISREFERUNIT" val="0"/>
  <p:tag name="KSO_WM_UNIT_TYPE" val="f"/>
  <p:tag name="KSO_WM_UNIT_INDEX" val="1"/>
  <p:tag name="KSO_WM_UNIT_ID" val="diagram20201875_1*f*1"/>
  <p:tag name="KSO_WM_TEMPLATE_CATEGORY" val="diagram"/>
  <p:tag name="KSO_WM_TEMPLATE_INDEX" val="20201875"/>
  <p:tag name="KSO_WM_UNIT_LAYERLEVEL" val="1"/>
  <p:tag name="KSO_WM_TAG_VERSION" val="1.0"/>
  <p:tag name="KSO_WM_BEAUTIFY_FLAG" val="#wm#"/>
  <p:tag name="KSO_WM_UNIT_DEFAULT_FONT" val="14;18;2"/>
  <p:tag name="KSO_WM_UNIT_BLOCK" val="0"/>
  <p:tag name="KSO_WM_UNIT_PLACING_PICTURE_MD4" val="0"/>
</p:tagLst>
</file>

<file path=ppt/tags/tag247.xml><?xml version="1.0" encoding="utf-8"?>
<p:tagLst xmlns:p="http://schemas.openxmlformats.org/presentationml/2006/main">
  <p:tag name="KSO_WM_UNIT_ISCONTENTSTITLE" val="0"/>
  <p:tag name="KSO_WM_UNIT_PRESET_TEXT" val="点击输入大标题"/>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01875_1*a*1"/>
  <p:tag name="KSO_WM_TEMPLATE_CATEGORY" val="diagram"/>
  <p:tag name="KSO_WM_TEMPLATE_INDEX" val="20201875"/>
  <p:tag name="KSO_WM_UNIT_LAYERLEVEL" val="1"/>
  <p:tag name="KSO_WM_TAG_VERSION" val="1.0"/>
  <p:tag name="KSO_WM_BEAUTIFY_FLAG" val="#wm#"/>
  <p:tag name="KSO_WM_UNIT_DEFAULT_FONT" val="36;44;4"/>
  <p:tag name="KSO_WM_UNIT_BLOCK" val="0"/>
  <p:tag name="KSO_WM_UNIT_ISNUMDGMTITLE" val="0"/>
  <p:tag name="KSO_WM_UNIT_PLACING_PICTURE_MD4" val="0"/>
  <p:tag name="KSO_WM_UNIT_SMARTLAYOUT_COMPRESS_INFO" val="{&#10;    &quot;id&quot;: &quot;2020-02-27T01:22:12&quot;,&#10;    &quot;max&quot;: 10.487874015748034,&#10;    &quot;topChanged&quot;: 4.2916784221849262&#10;}&#1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22_2*m_i*1_1"/>
  <p:tag name="KSO_WM_TEMPLATE_CATEGORY" val="diagram"/>
  <p:tag name="KSO_WM_TEMPLATE_INDEX" val="160122"/>
  <p:tag name="KSO_WM_UNIT_LAYERLEVEL" val="1_1"/>
  <p:tag name="KSO_WM_TAG_VERSION" val="1.0"/>
  <p:tag name="KSO_WM_BEAUTIFY_FLAG" val="#wm#"/>
  <p:tag name="KSO_WM_UNIT_LINE_FORE_SCHEMECOLOR_INDEX" val="13"/>
  <p:tag name="KSO_WM_UNIT_LINE_FILL_TYPE" val="2"/>
</p:tagLst>
</file>

<file path=ppt/tags/tag249.xml><?xml version="1.0" encoding="utf-8"?>
<p:tagLst xmlns:p="http://schemas.openxmlformats.org/presentationml/2006/main">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122_2*m_h_f*1_1_1"/>
  <p:tag name="KSO_WM_TEMPLATE_CATEGORY" val="diagram"/>
  <p:tag name="KSO_WM_TEMPLATE_INDEX" val="160122"/>
  <p:tag name="KSO_WM_UNIT_LAYERLEVEL" val="1_1_1"/>
  <p:tag name="KSO_WM_TAG_VERSION" val="1.0"/>
  <p:tag name="KSO_WM_BEAUTIFY_FLAG" val="#wm#"/>
  <p:tag name="KSO_WM_UNIT_PRESET_TEXT" val="单击此处添加文本具体内容"/>
  <p:tag name="KSO_WM_UNIT_FILL_FORE_SCHEMECOLOR_INDEX" val="5"/>
  <p:tag name="KSO_WM_UNIT_FILL_TYPE" val="1"/>
  <p:tag name="KSO_WM_UNIT_TEXT_FILL_FORE_SCHEMECOLOR_INDEX" val="13"/>
  <p:tag name="KSO_WM_UNIT_TEXT_FILL_TYPE" val="1"/>
</p:tagLst>
</file>

<file path=ppt/tags/tag25.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76_3*m_h_f*1_3_1"/>
  <p:tag name="KSO_WM_TEMPLATE_CATEGORY" val="diagram"/>
  <p:tag name="KSO_WM_TEMPLATE_INDEX" val="160476"/>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 name="KSO_WM_FULL_TEXT_BEAUTIFY_COPY_ID" val="3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122_2*m_h_i*1_1_3"/>
  <p:tag name="KSO_WM_TEMPLATE_CATEGORY" val="diagram"/>
  <p:tag name="KSO_WM_TEMPLATE_INDEX" val="160122"/>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22_2*m_h_i*1_1_2"/>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122_2*m_h_i*1_1_1"/>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3.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122_2*m_h_a*1_1_1"/>
  <p:tag name="KSO_WM_TEMPLATE_CATEGORY" val="diagram"/>
  <p:tag name="KSO_WM_TEMPLATE_INDEX" val="16012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54.xml><?xml version="1.0" encoding="utf-8"?>
<p:tagLst xmlns:p="http://schemas.openxmlformats.org/presentationml/2006/main">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122_2*m_h_f*1_2_1"/>
  <p:tag name="KSO_WM_TEMPLATE_CATEGORY" val="diagram"/>
  <p:tag name="KSO_WM_TEMPLATE_INDEX" val="160122"/>
  <p:tag name="KSO_WM_UNIT_LAYERLEVEL" val="1_1_1"/>
  <p:tag name="KSO_WM_TAG_VERSION" val="1.0"/>
  <p:tag name="KSO_WM_BEAUTIFY_FLAG" val="#wm#"/>
  <p:tag name="KSO_WM_UNIT_PRESET_TEXT" val="单击此处添加文本具体内容"/>
  <p:tag name="KSO_WM_UNIT_FILL_FORE_SCHEMECOLOR_INDEX" val="6"/>
  <p:tag name="KSO_WM_UNIT_FILL_TYPE" val="1"/>
  <p:tag name="KSO_WM_UNIT_TEXT_FILL_FORE_SCHEMECOLOR_INDEX" val="13"/>
  <p:tag name="KSO_WM_UNIT_TEX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122_2*m_h_i*1_2_3"/>
  <p:tag name="KSO_WM_TEMPLATE_CATEGORY" val="diagram"/>
  <p:tag name="KSO_WM_TEMPLATE_INDEX" val="160122"/>
  <p:tag name="KSO_WM_UNIT_LAYERLEVEL" val="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22_2*m_h_i*1_2_2"/>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122_2*m_h_i*1_2_1"/>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58.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122_2*m_h_a*1_2_1"/>
  <p:tag name="KSO_WM_TEMPLATE_CATEGORY" val="diagram"/>
  <p:tag name="KSO_WM_TEMPLATE_INDEX" val="16012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59.xml><?xml version="1.0" encoding="utf-8"?>
<p:tagLst xmlns:p="http://schemas.openxmlformats.org/presentationml/2006/main">
  <p:tag name="KSO_WM_UNIT_NOCLEAR" val="0"/>
  <p:tag name="KSO_WM_UNIT_VALUE" val="6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122_2*m_h_f*1_3_1"/>
  <p:tag name="KSO_WM_TEMPLATE_CATEGORY" val="diagram"/>
  <p:tag name="KSO_WM_TEMPLATE_INDEX" val="160122"/>
  <p:tag name="KSO_WM_UNIT_LAYERLEVEL" val="1_1_1"/>
  <p:tag name="KSO_WM_TAG_VERSION" val="1.0"/>
  <p:tag name="KSO_WM_BEAUTIFY_FLAG" val="#wm#"/>
  <p:tag name="KSO_WM_UNIT_PRESET_TEXT" val="单击此处添加文本具体内容"/>
  <p:tag name="KSO_WM_UNIT_FILL_FORE_SCHEMECOLOR_INDEX" val="7"/>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FULL_TEXT_BEAUTIFY_COPY_ID" val="2"/>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22_2*m_h_i*1_3_2"/>
  <p:tag name="KSO_WM_TEMPLATE_CATEGORY" val="diagram"/>
  <p:tag name="KSO_WM_TEMPLATE_INDEX" val="160122"/>
  <p:tag name="KSO_WM_UNIT_LAYERLEVEL" val="1_1_1"/>
  <p:tag name="KSO_WM_TAG_VERSION" val="1.0"/>
  <p:tag name="KSO_WM_BEAUTIFY_FLAG" val="#wm#"/>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122_2*m_h_i*1_3_1"/>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122_2*m_h_i*1_3_3"/>
  <p:tag name="KSO_WM_TEMPLATE_CATEGORY" val="diagram"/>
  <p:tag name="KSO_WM_TEMPLATE_INDEX" val="160122"/>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263.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122_2*m_h_a*1_3_1"/>
  <p:tag name="KSO_WM_TEMPLATE_CATEGORY" val="diagram"/>
  <p:tag name="KSO_WM_TEMPLATE_INDEX" val="16012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64.xml><?xml version="1.0" encoding="utf-8"?>
<p:tagLst xmlns:p="http://schemas.openxmlformats.org/presentationml/2006/main">
  <p:tag name="KSO_WM_FULL_TEXT_BEAUTIFY_COPY_ID" val="2"/>
</p:tagLst>
</file>

<file path=ppt/tags/tag265.xml><?xml version="1.0" encoding="utf-8"?>
<p:tagLst xmlns:p="http://schemas.openxmlformats.org/presentationml/2006/main">
  <p:tag name="KSO_WM_FULL_TEXT_BEAUTIFY_COPY_ID" val="12"/>
</p:tagLst>
</file>

<file path=ppt/tags/tag266.xml><?xml version="1.0" encoding="utf-8"?>
<p:tagLst xmlns:p="http://schemas.openxmlformats.org/presentationml/2006/main">
  <p:tag name="KSO_WM_FULL_TEXT_BEAUTIFY_COPY_ID" val="150995876"/>
</p:tagLst>
</file>

<file path=ppt/tags/tag267.xml><?xml version="1.0" encoding="utf-8"?>
<p:tagLst xmlns:p="http://schemas.openxmlformats.org/presentationml/2006/main">
  <p:tag name="KSO_WM_FULL_TEXT_BEAUTIFY_COPY_ID" val="3"/>
</p:tagLst>
</file>

<file path=ppt/tags/tag268.xml><?xml version="1.0" encoding="utf-8"?>
<p:tagLst xmlns:p="http://schemas.openxmlformats.org/presentationml/2006/main">
  <p:tag name="KSO_WM_FULL_TEXT_BEAUTIFY_COPY_ID" val="1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87567_2*m_i*1_1"/>
  <p:tag name="KSO_WM_TEMPLATE_CATEGORY" val="diagram"/>
  <p:tag name="KSO_WM_TEMPLATE_INDEX" val="20187567"/>
  <p:tag name="KSO_WM_UNIT_LAYERLEVEL" val="1_1"/>
  <p:tag name="KSO_WM_TAG_VERSION" val="1.0"/>
  <p:tag name="KSO_WM_BEAUTIFY_FLAG" val="#wm#"/>
  <p:tag name="KSO_WM_UNIT_LINE_FORE_SCHEMECOLOR_INDEX" val="14"/>
  <p:tag name="KSO_WM_UNIT_LINE_FILL_TYPE" val="2"/>
</p:tagLst>
</file>

<file path=ppt/tags/tag27.xml><?xml version="1.0" encoding="utf-8"?>
<p:tagLst xmlns:p="http://schemas.openxmlformats.org/presentationml/2006/main">
  <p:tag name="KSO_WM_FULL_TEXT_BEAUTIFY_COPY_ID" val="150995866"/>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87567_2*m_h_i*1_1_1"/>
  <p:tag name="KSO_WM_TEMPLATE_CATEGORY" val="diagram"/>
  <p:tag name="KSO_WM_TEMPLATE_INDEX" val="20187567"/>
  <p:tag name="KSO_WM_UNIT_LAYERLEVEL" val="1_1_1"/>
  <p:tag name="KSO_WM_TAG_VERSION" val="1.0"/>
  <p:tag name="KSO_WM_BEAUTIFY_FLAG" val="#wm#"/>
  <p:tag name="KSO_WM_UNIT_FILL_FORE_SCHEMECOLOR_INDEX" val="16"/>
  <p:tag name="KSO_WM_UNIT_FILL_TYPE" val="1"/>
  <p:tag name="KSO_WM_UNIT_LINE_FORE_SCHEMECOLOR_INDEX" val="5"/>
  <p:tag name="KSO_WM_UNIT_LINE_FILL_TYPE" val="2"/>
  <p:tag name="KSO_WM_UNIT_TEXT_FILL_FORE_SCHEMECOLOR_INDEX" val="2"/>
  <p:tag name="KSO_WM_UNIT_TEXT_FILL_TYPE" val="1"/>
</p:tagLst>
</file>

<file path=ppt/tags/tag271.xml><?xml version="1.0" encoding="utf-8"?>
<p:tagLst xmlns:p="http://schemas.openxmlformats.org/presentationml/2006/main">
  <p:tag name="KSO_WM_UNIT_ISCONTENTSTITLE" val="0"/>
  <p:tag name="KSO_WM_UNIT_NOCLEAR" val="0"/>
  <p:tag name="KSO_WM_UNIT_VALUE" val="21"/>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87567_2*m_h_a*1_1_1"/>
  <p:tag name="KSO_WM_TEMPLATE_CATEGORY" val="diagram"/>
  <p:tag name="KSO_WM_TEMPLATE_INDEX" val="20187567"/>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272.xml><?xml version="1.0" encoding="utf-8"?>
<p:tagLst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87567_2*m_h_f*1_1_1"/>
  <p:tag name="KSO_WM_TEMPLATE_CATEGORY" val="diagram"/>
  <p:tag name="KSO_WM_TEMPLATE_INDEX" val="2018756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87567_2*m_h_i*1_2_3"/>
  <p:tag name="KSO_WM_TEMPLATE_CATEGORY" val="diagram"/>
  <p:tag name="KSO_WM_TEMPLATE_INDEX" val="20187567"/>
  <p:tag name="KSO_WM_UNIT_LAYERLEVEL" val="1_1_1"/>
  <p:tag name="KSO_WM_TAG_VERSION" val="1.0"/>
  <p:tag name="KSO_WM_BEAUTIFY_FLAG" val="#wm#"/>
  <p:tag name="KSO_WM_UNIT_FILL_FORE_SCHEMECOLOR_INDEX" val="16"/>
  <p:tag name="KSO_WM_UNIT_FILL_TYPE" val="1"/>
  <p:tag name="KSO_WM_UNIT_LINE_FORE_SCHEMECOLOR_INDEX" val="6"/>
  <p:tag name="KSO_WM_UNIT_LINE_FILL_TYPE" val="2"/>
  <p:tag name="KSO_WM_UNIT_TEXT_FILL_FORE_SCHEMECOLOR_INDEX" val="2"/>
  <p:tag name="KSO_WM_UNIT_TEXT_FILL_TYPE" val="1"/>
</p:tagLst>
</file>

<file path=ppt/tags/tag274.xml><?xml version="1.0" encoding="utf-8"?>
<p:tagLst xmlns:p="http://schemas.openxmlformats.org/presentationml/2006/main">
  <p:tag name="KSO_WM_UNIT_ISCONTENTSTITLE" val="0"/>
  <p:tag name="KSO_WM_UNIT_NOCLEAR" val="0"/>
  <p:tag name="KSO_WM_UNIT_VALUE" val="21"/>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87567_2*m_h_a*1_2_1"/>
  <p:tag name="KSO_WM_TEMPLATE_CATEGORY" val="diagram"/>
  <p:tag name="KSO_WM_TEMPLATE_INDEX" val="20187567"/>
  <p:tag name="KSO_WM_UNIT_LAYERLEVEL" val="1_1_1"/>
  <p:tag name="KSO_WM_TAG_VERSION" val="1.0"/>
  <p:tag name="KSO_WM_BEAUTIFY_FLAG" val="#wm#"/>
  <p:tag name="KSO_WM_UNIT_PRESET_TEXT" val="单击此处添加标题"/>
  <p:tag name="KSO_WM_UNIT_TEXT_FILL_FORE_SCHEMECOLOR_INDEX" val="6"/>
  <p:tag name="KSO_WM_UNIT_TEXT_FILL_TYPE" val="1"/>
</p:tagLst>
</file>

<file path=ppt/tags/tag275.xml><?xml version="1.0" encoding="utf-8"?>
<p:tagLst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87567_2*m_h_f*1_2_1"/>
  <p:tag name="KSO_WM_TEMPLATE_CATEGORY" val="diagram"/>
  <p:tag name="KSO_WM_TEMPLATE_INDEX" val="2018756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87567_2*m_h_i*1_3_3"/>
  <p:tag name="KSO_WM_TEMPLATE_CATEGORY" val="diagram"/>
  <p:tag name="KSO_WM_TEMPLATE_INDEX" val="20187567"/>
  <p:tag name="KSO_WM_UNIT_LAYERLEVEL" val="1_1_1"/>
  <p:tag name="KSO_WM_TAG_VERSION" val="1.0"/>
  <p:tag name="KSO_WM_BEAUTIFY_FLAG" val="#wm#"/>
  <p:tag name="KSO_WM_UNIT_FILL_FORE_SCHEMECOLOR_INDEX" val="16"/>
  <p:tag name="KSO_WM_UNIT_FILL_TYPE" val="1"/>
  <p:tag name="KSO_WM_UNIT_LINE_FORE_SCHEMECOLOR_INDEX" val="7"/>
  <p:tag name="KSO_WM_UNIT_LINE_FILL_TYPE" val="2"/>
  <p:tag name="KSO_WM_UNIT_TEXT_FILL_FORE_SCHEMECOLOR_INDEX" val="2"/>
  <p:tag name="KSO_WM_UNIT_TEXT_FILL_TYPE" val="1"/>
</p:tagLst>
</file>

<file path=ppt/tags/tag277.xml><?xml version="1.0" encoding="utf-8"?>
<p:tagLst xmlns:p="http://schemas.openxmlformats.org/presentationml/2006/main">
  <p:tag name="KSO_WM_UNIT_ISCONTENTSTITLE" val="0"/>
  <p:tag name="KSO_WM_UNIT_NOCLEAR" val="0"/>
  <p:tag name="KSO_WM_UNIT_VALUE" val="21"/>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87567_2*m_h_a*1_3_1"/>
  <p:tag name="KSO_WM_TEMPLATE_CATEGORY" val="diagram"/>
  <p:tag name="KSO_WM_TEMPLATE_INDEX" val="20187567"/>
  <p:tag name="KSO_WM_UNIT_LAYERLEVEL" val="1_1_1"/>
  <p:tag name="KSO_WM_TAG_VERSION" val="1.0"/>
  <p:tag name="KSO_WM_BEAUTIFY_FLAG" val="#wm#"/>
  <p:tag name="KSO_WM_UNIT_PRESET_TEXT" val="单击此处添加标题"/>
  <p:tag name="KSO_WM_UNIT_TEXT_FILL_FORE_SCHEMECOLOR_INDEX" val="7"/>
  <p:tag name="KSO_WM_UNIT_TEXT_FILL_TYPE" val="1"/>
</p:tagLst>
</file>

<file path=ppt/tags/tag278.xml><?xml version="1.0" encoding="utf-8"?>
<p:tagLst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87567_2*m_h_f*1_3_1"/>
  <p:tag name="KSO_WM_TEMPLATE_CATEGORY" val="diagram"/>
  <p:tag name="KSO_WM_TEMPLATE_INDEX" val="2018756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79.xml><?xml version="1.0" encoding="utf-8"?>
<p:tagLst xmlns:p="http://schemas.openxmlformats.org/presentationml/2006/main">
  <p:tag name="KSO_WM_FULL_TEXT_BEAUTIFY_COPY_ID" val="150995877"/>
</p:tagLst>
</file>

<file path=ppt/tags/tag28.xml><?xml version="1.0" encoding="utf-8"?>
<p:tagLst xmlns:p="http://schemas.openxmlformats.org/presentationml/2006/main">
  <p:tag name="KSO_WM_FULL_TEXT_BEAUTIFY_COPY_ID" val="4"/>
</p:tagLst>
</file>

<file path=ppt/tags/tag280.xml><?xml version="1.0" encoding="utf-8"?>
<p:tagLst xmlns:p="http://schemas.openxmlformats.org/presentationml/2006/main">
  <p:tag name="KSO_WM_FULL_TEXT_BEAUTIFY_COPY_ID" val="4"/>
</p:tagLst>
</file>

<file path=ppt/tags/tag281.xml><?xml version="1.0" encoding="utf-8"?>
<p:tagLst xmlns:p="http://schemas.openxmlformats.org/presentationml/2006/main">
  <p:tag name="KSO_WM_FULL_TEXT_BEAUTIFY_COPY_ID" val="8"/>
</p:tagLst>
</file>

<file path=ppt/tags/tag282.xml><?xml version="1.0" encoding="utf-8"?>
<p:tagLst xmlns:p="http://schemas.openxmlformats.org/presentationml/2006/main">
  <p:tag name="KSO_WM_FULL_TEXT_BEAUTIFY_COPY_ID" val="7"/>
</p:tagLst>
</file>

<file path=ppt/tags/tag283.xml><?xml version="1.0" encoding="utf-8"?>
<p:tagLst xmlns:p="http://schemas.openxmlformats.org/presentationml/2006/main">
  <p:tag name="KSO_WM_FULL_TEXT_BEAUTIFY_COPY_ID" val="9"/>
</p:tagLst>
</file>

<file path=ppt/tags/tag284.xml><?xml version="1.0" encoding="utf-8"?>
<p:tagLst xmlns:p="http://schemas.openxmlformats.org/presentationml/2006/main">
  <p:tag name="KSO_WM_FULL_TEXT_BEAUTIFY_COPY_ID" val="12"/>
</p:tagLst>
</file>

<file path=ppt/tags/tag285.xml><?xml version="1.0" encoding="utf-8"?>
<p:tagLst xmlns:p="http://schemas.openxmlformats.org/presentationml/2006/main">
  <p:tag name="KSO_WM_FULL_TEXT_BEAUTIFY_COPY_ID" val="150995878"/>
</p:tagLst>
</file>

<file path=ppt/tags/tag286.xml><?xml version="1.0" encoding="utf-8"?>
<p:tagLst xmlns:p="http://schemas.openxmlformats.org/presentationml/2006/main">
  <p:tag name="KSO_WM_FULL_TEXT_BEAUTIFY_COPY_ID" val="12"/>
</p:tagLst>
</file>

<file path=ppt/tags/tag287.xml><?xml version="1.0" encoding="utf-8"?>
<p:tagLst xmlns:p="http://schemas.openxmlformats.org/presentationml/2006/main">
  <p:tag name="KSO_WM_FULL_TEXT_BEAUTIFY_COPY_ID" val="2"/>
</p:tagLst>
</file>

<file path=ppt/tags/tag288.xml><?xml version="1.0" encoding="utf-8"?>
<p:tagLst xmlns:p="http://schemas.openxmlformats.org/presentationml/2006/main">
  <p:tag name="KSO_WM_FULL_TEXT_BEAUTIFY_COPY_ID" val="150995879"/>
</p:tagLst>
</file>

<file path=ppt/tags/tag29.xml><?xml version="1.0" encoding="utf-8"?>
<p:tagLst xmlns:p="http://schemas.openxmlformats.org/presentationml/2006/main">
  <p:tag name="KSO_WM_FULL_TEXT_BEAUTIFY_COPY_ID" val="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FULL_TEXT_BEAUTIFY_COPY_ID" val="150995869"/>
</p:tagLst>
</file>

<file path=ppt/tags/tag31.xml><?xml version="1.0" encoding="utf-8"?>
<p:tagLst xmlns:p="http://schemas.openxmlformats.org/presentationml/2006/main">
  <p:tag name="KSO_WM_FULL_TEXT_BEAUTIFY_COPY_ID" val="4"/>
</p:tagLst>
</file>

<file path=ppt/tags/tag32.xml><?xml version="1.0" encoding="utf-8"?>
<p:tagLst xmlns:p="http://schemas.openxmlformats.org/presentationml/2006/main">
  <p:tag name="KSO_WM_FULL_TEXT_BEAUTIFY_COPY_ID" val="2"/>
</p:tagLst>
</file>

<file path=ppt/tags/tag33.xml><?xml version="1.0" encoding="utf-8"?>
<p:tagLst xmlns:p="http://schemas.openxmlformats.org/presentationml/2006/main">
  <p:tag name="KSO_WM_FULL_TEXT_BEAUTIFY_COPY_ID" val="5"/>
</p:tagLst>
</file>

<file path=ppt/tags/tag34.xml><?xml version="1.0" encoding="utf-8"?>
<p:tagLst xmlns:p="http://schemas.openxmlformats.org/presentationml/2006/main">
  <p:tag name="KSO_WM_FULL_TEXT_BEAUTIFY_COPY_ID" val="150995868"/>
</p:tagLst>
</file>

<file path=ppt/tags/tag35.xml><?xml version="1.0" encoding="utf-8"?>
<p:tagLst xmlns:p="http://schemas.openxmlformats.org/presentationml/2006/main">
  <p:tag name="KSO_WM_FULL_TEXT_BEAUTIFY_COPY_ID" val="4"/>
</p:tagLst>
</file>

<file path=ppt/tags/tag36.xml><?xml version="1.0" encoding="utf-8"?>
<p:tagLst xmlns:p="http://schemas.openxmlformats.org/presentationml/2006/main">
  <p:tag name="KSO_WM_FULL_TEXT_BEAUTIFY_COPY_ID" val="2"/>
</p:tagLst>
</file>

<file path=ppt/tags/tag37.xml><?xml version="1.0" encoding="utf-8"?>
<p:tagLst xmlns:p="http://schemas.openxmlformats.org/presentationml/2006/main">
  <p:tag name="KSO_WM_FULL_TEXT_BEAUTIFY_COPY_ID" val="5"/>
</p:tagLst>
</file>

<file path=ppt/tags/tag38.xml><?xml version="1.0" encoding="utf-8"?>
<p:tagLst xmlns:p="http://schemas.openxmlformats.org/presentationml/2006/main">
  <p:tag name="KSO_WM_FULL_TEXT_BEAUTIFY_COPY_ID" val="150995871"/>
</p:tagLst>
</file>

<file path=ppt/tags/tag39.xml><?xml version="1.0" encoding="utf-8"?>
<p:tagLst xmlns:p="http://schemas.openxmlformats.org/presentationml/2006/main">
  <p:tag name="KSO_WM_FULL_TEXT_BEAUTIFY_COPY_ID" val="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0.xml><?xml version="1.0" encoding="utf-8"?>
<p:tagLst xmlns:p="http://schemas.openxmlformats.org/presentationml/2006/main">
  <p:tag name="KSO_WM_FULL_TEXT_BEAUTIFY_COPY_ID" val="4"/>
</p:tagLst>
</file>

<file path=ppt/tags/tag41.xml><?xml version="1.0" encoding="utf-8"?>
<p:tagLst xmlns:p="http://schemas.openxmlformats.org/presentationml/2006/main">
  <p:tag name="KSO_WM_FULL_TEXT_BEAUTIFY_COPY_ID" val="3"/>
</p:tagLst>
</file>

<file path=ppt/tags/tag42.xml><?xml version="1.0" encoding="utf-8"?>
<p:tagLst xmlns:p="http://schemas.openxmlformats.org/presentationml/2006/main">
  <p:tag name="KSO_WM_FULL_TEXT_BEAUTIFY_COPY_ID" val="150995872"/>
</p:tagLst>
</file>

<file path=ppt/tags/tag43.xml><?xml version="1.0" encoding="utf-8"?>
<p:tagLst xmlns:p="http://schemas.openxmlformats.org/presentationml/2006/main">
  <p:tag name="KSO_WM_FULL_TEXT_BEAUTIFY_COPY_ID" val="5"/>
</p:tagLst>
</file>

<file path=ppt/tags/tag44.xml><?xml version="1.0" encoding="utf-8"?>
<p:tagLst xmlns:p="http://schemas.openxmlformats.org/presentationml/2006/main">
  <p:tag name="KSO_WM_FULL_TEXT_BEAUTIFY_COPY_ID" val="4"/>
</p:tagLst>
</file>

<file path=ppt/tags/tag45.xml><?xml version="1.0" encoding="utf-8"?>
<p:tagLst xmlns:p="http://schemas.openxmlformats.org/presentationml/2006/main">
  <p:tag name="KSO_WM_FULL_TEXT_BEAUTIFY_COPY_ID" val="150995873"/>
</p:tagLst>
</file>

<file path=ppt/tags/tag46.xml><?xml version="1.0" encoding="utf-8"?>
<p:tagLst xmlns:p="http://schemas.openxmlformats.org/presentationml/2006/main">
  <p:tag name="KSO_WM_FULL_TEXT_BEAUTIFY_COPY_ID" val="4"/>
</p:tagLst>
</file>

<file path=ppt/tags/tag47.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126_3*l_h_f*1_1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126_3*l_h_i*1_2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126_3*l_h_f*1_2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126_3*l_h_i*1_3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126_3*l_h_f*1_3_1"/>
  <p:tag name="KSO_WM_TEMPLATE_CATEGORY" val="diagram"/>
  <p:tag name="KSO_WM_TEMPLATE_INDEX" val="160126"/>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126_3*l_h_i*1_1_2"/>
  <p:tag name="KSO_WM_TEMPLATE_CATEGORY" val="diagram"/>
  <p:tag name="KSO_WM_TEMPLATE_INDEX" val="16012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FULL_TEXT_BEAUTIFY_COPY_ID" val="4"/>
</p:tagLst>
</file>

<file path=ppt/tags/tag54.xml><?xml version="1.0" encoding="utf-8"?>
<p:tagLst xmlns:p="http://schemas.openxmlformats.org/presentationml/2006/main">
  <p:tag name="KSO_WM_FULL_TEXT_BEAUTIFY_COPY_ID" val="150995875"/>
</p:tagLst>
</file>

<file path=ppt/tags/tag55.xml><?xml version="1.0" encoding="utf-8"?>
<p:tagLst xmlns:p="http://schemas.openxmlformats.org/presentationml/2006/main">
  <p:tag name="KSO_WM_FULL_TEXT_BEAUTIFY_COPY_ID" val="2"/>
</p:tagLst>
</file>

<file path=ppt/tags/tag56.xml><?xml version="1.0" encoding="utf-8"?>
<p:tagLst xmlns:p="http://schemas.openxmlformats.org/presentationml/2006/main">
  <p:tag name="KSO_WM_FULL_TEXT_BEAUTIFY_COPY_ID" val="150995819"/>
</p:tagLst>
</file>

<file path=ppt/tags/tag57.xml><?xml version="1.0" encoding="utf-8"?>
<p:tagLst xmlns:p="http://schemas.openxmlformats.org/presentationml/2006/main">
  <p:tag name="PA" val="v5.2.9"/>
  <p:tag name="PAMAINTYPE" val="4"/>
  <p:tag name="PATYPE" val="171"/>
  <p:tag name="PASUBTYPE" val="172"/>
  <p:tag name="RESOURCELIBID_SHAPE" val="2173"/>
  <p:tag name="RESOURCELIB_SHAPETYPE" val="4"/>
</p:tagLst>
</file>

<file path=ppt/tags/tag58.xml><?xml version="1.0" encoding="utf-8"?>
<p:tagLst xmlns:p="http://schemas.openxmlformats.org/presentationml/2006/main">
  <p:tag name="PA" val="v5.2.9"/>
  <p:tag name="PAMAINTYPE" val="4"/>
  <p:tag name="PATYPE" val="176"/>
  <p:tag name="PASUBTYPE" val="284"/>
  <p:tag name="RESOURCELIBID_SHAPE" val="511610"/>
  <p:tag name="RESOURCELIB_SHAPETYPE" val="4"/>
</p:tagLst>
</file>

<file path=ppt/tags/tag59.xml><?xml version="1.0" encoding="utf-8"?>
<p:tagLst xmlns:p="http://schemas.openxmlformats.org/presentationml/2006/main">
  <p:tag name="PA" val="v5.2.9"/>
</p:tagLst>
</file>

<file path=ppt/tags/tag6.xml><?xml version="1.0" encoding="utf-8"?>
<p:tagLst xmlns:p="http://schemas.openxmlformats.org/presentationml/2006/main">
  <p:tag name="KSO_WM_FULL_TEXT_BEAUTIFY_COPY_ID" val="6"/>
</p:tagLst>
</file>

<file path=ppt/tags/tag60.xml><?xml version="1.0" encoding="utf-8"?>
<p:tagLst xmlns:p="http://schemas.openxmlformats.org/presentationml/2006/main">
  <p:tag name="PA" val="v5.2.9"/>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 name="PAMAINTYPE" val="4"/>
  <p:tag name="PATYPE" val="140"/>
  <p:tag name="PASUBTYPE" val="141"/>
  <p:tag name="RESOURCELIBID_SHAPE" val="3575"/>
  <p:tag name="RESOURCELIB_SHAPETYPE" val="4"/>
</p:tagLst>
</file>

<file path=ppt/tags/tag66.xml><?xml version="1.0" encoding="utf-8"?>
<p:tagLst xmlns:p="http://schemas.openxmlformats.org/presentationml/2006/main">
  <p:tag name="PA" val="v5.2.9"/>
  <p:tag name="PAMAINTYPE" val="4"/>
  <p:tag name="PATYPE" val="140"/>
  <p:tag name="PASUBTYPE" val="141"/>
  <p:tag name="RESOURCELIBID_SHAPE" val="3575"/>
  <p:tag name="RESOURCELIB_SHAPETYPE" val="4"/>
</p:tagLst>
</file>

<file path=ppt/tags/tag67.xml><?xml version="1.0" encoding="utf-8"?>
<p:tagLst xmlns:p="http://schemas.openxmlformats.org/presentationml/2006/main">
  <p:tag name="PA" val="v5.2.9"/>
  <p:tag name="PAMAINTYPE" val="4"/>
  <p:tag name="PATYPE" val="163"/>
  <p:tag name="PASUBTYPE" val="164"/>
  <p:tag name="RESOURCELIBID_SHAPE" val="284844"/>
  <p:tag name="RESOURCELIB_SHAPETYPE" val="4"/>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KSO_WM_FULL_TEXT_BEAUTIFY_COPY_ID" val="150995921"/>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9"/>
</p:tagLst>
</file>

<file path=ppt/tags/tag74.xml><?xml version="1.0" encoding="utf-8"?>
<p:tagLst xmlns:p="http://schemas.openxmlformats.org/presentationml/2006/main">
  <p:tag name="PA" val="v5.2.9"/>
</p:tagLst>
</file>

<file path=ppt/tags/tag75.xml><?xml version="1.0" encoding="utf-8"?>
<p:tagLst xmlns:p="http://schemas.openxmlformats.org/presentationml/2006/main">
  <p:tag name="PA" val="v5.2.9"/>
</p:tagLst>
</file>

<file path=ppt/tags/tag76.xml><?xml version="1.0" encoding="utf-8"?>
<p:tagLst xmlns:p="http://schemas.openxmlformats.org/presentationml/2006/main">
  <p:tag name="PA" val="v5.2.9"/>
</p:tagLst>
</file>

<file path=ppt/tags/tag77.xml><?xml version="1.0" encoding="utf-8"?>
<p:tagLst xmlns:p="http://schemas.openxmlformats.org/presentationml/2006/main">
  <p:tag name="PA" val="v5.2.9"/>
</p:tagLst>
</file>

<file path=ppt/tags/tag78.xml><?xml version="1.0" encoding="utf-8"?>
<p:tagLst xmlns:p="http://schemas.openxmlformats.org/presentationml/2006/main">
  <p:tag name="KSO_WM_FULL_TEXT_BEAUTIFY_COPY_ID" val="121858"/>
</p:tagLst>
</file>

<file path=ppt/tags/tag79.xml><?xml version="1.0" encoding="utf-8"?>
<p:tagLst xmlns:p="http://schemas.openxmlformats.org/presentationml/2006/main">
  <p:tag name="KSO_WM_FULL_TEXT_BEAUTIFY_COPY_ID" val="7"/>
</p:tagLst>
</file>

<file path=ppt/tags/tag8.xml><?xml version="1.0" encoding="utf-8"?>
<p:tagLst xmlns:p="http://schemas.openxmlformats.org/presentationml/2006/main">
  <p:tag name="KSO_WM_FULL_TEXT_BEAUTIFY_COPY_ID" val="4"/>
</p:tagLst>
</file>

<file path=ppt/tags/tag80.xml><?xml version="1.0" encoding="utf-8"?>
<p:tagLst xmlns:p="http://schemas.openxmlformats.org/presentationml/2006/main">
  <p:tag name="KSO_WM_FULL_TEXT_BEAUTIFY_COPY_ID" val="8"/>
</p:tagLst>
</file>

<file path=ppt/tags/tag81.xml><?xml version="1.0" encoding="utf-8"?>
<p:tagLst xmlns:p="http://schemas.openxmlformats.org/presentationml/2006/main">
  <p:tag name="KSO_WM_FULL_TEXT_BEAUTIFY_COPY_ID" val="121862"/>
</p:tagLst>
</file>

<file path=ppt/tags/tag82.xml><?xml version="1.0" encoding="utf-8"?>
<p:tagLst xmlns:p="http://schemas.openxmlformats.org/presentationml/2006/main">
  <p:tag name="KSO_WM_FULL_TEXT_BEAUTIFY_COPY_ID" val="121865"/>
</p:tagLst>
</file>

<file path=ppt/tags/tag83.xml><?xml version="1.0" encoding="utf-8"?>
<p:tagLst xmlns:p="http://schemas.openxmlformats.org/presentationml/2006/main">
  <p:tag name="KSO_WM_FULL_TEXT_BEAUTIFY_COPY_ID" val="121866"/>
</p:tagLst>
</file>

<file path=ppt/tags/tag84.xml><?xml version="1.0" encoding="utf-8"?>
<p:tagLst xmlns:p="http://schemas.openxmlformats.org/presentationml/2006/main">
  <p:tag name="KSO_WM_FULL_TEXT_BEAUTIFY_COPY_ID" val="121867"/>
</p:tagLst>
</file>

<file path=ppt/tags/tag85.xml><?xml version="1.0" encoding="utf-8"?>
<p:tagLst xmlns:p="http://schemas.openxmlformats.org/presentationml/2006/main">
  <p:tag name="KSO_WM_FULL_TEXT_BEAUTIFY_COPY_ID" val="2"/>
</p:tagLst>
</file>

<file path=ppt/tags/tag86.xml><?xml version="1.0" encoding="utf-8"?>
<p:tagLst xmlns:p="http://schemas.openxmlformats.org/presentationml/2006/main">
  <p:tag name="KSO_WM_FULL_TEXT_BEAUTIFY_COPY_ID" val="27"/>
</p:tagLst>
</file>

<file path=ppt/tags/tag87.xml><?xml version="1.0" encoding="utf-8"?>
<p:tagLst xmlns:p="http://schemas.openxmlformats.org/presentationml/2006/main">
  <p:tag name="KSO_WM_UNIT_TABLE_BEAUTIFY" val="smartTable{18e7d362-885e-4d87-8aeb-586d5f9c57a6}"/>
</p:tagLst>
</file>

<file path=ppt/tags/tag88.xml><?xml version="1.0" encoding="utf-8"?>
<p:tagLst xmlns:p="http://schemas.openxmlformats.org/presentationml/2006/main">
  <p:tag name="KSO_WM_UNIT_TABLE_BEAUTIFY" val="smartTable{93a3d996-c76d-4775-a71d-674e87950727}"/>
</p:tagLst>
</file>

<file path=ppt/tags/tag89.xml><?xml version="1.0" encoding="utf-8"?>
<p:tagLst xmlns:p="http://schemas.openxmlformats.org/presentationml/2006/main">
  <p:tag name="KSO_WM_UNIT_TABLE_BEAUTIFY" val="smartTable{93a3d996-c76d-4775-a71d-674e87950727}"/>
</p:tagLst>
</file>

<file path=ppt/tags/tag9.xml><?xml version="1.0" encoding="utf-8"?>
<p:tagLst xmlns:p="http://schemas.openxmlformats.org/presentationml/2006/main">
  <p:tag name="KSO_WM_FULL_TEXT_BEAUTIFY_COPY_ID" val="5"/>
</p:tagLst>
</file>

<file path=ppt/tags/tag90.xml><?xml version="1.0" encoding="utf-8"?>
<p:tagLst xmlns:p="http://schemas.openxmlformats.org/presentationml/2006/main">
  <p:tag name="MH" val="20200207172832"/>
  <p:tag name="MH_LIBRARY" val="GRAPHIC"/>
  <p:tag name="MH_TYPE" val="Other"/>
  <p:tag name="MH_ORDER" val="1"/>
</p:tagLst>
</file>

<file path=ppt/tags/tag91.xml><?xml version="1.0" encoding="utf-8"?>
<p:tagLst xmlns:p="http://schemas.openxmlformats.org/presentationml/2006/main">
  <p:tag name="MH" val="20200207172832"/>
  <p:tag name="MH_LIBRARY" val="GRAPHIC"/>
  <p:tag name="MH_TYPE" val="Other"/>
  <p:tag name="MH_ORDER" val="2"/>
</p:tagLst>
</file>

<file path=ppt/tags/tag92.xml><?xml version="1.0" encoding="utf-8"?>
<p:tagLst xmlns:p="http://schemas.openxmlformats.org/presentationml/2006/main">
  <p:tag name="MH" val="20200207172832"/>
  <p:tag name="MH_LIBRARY" val="GRAPHIC"/>
  <p:tag name="MH_TYPE" val="SubTitle"/>
  <p:tag name="MH_ORDER" val="1"/>
</p:tagLst>
</file>

<file path=ppt/tags/tag93.xml><?xml version="1.0" encoding="utf-8"?>
<p:tagLst xmlns:p="http://schemas.openxmlformats.org/presentationml/2006/main">
  <p:tag name="KSO_WM_FULL_TEXT_BEAUTIFY_COPY_ID" val="2"/>
</p:tagLst>
</file>

<file path=ppt/tags/tag94.xml><?xml version="1.0" encoding="utf-8"?>
<p:tagLst xmlns:p="http://schemas.openxmlformats.org/presentationml/2006/main">
  <p:tag name="KSO_WM_FULL_TEXT_BEAUTIFY_COPY_ID" val="3"/>
</p:tagLst>
</file>

<file path=ppt/tags/tag95.xml><?xml version="1.0" encoding="utf-8"?>
<p:tagLst xmlns:p="http://schemas.openxmlformats.org/presentationml/2006/main">
  <p:tag name="KSO_WM_FULL_TEXT_BEAUTIFY_COPY_ID" val="4"/>
</p:tagLst>
</file>

<file path=ppt/tags/tag96.xml><?xml version="1.0" encoding="utf-8"?>
<p:tagLst xmlns:p="http://schemas.openxmlformats.org/presentationml/2006/main">
  <p:tag name="KSO_WM_FULL_TEXT_BEAUTIFY_COPY_ID" val="6"/>
</p:tagLst>
</file>

<file path=ppt/tags/tag97.xml><?xml version="1.0" encoding="utf-8"?>
<p:tagLst xmlns:p="http://schemas.openxmlformats.org/presentationml/2006/main">
  <p:tag name="KSO_WM_FULL_TEXT_BEAUTIFY_COPY_ID" val="9"/>
</p:tagLst>
</file>

<file path=ppt/tags/tag98.xml><?xml version="1.0" encoding="utf-8"?>
<p:tagLst xmlns:p="http://schemas.openxmlformats.org/presentationml/2006/main">
  <p:tag name="KSO_WM_FULL_TEXT_BEAUTIFY_COPY_ID" val="150995886"/>
</p:tagLst>
</file>

<file path=ppt/tags/tag99.xml><?xml version="1.0" encoding="utf-8"?>
<p:tagLst xmlns:p="http://schemas.openxmlformats.org/presentationml/2006/main">
  <p:tag name="KSO_WM_FULL_TEXT_BEAUTIFY_COPY_ID" val="2"/>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11018</Words>
  <Application>WPS 演示</Application>
  <PresentationFormat>全屏显示(16:9)</PresentationFormat>
  <Paragraphs>930</Paragraphs>
  <Slides>102</Slides>
  <Notes>37</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102</vt:i4>
      </vt:variant>
    </vt:vector>
  </HeadingPairs>
  <TitlesOfParts>
    <vt:vector size="126" baseType="lpstr">
      <vt:lpstr>Arial</vt:lpstr>
      <vt:lpstr>宋体</vt:lpstr>
      <vt:lpstr>Wingdings</vt:lpstr>
      <vt:lpstr>Calibri</vt:lpstr>
      <vt:lpstr>微软雅黑</vt:lpstr>
      <vt:lpstr>楷体_GB2312</vt:lpstr>
      <vt:lpstr>新宋体</vt:lpstr>
      <vt:lpstr>Tahoma</vt:lpstr>
      <vt:lpstr>Arial</vt:lpstr>
      <vt:lpstr>Times New Roman</vt:lpstr>
      <vt:lpstr>Arial Unicode MS</vt:lpstr>
      <vt:lpstr>Wingdings</vt:lpstr>
      <vt:lpstr>HMDCPN+KaiTi_GB2312</vt:lpstr>
      <vt:lpstr>Segoe Print</vt:lpstr>
      <vt:lpstr>楷体</vt:lpstr>
      <vt:lpstr>Helvetica Neue Medium</vt:lpstr>
      <vt:lpstr>黑体</vt:lpstr>
      <vt:lpstr>华文新魏</vt:lpstr>
      <vt:lpstr>Segoe UI</vt:lpstr>
      <vt:lpstr>微软雅黑 Light</vt:lpstr>
      <vt:lpstr>Calibri Light</vt:lpstr>
      <vt:lpstr>字魂105号-简雅黑</vt:lpstr>
      <vt:lpstr>字魂36号-正文宋楷</vt:lpstr>
      <vt:lpstr>包图主题2</vt:lpstr>
      <vt:lpstr>PowerPoint 演示文稿</vt:lpstr>
      <vt:lpstr>PowerPoint 演示文稿</vt:lpstr>
      <vt:lpstr>PowerPoint 演示文稿</vt:lpstr>
      <vt:lpstr>PowerPoint 演示文稿</vt:lpstr>
      <vt:lpstr>PowerPoint 演示文稿</vt:lpstr>
      <vt:lpstr>PowerPoint 演示文稿</vt:lpstr>
      <vt:lpstr>个税综合所得汇缴</vt:lpstr>
      <vt:lpstr>2020年度汇算的范围和内容有哪些新变化？</vt:lpstr>
      <vt:lpstr>PowerPoint 演示文稿</vt:lpstr>
      <vt:lpstr>2020年度汇算的范围和内容有哪些新变化？</vt:lpstr>
      <vt:lpstr>2020年度汇算的范围和内容有哪些新变化？</vt:lpstr>
      <vt:lpstr>2020年度汇算的范围和内容有哪些新变化？</vt:lpstr>
      <vt:lpstr>2020年度汇算的范围和内容有哪些新变化？</vt:lpstr>
      <vt:lpstr>2020年度汇算的范围和内容有哪些新变化？</vt:lpstr>
      <vt:lpstr>2020年度汇算的范围和内容有哪些新变化？</vt:lpstr>
      <vt:lpstr>2020年度汇算的范围和内容有哪些新变化？</vt:lpstr>
      <vt:lpstr>综合所得年度汇算的申报功能优化</vt:lpstr>
      <vt:lpstr>年度汇算的准备工作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商业融资</dc:title>
  <dc:creator>第一PPT</dc:creator>
  <cp:keywords>www.1ppt.com</cp:keywords>
  <dc:description>www.1ppt.com</dc:description>
  <cp:lastModifiedBy>秦</cp:lastModifiedBy>
  <cp:revision>1792</cp:revision>
  <dcterms:created xsi:type="dcterms:W3CDTF">2015-04-24T01:01:00Z</dcterms:created>
  <dcterms:modified xsi:type="dcterms:W3CDTF">2021-05-25T00:27:17Z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968966A9AC4B42759C3114669561B343</vt:lpwstr>
  </property>
</Properties>
</file>