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7" r:id="rId4"/>
    <p:sldMasterId id="2147483699" r:id="rId5"/>
  </p:sldMasterIdLst>
  <p:notesMasterIdLst>
    <p:notesMasterId r:id="rId43"/>
  </p:notesMasterIdLst>
  <p:sldIdLst>
    <p:sldId id="256" r:id="rId6"/>
    <p:sldId id="257" r:id="rId7"/>
    <p:sldId id="261" r:id="rId8"/>
    <p:sldId id="258" r:id="rId9"/>
    <p:sldId id="263" r:id="rId10"/>
    <p:sldId id="262" r:id="rId11"/>
    <p:sldId id="264" r:id="rId12"/>
    <p:sldId id="265" r:id="rId13"/>
    <p:sldId id="266" r:id="rId14"/>
    <p:sldId id="270" r:id="rId15"/>
    <p:sldId id="271" r:id="rId16"/>
    <p:sldId id="273" r:id="rId17"/>
    <p:sldId id="274" r:id="rId18"/>
    <p:sldId id="275" r:id="rId19"/>
    <p:sldId id="276" r:id="rId20"/>
    <p:sldId id="278" r:id="rId21"/>
    <p:sldId id="317" r:id="rId22"/>
    <p:sldId id="318" r:id="rId23"/>
    <p:sldId id="321" r:id="rId24"/>
    <p:sldId id="298" r:id="rId25"/>
    <p:sldId id="280" r:id="rId26"/>
    <p:sldId id="295" r:id="rId27"/>
    <p:sldId id="283" r:id="rId28"/>
    <p:sldId id="284" r:id="rId29"/>
    <p:sldId id="297" r:id="rId30"/>
    <p:sldId id="288" r:id="rId31"/>
    <p:sldId id="289" r:id="rId32"/>
    <p:sldId id="290" r:id="rId33"/>
    <p:sldId id="315" r:id="rId34"/>
    <p:sldId id="286" r:id="rId35"/>
    <p:sldId id="292" r:id="rId36"/>
    <p:sldId id="293" r:id="rId37"/>
    <p:sldId id="314" r:id="rId38"/>
    <p:sldId id="312" r:id="rId39"/>
    <p:sldId id="313" r:id="rId40"/>
    <p:sldId id="316" r:id="rId41"/>
    <p:sldId id="320"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innet" initials="ww" lastIdx="2" clrIdx="0"/>
  <p:cmAuthor id="1" name="pengjuanjuan" initials="p" lastIdx="1" clrIdx="0"/>
  <p:cmAuthor id="2" name="未知用户1" initials="未" lastIdx="1" clrIdx="0"/>
  <p:cmAuthor id="3" name="liuw" initials="l" lastIdx="6" clrIdx="0"/>
  <p:cmAuthor id="4" name="微软用户" initials="微"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6" d="100"/>
          <a:sy n="106" d="100"/>
        </p:scale>
        <p:origin x="-90"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133186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3555"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BDE53820-BE6F-4D17-9075-D7EA5A3B3B7C}" type="slidenum">
              <a:rPr kumimoji="0" lang="zh-CN" altLang="en-US" sz="1200" b="0" i="0" u="none" strike="noStrike" kern="1200" cap="none" spc="0" normalizeH="0" baseline="0" noProof="0" smtClean="0">
                <a:ln>
                  <a:noFill/>
                </a:ln>
                <a:solidFill>
                  <a:prstClr val="black"/>
                </a:solidFill>
                <a:effectLst/>
                <a:uLnTx/>
                <a:uFillTx/>
                <a:latin typeface="Segoe UI" panose="020B0502040204020203" pitchFamily="34" charset="0"/>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Segoe UI" panose="020B0502040204020203"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3555"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BDE53820-BE6F-4D17-9075-D7EA5A3B3B7C}" type="slidenum">
              <a:rPr kumimoji="0" lang="zh-CN" altLang="en-US" sz="1200" b="0" i="0" u="none" strike="noStrike" kern="1200" cap="none" spc="0" normalizeH="0" baseline="0" noProof="0" smtClean="0">
                <a:ln>
                  <a:noFill/>
                </a:ln>
                <a:solidFill>
                  <a:prstClr val="black"/>
                </a:solidFill>
                <a:effectLst/>
                <a:uLnTx/>
                <a:uFillTx/>
                <a:latin typeface="Segoe UI" panose="020B0502040204020203" pitchFamily="34" charset="0"/>
                <a:ea typeface="微软雅黑"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defRPr/>
              </a:pPr>
              <a:t>18</a:t>
            </a:fld>
            <a:endParaRPr kumimoji="0" lang="zh-CN" altLang="en-US" sz="1200" b="0" i="0" u="none" strike="noStrike" kern="1200" cap="none" spc="0" normalizeH="0" baseline="0" noProof="0">
              <a:ln>
                <a:noFill/>
              </a:ln>
              <a:solidFill>
                <a:prstClr val="black"/>
              </a:solidFill>
              <a:effectLst/>
              <a:uLnTx/>
              <a:uFillTx/>
              <a:latin typeface="Segoe UI" panose="020B0502040204020203"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619250"/>
            <a:ext cx="10515600" cy="455771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619250"/>
            <a:ext cx="5181600" cy="455771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619250"/>
            <a:ext cx="5181600" cy="455771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619250"/>
            <a:ext cx="10515600" cy="4557713"/>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831851" y="4589463"/>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a:t>编辑母版文本样式</a:t>
            </a: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619250"/>
            <a:ext cx="5181600" cy="45577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619250"/>
            <a:ext cx="5181600" cy="45577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1117600" y="6356350"/>
            <a:ext cx="3657600" cy="365125"/>
          </a:xfrm>
        </p:spPr>
        <p:txBody>
          <a:bodyPr/>
          <a:lstStyle/>
          <a:p>
            <a:fld id="{263DB197-84B0-484E-9C0F-88358ECCB797}" type="datetimeFigureOut">
              <a:rPr lang="zh-CN" altLang="en-US" smtClean="0"/>
              <a:pPr/>
              <a:t>2020/10/21</a:t>
            </a:fld>
            <a:endParaRPr lang="zh-CN" altLang="en-US"/>
          </a:p>
        </p:txBody>
      </p:sp>
      <p:sp>
        <p:nvSpPr>
          <p:cNvPr id="4" name="页脚占位符 3"/>
          <p:cNvSpPr>
            <a:spLocks noGrp="1"/>
          </p:cNvSpPr>
          <p:nvPr>
            <p:ph type="ftr" sz="quarter" idx="11"/>
          </p:nvPr>
        </p:nvSpPr>
        <p:spPr>
          <a:xfrm>
            <a:off x="5384800" y="6356350"/>
            <a:ext cx="5486400" cy="365125"/>
          </a:xfrm>
        </p:spPr>
        <p:txBody>
          <a:body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p>
            <a:fld id="{E077DA78-E013-4A8C-AD75-63A150561B10}" type="slidenum">
              <a:rPr lang="zh-CN" altLang="en-US" smtClean="0"/>
              <a:pPr/>
              <a:t>‹#›</a:t>
            </a:fld>
            <a:endParaRPr lang="zh-CN" alt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1117600" y="6356350"/>
            <a:ext cx="3657600" cy="365125"/>
          </a:xfrm>
        </p:spPr>
        <p:txBody>
          <a:bodyPr/>
          <a:lstStyle/>
          <a:p>
            <a:fld id="{263DB197-84B0-484E-9C0F-88358ECCB797}" type="datetimeFigureOut">
              <a:rPr lang="zh-CN" altLang="en-US" smtClean="0"/>
              <a:pPr/>
              <a:t>2020/10/21</a:t>
            </a:fld>
            <a:endParaRPr lang="zh-CN" altLang="en-US"/>
          </a:p>
        </p:txBody>
      </p:sp>
      <p:sp>
        <p:nvSpPr>
          <p:cNvPr id="4" name="页脚占位符 3"/>
          <p:cNvSpPr>
            <a:spLocks noGrp="1"/>
          </p:cNvSpPr>
          <p:nvPr>
            <p:ph type="ftr" sz="quarter" idx="11"/>
          </p:nvPr>
        </p:nvSpPr>
        <p:spPr>
          <a:xfrm>
            <a:off x="5384800" y="6356350"/>
            <a:ext cx="5486400" cy="365125"/>
          </a:xfrm>
        </p:spPr>
        <p:txBody>
          <a:body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p>
            <a:fld id="{E077DA78-E013-4A8C-AD75-63A150561B10}"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1117600" y="6356350"/>
            <a:ext cx="3657600" cy="365125"/>
          </a:xfrm>
        </p:spPr>
        <p:txBody>
          <a:bodyPr/>
          <a:lstStyle/>
          <a:p>
            <a:fld id="{263DB197-84B0-484E-9C0F-88358ECCB797}" type="datetimeFigureOut">
              <a:rPr lang="zh-CN" altLang="en-US" smtClean="0"/>
              <a:pPr/>
              <a:t>2020/10/21</a:t>
            </a:fld>
            <a:endParaRPr lang="zh-CN" altLang="en-US"/>
          </a:p>
        </p:txBody>
      </p:sp>
      <p:sp>
        <p:nvSpPr>
          <p:cNvPr id="4" name="页脚占位符 3"/>
          <p:cNvSpPr>
            <a:spLocks noGrp="1"/>
          </p:cNvSpPr>
          <p:nvPr>
            <p:ph type="ftr" sz="quarter" idx="11"/>
          </p:nvPr>
        </p:nvSpPr>
        <p:spPr>
          <a:xfrm>
            <a:off x="5384800" y="6356350"/>
            <a:ext cx="5486400" cy="365125"/>
          </a:xfrm>
        </p:spPr>
        <p:txBody>
          <a:body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p>
            <a:fld id="{E077DA78-E013-4A8C-AD75-63A150561B10}" type="slidenum">
              <a:rPr lang="zh-CN" altLang="en-US" smtClean="0"/>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619250"/>
            <a:ext cx="5181600" cy="45577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619250"/>
            <a:ext cx="5181600" cy="45577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619250"/>
            <a:ext cx="5181600" cy="45577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619250"/>
            <a:ext cx="5181600" cy="45577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2020/10/21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t="-2" b="39320"/>
          <a:stretch>
            <a:fillRect/>
          </a:stretch>
        </p:blipFill>
        <p:spPr bwMode="auto">
          <a:xfrm>
            <a:off x="0" y="0"/>
            <a:ext cx="12192000" cy="415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矩形 7"/>
          <p:cNvSpPr>
            <a:spLocks noChangeArrowheads="1"/>
          </p:cNvSpPr>
          <p:nvPr userDrawn="1"/>
        </p:nvSpPr>
        <p:spPr bwMode="auto">
          <a:xfrm>
            <a:off x="0" y="0"/>
            <a:ext cx="12192000" cy="4159250"/>
          </a:xfrm>
          <a:prstGeom prst="rect">
            <a:avLst/>
          </a:prstGeom>
          <a:solidFill>
            <a:srgbClr val="354B5E">
              <a:alpha val="7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052" name="矩形 8"/>
          <p:cNvSpPr>
            <a:spLocks noChangeArrowheads="1"/>
          </p:cNvSpPr>
          <p:nvPr userDrawn="1"/>
        </p:nvSpPr>
        <p:spPr bwMode="auto">
          <a:xfrm>
            <a:off x="0" y="4087813"/>
            <a:ext cx="12192000" cy="7143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053" name="圆角矩形 9"/>
          <p:cNvSpPr>
            <a:spLocks noChangeAspect="1" noChangeArrowheads="1"/>
          </p:cNvSpPr>
          <p:nvPr userDrawn="1"/>
        </p:nvSpPr>
        <p:spPr bwMode="auto">
          <a:xfrm>
            <a:off x="5556250" y="3586163"/>
            <a:ext cx="1079500" cy="1079500"/>
          </a:xfrm>
          <a:prstGeom prst="roundRect">
            <a:avLst>
              <a:gd name="adj" fmla="val 50000"/>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pic>
        <p:nvPicPr>
          <p:cNvPr id="15" name="图片 14" descr="中翰税务(透明横版）.png"/>
          <p:cNvPicPr>
            <a:picLocks noChangeAspect="1"/>
          </p:cNvPicPr>
          <p:nvPr userDrawn="1"/>
        </p:nvPicPr>
        <p:blipFill>
          <a:blip r:embed="rId15" cstate="print"/>
          <a:stretch>
            <a:fillRect/>
          </a:stretch>
        </p:blipFill>
        <p:spPr>
          <a:xfrm>
            <a:off x="10208705" y="6036905"/>
            <a:ext cx="1338008" cy="3782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grpSp>
        <p:nvGrpSpPr>
          <p:cNvPr id="3074" name="组合 6"/>
          <p:cNvGrpSpPr/>
          <p:nvPr userDrawn="1"/>
        </p:nvGrpSpPr>
        <p:grpSpPr bwMode="auto">
          <a:xfrm>
            <a:off x="479425" y="692150"/>
            <a:ext cx="179388" cy="630238"/>
            <a:chOff x="0" y="0"/>
            <a:chExt cx="180000" cy="630000"/>
          </a:xfrm>
        </p:grpSpPr>
        <p:sp>
          <p:nvSpPr>
            <p:cNvPr id="2" name="圆角矩形 7"/>
            <p:cNvSpPr>
              <a:spLocks noChangeArrowheads="1"/>
            </p:cNvSpPr>
            <p:nvPr userDrawn="1"/>
          </p:nvSpPr>
          <p:spPr bwMode="auto">
            <a:xfrm>
              <a:off x="0" y="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sz="100">
                <a:solidFill>
                  <a:srgbClr val="FFFFFF"/>
                </a:solidFill>
              </a:endParaRPr>
            </a:p>
          </p:txBody>
        </p:sp>
        <p:sp>
          <p:nvSpPr>
            <p:cNvPr id="3"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sz="100">
                <a:solidFill>
                  <a:srgbClr val="FFFFFF"/>
                </a:solidFill>
              </a:endParaRPr>
            </a:p>
          </p:txBody>
        </p:sp>
        <p:sp>
          <p:nvSpPr>
            <p:cNvPr id="5125"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sz="100">
                <a:solidFill>
                  <a:srgbClr val="FFFFFF"/>
                </a:solidFill>
              </a:endParaRPr>
            </a:p>
          </p:txBody>
        </p:sp>
      </p:grpSp>
      <p:sp>
        <p:nvSpPr>
          <p:cNvPr id="3075"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3076"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l" rtl="0" eaLnBrk="0" fontAlgn="base" hangingPunct="0">
        <a:lnSpc>
          <a:spcPct val="90000"/>
        </a:lnSpc>
        <a:spcBef>
          <a:spcPct val="0"/>
        </a:spcBef>
        <a:spcAft>
          <a:spcPct val="0"/>
        </a:spcAft>
        <a:defRPr sz="3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171450" indent="-171450" algn="l" rtl="0" eaLnBrk="0" fontAlgn="base" hangingPunct="0">
        <a:lnSpc>
          <a:spcPct val="125000"/>
        </a:lnSpc>
        <a:spcBef>
          <a:spcPts val="750"/>
        </a:spcBef>
        <a:spcAft>
          <a:spcPct val="0"/>
        </a:spcAft>
        <a:buFont typeface="Arial" panose="020B0604020202020204" pitchFamily="34" charset="0"/>
        <a:buChar char="•"/>
        <a:defRPr sz="1500" kern="1200">
          <a:solidFill>
            <a:schemeClr val="tx1"/>
          </a:solidFill>
          <a:latin typeface="+mn-lt"/>
          <a:ea typeface="+mn-ea"/>
          <a:cs typeface="+mn-cs"/>
        </a:defRPr>
      </a:lvl1pPr>
      <a:lvl2pPr marL="514350" indent="-171450" algn="l" rtl="0" eaLnBrk="0" fontAlgn="base" hangingPunct="0">
        <a:lnSpc>
          <a:spcPct val="125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125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3pPr>
      <a:lvl4pPr marL="1200150" indent="-171450" algn="l" rtl="0" eaLnBrk="0" fontAlgn="base" hangingPunct="0">
        <a:lnSpc>
          <a:spcPct val="125000"/>
        </a:lnSpc>
        <a:spcBef>
          <a:spcPts val="375"/>
        </a:spcBef>
        <a:spcAft>
          <a:spcPct val="0"/>
        </a:spcAft>
        <a:buFont typeface="Arial" panose="020B0604020202020204" pitchFamily="34" charset="0"/>
        <a:buChar char="•"/>
        <a:defRPr sz="1050" kern="1200">
          <a:solidFill>
            <a:schemeClr val="tx1"/>
          </a:solidFill>
          <a:latin typeface="+mn-lt"/>
          <a:ea typeface="+mn-ea"/>
          <a:cs typeface="+mn-cs"/>
        </a:defRPr>
      </a:lvl4pPr>
      <a:lvl5pPr marL="1543050" indent="-171450" algn="l" rtl="0" eaLnBrk="0" fontAlgn="base" hangingPunct="0">
        <a:lnSpc>
          <a:spcPct val="125000"/>
        </a:lnSpc>
        <a:spcBef>
          <a:spcPts val="375"/>
        </a:spcBef>
        <a:spcAft>
          <a:spcPct val="0"/>
        </a:spcAft>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图片 6"/>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矩形 7"/>
          <p:cNvSpPr>
            <a:spLocks noChangeArrowheads="1"/>
          </p:cNvSpPr>
          <p:nvPr userDrawn="1"/>
        </p:nvSpPr>
        <p:spPr bwMode="auto">
          <a:xfrm>
            <a:off x="0" y="0"/>
            <a:ext cx="12192000" cy="6858000"/>
          </a:xfrm>
          <a:prstGeom prst="rect">
            <a:avLst/>
          </a:prstGeom>
          <a:solidFill>
            <a:srgbClr val="354B5E">
              <a:alpha val="7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4100" name="矩形 8"/>
          <p:cNvSpPr>
            <a:spLocks noChangeArrowheads="1"/>
          </p:cNvSpPr>
          <p:nvPr userDrawn="1"/>
        </p:nvSpPr>
        <p:spPr bwMode="auto">
          <a:xfrm>
            <a:off x="7872413" y="1809750"/>
            <a:ext cx="4319587" cy="32385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053"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2054"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3074" name="组合 6"/>
          <p:cNvGrpSpPr/>
          <p:nvPr userDrawn="1"/>
        </p:nvGrpSpPr>
        <p:grpSpPr bwMode="auto">
          <a:xfrm>
            <a:off x="479425" y="692150"/>
            <a:ext cx="179388" cy="630238"/>
            <a:chOff x="0" y="0"/>
            <a:chExt cx="180000" cy="630000"/>
          </a:xfrm>
        </p:grpSpPr>
        <p:sp>
          <p:nvSpPr>
            <p:cNvPr id="2" name="圆角矩形 7"/>
            <p:cNvSpPr>
              <a:spLocks noChangeArrowheads="1"/>
            </p:cNvSpPr>
            <p:nvPr userDrawn="1"/>
          </p:nvSpPr>
          <p:spPr bwMode="auto">
            <a:xfrm>
              <a:off x="0" y="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5125"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sp>
        <p:nvSpPr>
          <p:cNvPr id="3075"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3076"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18.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38.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41.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slideLayout" Target="../slideLayouts/slideLayout54.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62.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64.xml"/><Relationship Id="rId1" Type="http://schemas.openxmlformats.org/officeDocument/2006/relationships/tags" Target="../tags/tag6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66.xml"/><Relationship Id="rId1" Type="http://schemas.openxmlformats.org/officeDocument/2006/relationships/tags" Target="../tags/tag65.xml"/></Relationships>
</file>

<file path=ppt/slides/_rels/slide33.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3.xml"/><Relationship Id="rId5" Type="http://schemas.openxmlformats.org/officeDocument/2006/relationships/tags" Target="../tags/tag71.xml"/><Relationship Id="rId10" Type="http://schemas.openxmlformats.org/officeDocument/2006/relationships/slideLayout" Target="../slideLayouts/slideLayout54.xml"/><Relationship Id="rId4" Type="http://schemas.openxmlformats.org/officeDocument/2006/relationships/tags" Target="../tags/tag70.xml"/><Relationship Id="rId9" Type="http://schemas.openxmlformats.org/officeDocument/2006/relationships/tags" Target="../tags/tag7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4.xml"/><Relationship Id="rId1" Type="http://schemas.openxmlformats.org/officeDocument/2006/relationships/tags" Target="../tags/tag7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78.xml"/><Relationship Id="rId1" Type="http://schemas.openxmlformats.org/officeDocument/2006/relationships/tags" Target="../tags/tag7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79.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_标题 6"/>
          <p:cNvSpPr>
            <a:spLocks noGrp="1"/>
          </p:cNvSpPr>
          <p:nvPr>
            <p:ph type="ctrTitle"/>
            <p:custDataLst>
              <p:tags r:id="rId1"/>
            </p:custDataLst>
          </p:nvPr>
        </p:nvSpPr>
        <p:spPr>
          <a:xfrm>
            <a:off x="377825" y="1122680"/>
            <a:ext cx="10896600" cy="2387600"/>
          </a:xfrm>
          <a:prstGeom prst="rect">
            <a:avLst/>
          </a:prstGeom>
        </p:spPr>
        <p:txBody>
          <a:bodyPr anchor="b"/>
          <a:lstStyle/>
          <a:p>
            <a:pPr algn="ctr" eaLnBrk="1" latinLnBrk="0" hangingPunct="1">
              <a:lnSpc>
                <a:spcPts val="6800"/>
              </a:lnSpc>
            </a:pPr>
            <a:r>
              <a:rPr lang="zh-CN" altLang="en-US" sz="4000" b="1" dirty="0">
                <a:solidFill>
                  <a:schemeClr val="bg1"/>
                </a:solidFill>
                <a:latin typeface="华文隶书" panose="02010800040101010101" charset="-122"/>
                <a:ea typeface="华文隶书" panose="02010800040101010101" charset="-122"/>
                <a:cs typeface="华文隶书" panose="02010800040101010101" charset="-122"/>
              </a:rPr>
              <a:t>（政府补助）财政补贴的增值税问题</a:t>
            </a:r>
          </a:p>
        </p:txBody>
      </p:sp>
      <p:sp>
        <p:nvSpPr>
          <p:cNvPr id="5122" name="副标题 3074"/>
          <p:cNvSpPr>
            <a:spLocks noGrp="1"/>
          </p:cNvSpPr>
          <p:nvPr>
            <p:ph type="subTitle" idx="1"/>
          </p:nvPr>
        </p:nvSpPr>
        <p:spPr>
          <a:xfrm>
            <a:off x="2895600" y="4039235"/>
            <a:ext cx="6400800" cy="1752600"/>
          </a:xfrm>
        </p:spPr>
        <p:txBody>
          <a:bodyPr anchor="t"/>
          <a:lstStyle/>
          <a:p>
            <a:pPr defTabSz="914400">
              <a:buClrTx/>
              <a:buSzTx/>
              <a:buFontTx/>
            </a:pPr>
            <a:endParaRPr lang="zh-CN" altLang="zh-CN" sz="3200" kern="1200" baseline="0">
              <a:latin typeface="+mn-lt"/>
              <a:ea typeface="+mn-ea"/>
              <a:cs typeface="+mn-cs"/>
            </a:endParaRPr>
          </a:p>
          <a:p>
            <a:pPr defTabSz="914400">
              <a:buClrTx/>
              <a:buSzTx/>
              <a:buFontTx/>
            </a:pPr>
            <a:r>
              <a:rPr lang="zh-CN" altLang="zh-CN" sz="2400" b="1" kern="1200" baseline="0">
                <a:latin typeface="华文隶书" panose="02010800040101010101" charset="-122"/>
                <a:ea typeface="华文隶书" panose="02010800040101010101" charset="-122"/>
                <a:cs typeface="华文隶书" panose="02010800040101010101" charset="-122"/>
              </a:rPr>
              <a:t>讲师：王爱红</a:t>
            </a:r>
          </a:p>
          <a:p>
            <a:pPr defTabSz="914400">
              <a:buClrTx/>
              <a:buSzTx/>
              <a:buFontTx/>
            </a:pPr>
            <a:endParaRPr lang="en-US" altLang="zh-CN" sz="2400" b="1" kern="1200" baseline="0">
              <a:latin typeface="华文隶书" panose="02010800040101010101" charset="-122"/>
              <a:ea typeface="华文隶书" panose="02010800040101010101" charset="-122"/>
              <a:cs typeface="华文隶书" panose="02010800040101010101" charset="-122"/>
            </a:endParaRPr>
          </a:p>
        </p:txBody>
      </p:sp>
      <p:pic>
        <p:nvPicPr>
          <p:cNvPr id="5" name="图片 4"/>
          <p:cNvPicPr>
            <a:picLocks noChangeAspect="1"/>
          </p:cNvPicPr>
          <p:nvPr/>
        </p:nvPicPr>
        <p:blipFill>
          <a:blip r:embed="rId4" cstate="print"/>
          <a:stretch>
            <a:fillRect/>
          </a:stretch>
        </p:blipFill>
        <p:spPr>
          <a:xfrm>
            <a:off x="9629140" y="4995545"/>
            <a:ext cx="2562860" cy="1862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to="" calcmode="lin" valueType="num">
                                      <p:cBhvr>
                                        <p:cTn id="7" dur="700" fill="hold">
                                          <p:stCondLst>
                                            <p:cond delay="0"/>
                                          </p:stCondLst>
                                        </p:cTn>
                                        <p:tgtEl>
                                          <p:spTgt spid="22530"/>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22530"/>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0890" y="1263650"/>
            <a:ext cx="10551160" cy="1711960"/>
          </a:xfrm>
          <a:prstGeom prst="rect">
            <a:avLst/>
          </a:prstGeom>
          <a:noFill/>
        </p:spPr>
        <p:txBody>
          <a:bodyPr wrap="square" rtlCol="0" anchor="t">
            <a:spAutoFit/>
          </a:bodyPr>
          <a:lstStyle/>
          <a:p>
            <a:pPr fontAlgn="auto">
              <a:lnSpc>
                <a:spcPts val="3160"/>
              </a:lnSpc>
            </a:pPr>
            <a:r>
              <a:rPr lang="zh-CN" altLang="en-US" b="1"/>
              <a:t>第一种情形：补贴方同时也是购买方</a:t>
            </a:r>
            <a:r>
              <a:rPr lang="en-US" altLang="zh-CN" b="1"/>
              <a:t>--</a:t>
            </a:r>
            <a:r>
              <a:rPr lang="zh-CN" altLang="en-US" b="1"/>
              <a:t>缴纳增值税</a:t>
            </a:r>
          </a:p>
          <a:p>
            <a:pPr fontAlgn="auto">
              <a:lnSpc>
                <a:spcPts val="3160"/>
              </a:lnSpc>
            </a:pPr>
            <a:r>
              <a:rPr lang="zh-CN" altLang="en-US"/>
              <a:t>         如果销售方与资金补贴方之间发生应税交易，资金补贴方同时也是应税交易的购买方，此时销售方取得的财政资金就是其应税交易的对价，需要依法征收增值税。这种情况下，其实质是资金补贴方发生增值税意义上的采购行为，取得财政资金的销售方发生了应税交易。应当缴纳增值税。</a:t>
            </a:r>
            <a:endParaRPr lang="zh-CN" altLang="en-US" b="1">
              <a:solidFill>
                <a:srgbClr val="C00000"/>
              </a:solidFill>
            </a:endParaRPr>
          </a:p>
        </p:txBody>
      </p:sp>
      <p:sp>
        <p:nvSpPr>
          <p:cNvPr id="3" name="文本框 2"/>
          <p:cNvSpPr txBox="1"/>
          <p:nvPr/>
        </p:nvSpPr>
        <p:spPr>
          <a:xfrm>
            <a:off x="770890" y="3237865"/>
            <a:ext cx="10758170" cy="2927985"/>
          </a:xfrm>
          <a:prstGeom prst="rect">
            <a:avLst/>
          </a:prstGeom>
          <a:noFill/>
        </p:spPr>
        <p:txBody>
          <a:bodyPr wrap="square" rtlCol="0" anchor="t">
            <a:spAutoFit/>
          </a:bodyPr>
          <a:lstStyle/>
          <a:p>
            <a:pPr fontAlgn="auto">
              <a:lnSpc>
                <a:spcPts val="3160"/>
              </a:lnSpc>
            </a:pPr>
            <a:r>
              <a:rPr lang="zh-CN" altLang="en-US" b="1">
                <a:solidFill>
                  <a:schemeClr val="tx1"/>
                </a:solidFill>
              </a:rPr>
              <a:t>第二种情形：补贴方提供的资金与销售方向购买方销售货物、劳务、服务、无形资产、不动产的</a:t>
            </a:r>
            <a:r>
              <a:rPr lang="zh-CN" altLang="en-US" b="1" u="sng">
                <a:solidFill>
                  <a:srgbClr val="C00000"/>
                </a:solidFill>
              </a:rPr>
              <a:t>收入或者数量直接挂钩</a:t>
            </a:r>
            <a:r>
              <a:rPr lang="en-US" altLang="zh-CN" b="1" u="sng">
                <a:solidFill>
                  <a:srgbClr val="C00000"/>
                </a:solidFill>
              </a:rPr>
              <a:t>-----</a:t>
            </a:r>
            <a:r>
              <a:rPr lang="zh-CN" altLang="en-US" b="1" u="sng">
                <a:solidFill>
                  <a:srgbClr val="C00000"/>
                </a:solidFill>
              </a:rPr>
              <a:t>缴纳增值税</a:t>
            </a:r>
          </a:p>
          <a:p>
            <a:pPr fontAlgn="auto">
              <a:lnSpc>
                <a:spcPts val="3160"/>
              </a:lnSpc>
            </a:pPr>
            <a:r>
              <a:rPr lang="zh-CN" altLang="en-US"/>
              <a:t>     举例：</a:t>
            </a:r>
          </a:p>
          <a:p>
            <a:pPr fontAlgn="auto">
              <a:lnSpc>
                <a:spcPts val="3160"/>
              </a:lnSpc>
            </a:pPr>
            <a:r>
              <a:rPr lang="zh-CN" altLang="en-US"/>
              <a:t>    销售者销售特殊货物，正常销售价格500元，政府要求其向购买者销售按照200元执行，政府补贴另外的300元。资金补贴方虽然不是应税交易的购买方，但是其干预了销售方和购买方之间的实际交易价格，补贴方给与的资金补贴与销售方发生的应税交易的单价挂钩，销售方取得的200+300元全部作为价款和价外费用处理，需要缴纳增值税。   </a:t>
            </a:r>
          </a:p>
        </p:txBody>
      </p:sp>
      <p:sp>
        <p:nvSpPr>
          <p:cNvPr id="4" name="文本框 3"/>
          <p:cNvSpPr txBox="1"/>
          <p:nvPr/>
        </p:nvSpPr>
        <p:spPr>
          <a:xfrm>
            <a:off x="793115" y="306705"/>
            <a:ext cx="7250430" cy="460375"/>
          </a:xfrm>
          <a:prstGeom prst="rect">
            <a:avLst/>
          </a:prstGeom>
          <a:noFill/>
        </p:spPr>
        <p:txBody>
          <a:bodyPr wrap="square" rtlCol="0">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二、如何判断财政补贴是否征收增值税</a:t>
            </a:r>
            <a:endParaRPr lang="en-US" altLang="zh-CN"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770890" y="817880"/>
            <a:ext cx="11316970" cy="59055"/>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7755" y="1341755"/>
            <a:ext cx="10327640" cy="2927985"/>
          </a:xfrm>
          <a:prstGeom prst="rect">
            <a:avLst/>
          </a:prstGeom>
          <a:noFill/>
        </p:spPr>
        <p:txBody>
          <a:bodyPr wrap="square" rtlCol="0" anchor="t">
            <a:spAutoFit/>
          </a:bodyPr>
          <a:lstStyle/>
          <a:p>
            <a:pPr fontAlgn="auto">
              <a:lnSpc>
                <a:spcPts val="3160"/>
              </a:lnSpc>
            </a:pPr>
            <a:r>
              <a:rPr lang="zh-CN" altLang="en-US" b="1">
                <a:solidFill>
                  <a:srgbClr val="C00000"/>
                </a:solidFill>
              </a:rPr>
              <a:t>第三种情形：补贴与销售货物数量无关</a:t>
            </a:r>
            <a:r>
              <a:rPr lang="en-US" altLang="zh-CN" b="1">
                <a:solidFill>
                  <a:srgbClr val="C00000"/>
                </a:solidFill>
              </a:rPr>
              <a:t>--</a:t>
            </a:r>
            <a:r>
              <a:rPr lang="zh-CN" altLang="en-US" b="1">
                <a:solidFill>
                  <a:srgbClr val="C00000"/>
                </a:solidFill>
              </a:rPr>
              <a:t>不缴纳增值税</a:t>
            </a:r>
          </a:p>
          <a:p>
            <a:pPr fontAlgn="auto">
              <a:lnSpc>
                <a:spcPts val="3160"/>
              </a:lnSpc>
            </a:pPr>
            <a:r>
              <a:rPr lang="zh-CN" altLang="en-US"/>
              <a:t>      销售者销售特殊货物口罩，正常销售价格</a:t>
            </a:r>
            <a:r>
              <a:rPr lang="en-US"/>
              <a:t>29.5</a:t>
            </a:r>
            <a:r>
              <a:rPr lang="zh-CN" altLang="en-US"/>
              <a:t>元一个。最近由于新冠疫情的影响，消费者对此类特殊货物需求猛烈增加，但是政府不干预其销售价格，销售额还是按照</a:t>
            </a:r>
            <a:r>
              <a:rPr lang="en-US" altLang="zh-CN"/>
              <a:t>29.5</a:t>
            </a:r>
            <a:r>
              <a:rPr lang="zh-CN" altLang="en-US"/>
              <a:t>元一个销售给消费者。销售者组织员工积极加班加点，进行成产。当地政府认为，销售方在关键时刻能够立足社会责任，对解决疫情防护做出了重大贡献。而且销售方因为积极组织生产，快速采购原材料，支付员工加班费等原因，确实增加了大量的生产经营成本。于是政府决定按照每个口罩补助5元标准对销售方进行补贴，补贴货物的件数按照最高量40万件封顶，销售方取得补贴200万元。</a:t>
            </a:r>
          </a:p>
        </p:txBody>
      </p:sp>
      <p:sp>
        <p:nvSpPr>
          <p:cNvPr id="3" name="文本框 2"/>
          <p:cNvSpPr txBox="1"/>
          <p:nvPr/>
        </p:nvSpPr>
        <p:spPr>
          <a:xfrm>
            <a:off x="1087755" y="4566920"/>
            <a:ext cx="10327640" cy="1711960"/>
          </a:xfrm>
          <a:prstGeom prst="rect">
            <a:avLst/>
          </a:prstGeom>
          <a:noFill/>
        </p:spPr>
        <p:txBody>
          <a:bodyPr wrap="square" rtlCol="0" anchor="t">
            <a:spAutoFit/>
          </a:bodyPr>
          <a:lstStyle/>
          <a:p>
            <a:pPr fontAlgn="auto">
              <a:lnSpc>
                <a:spcPts val="3160"/>
              </a:lnSpc>
            </a:pPr>
            <a:r>
              <a:rPr lang="en-US" altLang="zh-CN"/>
              <a:t>     </a:t>
            </a:r>
            <a:r>
              <a:rPr lang="zh-CN" altLang="en-US"/>
              <a:t>本例中，销售方取得补贴的计算方法虽与其销售收入有关，但实质上是当地政府为弥补其生产经营成本给予的补贴，且不影响销售方向消费者销售特殊货物的价格（价格没有变化）和数量（销售数量还是由市场决定的），不属于45号公告第七条规定的“与其销售货物、劳务、服务、无形资产、不动产的收入或者数量直接挂钩”的补贴，无需缴纳增值税。</a:t>
            </a:r>
          </a:p>
        </p:txBody>
      </p:sp>
      <p:sp>
        <p:nvSpPr>
          <p:cNvPr id="4" name="文本框 3"/>
          <p:cNvSpPr txBox="1"/>
          <p:nvPr/>
        </p:nvSpPr>
        <p:spPr>
          <a:xfrm>
            <a:off x="793115" y="306705"/>
            <a:ext cx="7250430" cy="460375"/>
          </a:xfrm>
          <a:prstGeom prst="rect">
            <a:avLst/>
          </a:prstGeom>
          <a:noFill/>
        </p:spPr>
        <p:txBody>
          <a:bodyPr wrap="square" rtlCol="0">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二、如何判断财政补贴是否征收增值税</a:t>
            </a:r>
            <a:endParaRPr lang="en-US" altLang="zh-CN"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756285" y="847090"/>
            <a:ext cx="11316970" cy="0"/>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01090" y="1355090"/>
            <a:ext cx="10752455" cy="3333115"/>
          </a:xfrm>
          <a:prstGeom prst="rect">
            <a:avLst/>
          </a:prstGeom>
          <a:noFill/>
        </p:spPr>
        <p:txBody>
          <a:bodyPr wrap="square" rtlCol="0" anchor="t">
            <a:spAutoFit/>
          </a:bodyPr>
          <a:lstStyle/>
          <a:p>
            <a:pPr fontAlgn="auto">
              <a:lnSpc>
                <a:spcPts val="3160"/>
              </a:lnSpc>
            </a:pPr>
            <a:r>
              <a:rPr lang="zh-CN" altLang="en-US" sz="2000" b="1"/>
              <a:t>1.某新能源汽车企业2020年才收到2019年销售新能源汽车的中央财政补贴，请问需要缴纳增值税吗？</a:t>
            </a:r>
            <a:endParaRPr lang="zh-CN" altLang="en-US"/>
          </a:p>
          <a:p>
            <a:pPr fontAlgn="auto">
              <a:lnSpc>
                <a:spcPts val="3160"/>
              </a:lnSpc>
            </a:pPr>
            <a:r>
              <a:rPr lang="zh-CN" altLang="en-US"/>
              <a:t>   答：从2020年1月1日起取得的财政补贴收入，是指纳税人2020年1月1日以后销售货物、劳务、服务、无形资产、不动产，取得的财政补贴。</a:t>
            </a:r>
          </a:p>
          <a:p>
            <a:pPr fontAlgn="auto">
              <a:lnSpc>
                <a:spcPts val="3160"/>
              </a:lnSpc>
            </a:pPr>
            <a:r>
              <a:rPr lang="zh-CN" altLang="en-US"/>
              <a:t>      纳税人2020年1月1日后收到2019年12月31日以前销售新能源汽车对应的中央财政补贴收入，属于《国家税务总局关于取消增值税扣税凭证认证确认期限等增值税征管问题的公告》（2019年45号，以下称45号公告）第七条规定的“本公告实施前，纳税人取得中央财政补贴”情形，应继续按照《国家税务总局关于中央财政补贴增值税有关问题的公告》（2013年第3号）的规定执行，无需缴纳增值税。</a:t>
            </a:r>
          </a:p>
        </p:txBody>
      </p:sp>
      <p:sp>
        <p:nvSpPr>
          <p:cNvPr id="4" name="文本框 3"/>
          <p:cNvSpPr txBox="1"/>
          <p:nvPr/>
        </p:nvSpPr>
        <p:spPr>
          <a:xfrm>
            <a:off x="946785" y="479425"/>
            <a:ext cx="6800215"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三、财政补贴增值税政策相关案例问题</a:t>
            </a:r>
          </a:p>
        </p:txBody>
      </p:sp>
      <p:cxnSp>
        <p:nvCxnSpPr>
          <p:cNvPr id="5" name="直接连接符 4"/>
          <p:cNvCxnSpPr/>
          <p:nvPr/>
        </p:nvCxnSpPr>
        <p:spPr>
          <a:xfrm flipV="1">
            <a:off x="711835" y="1055370"/>
            <a:ext cx="11212830" cy="14605"/>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1515" y="1657985"/>
            <a:ext cx="11090275" cy="2927985"/>
          </a:xfrm>
          <a:prstGeom prst="rect">
            <a:avLst/>
          </a:prstGeom>
          <a:noFill/>
        </p:spPr>
        <p:txBody>
          <a:bodyPr wrap="square" rtlCol="0" anchor="t">
            <a:spAutoFit/>
          </a:bodyPr>
          <a:lstStyle/>
          <a:p>
            <a:pPr fontAlgn="auto">
              <a:lnSpc>
                <a:spcPts val="3160"/>
              </a:lnSpc>
            </a:pPr>
            <a:r>
              <a:rPr lang="zh-CN" altLang="en-US" sz="2000" b="1">
                <a:solidFill>
                  <a:schemeClr val="tx1"/>
                </a:solidFill>
              </a:rPr>
              <a:t>2.某企业取得了废弃电器电子产品处理资格，从事废弃电器电子产品拆解处理。2020年，该企业购进废弃电视1000台，全部进行拆解后卖出电子零件，按照《废弃电器电子产品处理基金征收使用管理办法》（财综〔2012〕34号）规定，取得按照实际完成拆解处理的1000台电视的定额补贴，是否需要缴纳增值税？</a:t>
            </a:r>
          </a:p>
          <a:p>
            <a:pPr fontAlgn="auto">
              <a:lnSpc>
                <a:spcPts val="3160"/>
              </a:lnSpc>
            </a:pPr>
            <a:r>
              <a:rPr lang="zh-CN" altLang="en-US"/>
              <a:t>        答：该企业拆解处理废弃电视取得的补贴，与其回收后拆解处理的废弃电视数量有关，</a:t>
            </a:r>
            <a:r>
              <a:rPr lang="zh-CN" altLang="en-US" b="1" u="sng">
                <a:solidFill>
                  <a:srgbClr val="FF0000"/>
                </a:solidFill>
              </a:rPr>
              <a:t>与其拆解后卖出电子零件的收入或数量不直接相关</a:t>
            </a:r>
            <a:r>
              <a:rPr lang="zh-CN" altLang="en-US" b="1" u="sng"/>
              <a:t>，不属于</a:t>
            </a:r>
            <a:r>
              <a:rPr lang="zh-CN" altLang="en-US"/>
              <a:t>45号公告第七条规定的“销售货物、劳务、服务、无形资产、不动产的收入或者数量直接挂钩”，无需缴纳增值税。</a:t>
            </a:r>
          </a:p>
        </p:txBody>
      </p:sp>
      <p:sp>
        <p:nvSpPr>
          <p:cNvPr id="4" name="文本框 3"/>
          <p:cNvSpPr txBox="1"/>
          <p:nvPr/>
        </p:nvSpPr>
        <p:spPr>
          <a:xfrm>
            <a:off x="551815" y="479425"/>
            <a:ext cx="7195185"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三、财政补贴增值税政策相关案例问题</a:t>
            </a:r>
          </a:p>
        </p:txBody>
      </p:sp>
      <p:cxnSp>
        <p:nvCxnSpPr>
          <p:cNvPr id="3" name="直接连接符 2"/>
          <p:cNvCxnSpPr/>
          <p:nvPr/>
        </p:nvCxnSpPr>
        <p:spPr>
          <a:xfrm flipV="1">
            <a:off x="696595" y="1010920"/>
            <a:ext cx="11391265" cy="14605"/>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03605" y="1261110"/>
            <a:ext cx="10737850" cy="4143375"/>
          </a:xfrm>
          <a:prstGeom prst="rect">
            <a:avLst/>
          </a:prstGeom>
          <a:noFill/>
          <a:ln w="9525">
            <a:noFill/>
          </a:ln>
        </p:spPr>
        <p:txBody>
          <a:bodyPr wrap="square">
            <a:spAutoFit/>
          </a:bodyPr>
          <a:lstStyle/>
          <a:p>
            <a:pPr indent="266700" fontAlgn="auto">
              <a:lnSpc>
                <a:spcPts val="3160"/>
              </a:lnSpc>
            </a:pPr>
            <a:r>
              <a:rPr lang="zh-CN" sz="2000" b="1">
                <a:solidFill>
                  <a:srgbClr val="333333"/>
                </a:solidFill>
                <a:ea typeface="宋体" panose="02010600030101010101" pitchFamily="2" charset="-122"/>
              </a:rPr>
              <a:t>3.为鼓励航空公司在本地区开辟航线，某市政府与航空公司商定，如果航空公司从事该航线经营业务的年销售额达到1000万元则不予补贴，如果年销售额未达到1000万元，则按实际年销售额与1000万元的差额给予航空公司航线补贴。如果航空公司取得该航线补贴，是否需要缴纳增值税？</a:t>
            </a:r>
          </a:p>
          <a:p>
            <a:pPr indent="266700" fontAlgn="auto">
              <a:lnSpc>
                <a:spcPts val="3160"/>
              </a:lnSpc>
            </a:pPr>
            <a:endParaRPr lang="zh-CN" b="1">
              <a:solidFill>
                <a:srgbClr val="333333"/>
              </a:solidFill>
              <a:ea typeface="宋体" panose="02010600030101010101" pitchFamily="2" charset="-122"/>
            </a:endParaRPr>
          </a:p>
          <a:p>
            <a:pPr indent="266700" fontAlgn="auto">
              <a:lnSpc>
                <a:spcPts val="3160"/>
              </a:lnSpc>
            </a:pPr>
            <a:r>
              <a:rPr lang="zh-CN" b="1">
                <a:solidFill>
                  <a:srgbClr val="333333"/>
                </a:solidFill>
                <a:ea typeface="宋体" panose="02010600030101010101" pitchFamily="2" charset="-122"/>
              </a:rPr>
              <a:t>        答：</a:t>
            </a:r>
            <a:r>
              <a:rPr lang="zh-CN" b="0">
                <a:solidFill>
                  <a:srgbClr val="333333"/>
                </a:solidFill>
                <a:ea typeface="宋体" panose="02010600030101010101" pitchFamily="2" charset="-122"/>
              </a:rPr>
              <a:t>本例中航空公司取得补贴的计算方法虽与其销售收入有关，但实质上是</a:t>
            </a:r>
            <a:r>
              <a:rPr lang="zh-CN" b="1" u="sng">
                <a:solidFill>
                  <a:srgbClr val="0000FF"/>
                </a:solidFill>
                <a:ea typeface="宋体" panose="02010600030101010101" pitchFamily="2" charset="-122"/>
              </a:rPr>
              <a:t>市政府为弥补航空公司运营成本给予的补贴，且不影响航空公司向旅客提供航空运输服务的价格（机票款）和数量（旅客人数）</a:t>
            </a:r>
            <a:r>
              <a:rPr lang="zh-CN" b="0">
                <a:solidFill>
                  <a:srgbClr val="333333"/>
                </a:solidFill>
                <a:ea typeface="宋体" panose="02010600030101010101" pitchFamily="2" charset="-122"/>
              </a:rPr>
              <a:t>，不属于45号公告第七条规定的“与其销售货物、劳务、服务、无形资产、不动产的收入或者数量</a:t>
            </a:r>
            <a:r>
              <a:rPr lang="zh-CN" b="1">
                <a:solidFill>
                  <a:srgbClr val="0000FF"/>
                </a:solidFill>
                <a:ea typeface="宋体" panose="02010600030101010101" pitchFamily="2" charset="-122"/>
              </a:rPr>
              <a:t>直接挂钩</a:t>
            </a:r>
            <a:r>
              <a:rPr lang="zh-CN" b="0">
                <a:solidFill>
                  <a:srgbClr val="333333"/>
                </a:solidFill>
                <a:ea typeface="宋体" panose="02010600030101010101" pitchFamily="2" charset="-122"/>
              </a:rPr>
              <a:t>”的补贴，无需缴纳增值税。</a:t>
            </a:r>
            <a:endParaRPr lang="zh-CN" altLang="en-US"/>
          </a:p>
        </p:txBody>
      </p:sp>
      <p:sp>
        <p:nvSpPr>
          <p:cNvPr id="4" name="文本框 3"/>
          <p:cNvSpPr txBox="1"/>
          <p:nvPr/>
        </p:nvSpPr>
        <p:spPr>
          <a:xfrm>
            <a:off x="551815" y="479425"/>
            <a:ext cx="7195185"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三、财政补贴增值税政策相关案例问题</a:t>
            </a:r>
          </a:p>
        </p:txBody>
      </p:sp>
      <p:cxnSp>
        <p:nvCxnSpPr>
          <p:cNvPr id="2" name="直接连接符 1"/>
          <p:cNvCxnSpPr/>
          <p:nvPr/>
        </p:nvCxnSpPr>
        <p:spPr>
          <a:xfrm>
            <a:off x="666750" y="1099820"/>
            <a:ext cx="11287760" cy="29845"/>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32180" y="2027555"/>
            <a:ext cx="10327640" cy="2117090"/>
          </a:xfrm>
          <a:prstGeom prst="rect">
            <a:avLst/>
          </a:prstGeom>
          <a:noFill/>
          <a:ln w="9525">
            <a:noFill/>
          </a:ln>
        </p:spPr>
        <p:txBody>
          <a:bodyPr wrap="square">
            <a:spAutoFit/>
          </a:bodyPr>
          <a:lstStyle/>
          <a:p>
            <a:pPr indent="266700" fontAlgn="auto">
              <a:lnSpc>
                <a:spcPts val="3160"/>
              </a:lnSpc>
            </a:pPr>
            <a:r>
              <a:rPr lang="en-US" altLang="zh-CN" b="1">
                <a:solidFill>
                  <a:srgbClr val="333333"/>
                </a:solidFill>
                <a:ea typeface="宋体" panose="02010600030101010101" pitchFamily="2" charset="-122"/>
              </a:rPr>
              <a:t>  </a:t>
            </a:r>
            <a:r>
              <a:rPr lang="en-US" altLang="zh-CN" sz="2000" b="1">
                <a:solidFill>
                  <a:srgbClr val="333333"/>
                </a:solidFill>
                <a:ea typeface="宋体" panose="02010600030101010101" pitchFamily="2" charset="-122"/>
              </a:rPr>
              <a:t> </a:t>
            </a:r>
            <a:r>
              <a:rPr lang="zh-CN" sz="2000" b="1">
                <a:solidFill>
                  <a:srgbClr val="333333"/>
                </a:solidFill>
                <a:ea typeface="宋体" panose="02010600030101010101" pitchFamily="2" charset="-122"/>
              </a:rPr>
              <a:t>4.增值税一般纳税人取得的财政补贴收入，与其销售货物、劳务、服务、无形资产、不动产的收入或者数量直接挂钩的，应按什么税率计算缴纳增值税？</a:t>
            </a:r>
          </a:p>
          <a:p>
            <a:pPr indent="266700" fontAlgn="auto">
              <a:lnSpc>
                <a:spcPts val="3160"/>
              </a:lnSpc>
            </a:pPr>
            <a:r>
              <a:rPr lang="zh-CN" b="1">
                <a:solidFill>
                  <a:srgbClr val="333333"/>
                </a:solidFill>
                <a:ea typeface="宋体" panose="02010600030101010101" pitchFamily="2" charset="-122"/>
              </a:rPr>
              <a:t>     答：</a:t>
            </a:r>
            <a:r>
              <a:rPr lang="zh-CN" b="0">
                <a:solidFill>
                  <a:srgbClr val="333333"/>
                </a:solidFill>
                <a:ea typeface="宋体" panose="02010600030101010101" pitchFamily="2" charset="-122"/>
              </a:rPr>
              <a:t>增值税一般纳税人取得的财政补贴收入，与其销售货物、劳务、服务、无形资产、不动产的收入或者数量</a:t>
            </a:r>
            <a:r>
              <a:rPr lang="zh-CN" b="1">
                <a:solidFill>
                  <a:srgbClr val="0000FF"/>
                </a:solidFill>
                <a:ea typeface="宋体" panose="02010600030101010101" pitchFamily="2" charset="-122"/>
              </a:rPr>
              <a:t>直接挂钩的</a:t>
            </a:r>
            <a:r>
              <a:rPr lang="zh-CN" b="0">
                <a:solidFill>
                  <a:srgbClr val="333333"/>
                </a:solidFill>
                <a:ea typeface="宋体" panose="02010600030101010101" pitchFamily="2" charset="-122"/>
              </a:rPr>
              <a:t>，按其销售货物、劳务、服务、无形资产、不动产的</a:t>
            </a:r>
            <a:r>
              <a:rPr lang="zh-CN" b="1">
                <a:solidFill>
                  <a:srgbClr val="0000FF"/>
                </a:solidFill>
                <a:ea typeface="宋体" panose="02010600030101010101" pitchFamily="2" charset="-122"/>
              </a:rPr>
              <a:t>适用税率</a:t>
            </a:r>
            <a:r>
              <a:rPr lang="zh-CN" b="0">
                <a:solidFill>
                  <a:srgbClr val="333333"/>
                </a:solidFill>
                <a:ea typeface="宋体" panose="02010600030101010101" pitchFamily="2" charset="-122"/>
              </a:rPr>
              <a:t>计算缴纳增值税。</a:t>
            </a:r>
            <a:endParaRPr lang="zh-CN" altLang="en-US"/>
          </a:p>
        </p:txBody>
      </p:sp>
      <p:sp>
        <p:nvSpPr>
          <p:cNvPr id="4" name="文本框 3"/>
          <p:cNvSpPr txBox="1"/>
          <p:nvPr/>
        </p:nvSpPr>
        <p:spPr>
          <a:xfrm>
            <a:off x="551815" y="479425"/>
            <a:ext cx="7195185"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三、财政补贴增值税政策相关案例问题</a:t>
            </a:r>
          </a:p>
        </p:txBody>
      </p:sp>
      <p:cxnSp>
        <p:nvCxnSpPr>
          <p:cNvPr id="2" name="直接连接符 1"/>
          <p:cNvCxnSpPr/>
          <p:nvPr/>
        </p:nvCxnSpPr>
        <p:spPr>
          <a:xfrm>
            <a:off x="770890" y="1084580"/>
            <a:ext cx="11212830" cy="29845"/>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9330" y="1029335"/>
            <a:ext cx="10384155" cy="4549140"/>
          </a:xfrm>
          <a:prstGeom prst="rect">
            <a:avLst/>
          </a:prstGeom>
          <a:noFill/>
        </p:spPr>
        <p:txBody>
          <a:bodyPr wrap="square" rtlCol="0" anchor="t">
            <a:spAutoFit/>
          </a:bodyPr>
          <a:lstStyle/>
          <a:p>
            <a:pPr fontAlgn="auto">
              <a:lnSpc>
                <a:spcPts val="3160"/>
              </a:lnSpc>
            </a:pPr>
            <a:r>
              <a:rPr lang="en-US" altLang="zh-CN" sz="2000" b="1">
                <a:latin typeface="宋体" panose="02010600030101010101" pitchFamily="2" charset="-122"/>
                <a:ea typeface="宋体" panose="02010600030101010101" pitchFamily="2" charset="-122"/>
                <a:cs typeface="宋体" panose="02010600030101010101" pitchFamily="2" charset="-122"/>
              </a:rPr>
              <a:t>5</a:t>
            </a:r>
            <a:r>
              <a:rPr lang="zh-CN" altLang="en-US" sz="2000" b="1">
                <a:latin typeface="宋体" panose="02010600030101010101" pitchFamily="2" charset="-122"/>
                <a:ea typeface="宋体" panose="02010600030101010101" pitchFamily="2" charset="-122"/>
                <a:cs typeface="宋体" panose="02010600030101010101" pitchFamily="2" charset="-122"/>
              </a:rPr>
              <a:t>、证券公司保荐某地企业在科创板上市，取得当地政府给予的奖励，该奖励是否需要缴纳增值税？</a:t>
            </a:r>
          </a:p>
          <a:p>
            <a:pPr fontAlgn="auto">
              <a:lnSpc>
                <a:spcPts val="3160"/>
              </a:lnSpc>
            </a:pPr>
            <a:r>
              <a:rPr lang="zh-CN" altLang="en-US">
                <a:latin typeface="宋体" panose="02010600030101010101" pitchFamily="2" charset="-122"/>
                <a:ea typeface="宋体" panose="02010600030101010101" pitchFamily="2" charset="-122"/>
                <a:cs typeface="宋体" panose="02010600030101010101" pitchFamily="2" charset="-122"/>
              </a:rPr>
              <a:t>   答：证券公司保荐某地企业在科创板上市，其提供保荐服务的对象是该科创板上市企业，而不是当地政府，当地政府不是该项服务的购买方，证券公司与当地政府之间没有发生应税销售行为（应税交易）。证券公司是保荐服务的销售方，上市企业是保荐服务的购买方。从奖励资金的金额来看，该项奖励资金与企业是否上市成功紧密联系，可能按照上市一户给若干金额的奖励进行结算。也可能是按照上市融资规模进行结算。但是政府的奖励是基于证券公司推荐本地企业上市，提升当地和当地上市公司影响力为基础，政府奖励不会影响证券公司向企业提供保荐服务的交易价格和数量，具体的交易价格是由证券公司（券商）和被服务企业之间商定的。政府给与的奖励不属于税总 45 号公告第七条规定的“与其销售货物、劳务、服务、无形资产、不动产的收入或者数量直接挂钩”的补贴，无需缴纳增值税。</a:t>
            </a:r>
          </a:p>
        </p:txBody>
      </p:sp>
      <p:sp>
        <p:nvSpPr>
          <p:cNvPr id="4" name="文本框 3"/>
          <p:cNvSpPr txBox="1"/>
          <p:nvPr/>
        </p:nvSpPr>
        <p:spPr>
          <a:xfrm>
            <a:off x="551815" y="479425"/>
            <a:ext cx="7195185"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三、财政补贴增值税政策相关案例问题</a:t>
            </a:r>
          </a:p>
        </p:txBody>
      </p:sp>
      <p:cxnSp>
        <p:nvCxnSpPr>
          <p:cNvPr id="3" name="直接连接符 2"/>
          <p:cNvCxnSpPr/>
          <p:nvPr/>
        </p:nvCxnSpPr>
        <p:spPr>
          <a:xfrm>
            <a:off x="711835" y="1040130"/>
            <a:ext cx="11182985" cy="0"/>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6555" y="2312670"/>
            <a:ext cx="9596120" cy="368300"/>
          </a:xfrm>
          <a:prstGeom prst="rect">
            <a:avLst/>
          </a:prstGeom>
          <a:noFill/>
        </p:spPr>
        <p:txBody>
          <a:bodyPr wrap="square" rtlCol="0">
            <a:spAutoFit/>
          </a:bodyPr>
          <a:lstStyle/>
          <a:p>
            <a:endParaRPr lang="zh-CN" altLang="en-US"/>
          </a:p>
        </p:txBody>
      </p:sp>
      <p:sp>
        <p:nvSpPr>
          <p:cNvPr id="3" name="文本框 2"/>
          <p:cNvSpPr txBox="1"/>
          <p:nvPr/>
        </p:nvSpPr>
        <p:spPr>
          <a:xfrm flipH="1">
            <a:off x="7971155" y="561340"/>
            <a:ext cx="3271520" cy="521970"/>
          </a:xfrm>
          <a:prstGeom prst="rect">
            <a:avLst/>
          </a:prstGeom>
          <a:noFill/>
        </p:spPr>
        <p:txBody>
          <a:bodyPr wrap="square" rtlCol="0">
            <a:spAutoFit/>
          </a:bodyPr>
          <a:lstStyle/>
          <a:p>
            <a:r>
              <a:rPr lang="zh-CN" altLang="en-US" sz="2800" b="1">
                <a:solidFill>
                  <a:srgbClr val="0070C0"/>
                </a:solidFill>
              </a:rPr>
              <a:t>企 瑞 财 税 课 堂</a:t>
            </a:r>
          </a:p>
        </p:txBody>
      </p:sp>
      <p:pic>
        <p:nvPicPr>
          <p:cNvPr id="11" name="图片 10"/>
          <p:cNvPicPr>
            <a:picLocks noChangeAspect="1"/>
          </p:cNvPicPr>
          <p:nvPr/>
        </p:nvPicPr>
        <p:blipFill>
          <a:blip r:embed="rId2"/>
          <a:stretch>
            <a:fillRect/>
          </a:stretch>
        </p:blipFill>
        <p:spPr>
          <a:xfrm>
            <a:off x="1984375" y="2227580"/>
            <a:ext cx="7620000" cy="2402840"/>
          </a:xfrm>
          <a:prstGeom prst="rect">
            <a:avLst/>
          </a:prstGeom>
        </p:spPr>
      </p:pic>
      <p:sp>
        <p:nvSpPr>
          <p:cNvPr id="12" name="文本框 11"/>
          <p:cNvSpPr txBox="1"/>
          <p:nvPr/>
        </p:nvSpPr>
        <p:spPr>
          <a:xfrm>
            <a:off x="7012940" y="5720715"/>
            <a:ext cx="4886960" cy="460375"/>
          </a:xfrm>
          <a:prstGeom prst="rect">
            <a:avLst/>
          </a:prstGeom>
          <a:noFill/>
        </p:spPr>
        <p:txBody>
          <a:bodyPr wrap="square" rtlCol="0">
            <a:spAutoFit/>
          </a:bodyPr>
          <a:lstStyle/>
          <a:p>
            <a:r>
              <a:rPr lang="en-US" altLang="zh-CN" sz="2400" b="1" i="1">
                <a:solidFill>
                  <a:srgbClr val="0070C0"/>
                </a:solidFill>
              </a:rPr>
              <a:t>----</a:t>
            </a:r>
            <a:r>
              <a:rPr lang="zh-CN" altLang="en-US" sz="2400" b="1" i="1">
                <a:solidFill>
                  <a:srgbClr val="0070C0"/>
                </a:solidFill>
              </a:rPr>
              <a:t>我是王爱红，下 期 再 见！</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_标题 6"/>
          <p:cNvSpPr>
            <a:spLocks noGrp="1"/>
          </p:cNvSpPr>
          <p:nvPr>
            <p:ph type="ctrTitle"/>
            <p:custDataLst>
              <p:tags r:id="rId1"/>
            </p:custDataLst>
          </p:nvPr>
        </p:nvSpPr>
        <p:spPr>
          <a:xfrm>
            <a:off x="377825" y="1122680"/>
            <a:ext cx="10896600" cy="2387600"/>
          </a:xfrm>
          <a:prstGeom prst="rect">
            <a:avLst/>
          </a:prstGeom>
        </p:spPr>
        <p:txBody>
          <a:bodyPr anchor="b"/>
          <a:lstStyle/>
          <a:p>
            <a:pPr algn="ctr" eaLnBrk="1" latinLnBrk="0" hangingPunct="1">
              <a:lnSpc>
                <a:spcPts val="6800"/>
              </a:lnSpc>
            </a:pPr>
            <a:r>
              <a:rPr lang="zh-CN" altLang="en-US" sz="4000" b="1" smtClean="0">
                <a:solidFill>
                  <a:schemeClr val="bg1"/>
                </a:solidFill>
                <a:latin typeface="华文隶书" panose="02010800040101010101" charset="-122"/>
                <a:ea typeface="华文隶书" panose="02010800040101010101" charset="-122"/>
                <a:cs typeface="华文隶书" panose="02010800040101010101" charset="-122"/>
              </a:rPr>
              <a:t>不征税收入的企业所得税涉税事宜及风险防范</a:t>
            </a:r>
            <a:endParaRPr lang="zh-CN" altLang="en-US" sz="4000" b="1" dirty="0">
              <a:solidFill>
                <a:schemeClr val="bg1"/>
              </a:solidFill>
              <a:latin typeface="华文隶书" panose="02010800040101010101" charset="-122"/>
              <a:ea typeface="华文隶书" panose="02010800040101010101" charset="-122"/>
              <a:cs typeface="华文隶书" panose="02010800040101010101" charset="-122"/>
            </a:endParaRPr>
          </a:p>
        </p:txBody>
      </p:sp>
      <p:sp>
        <p:nvSpPr>
          <p:cNvPr id="5122" name="副标题 3074"/>
          <p:cNvSpPr>
            <a:spLocks noGrp="1"/>
          </p:cNvSpPr>
          <p:nvPr>
            <p:ph type="subTitle" idx="1"/>
          </p:nvPr>
        </p:nvSpPr>
        <p:spPr>
          <a:xfrm>
            <a:off x="2895600" y="4039235"/>
            <a:ext cx="6400800" cy="1752600"/>
          </a:xfrm>
        </p:spPr>
        <p:txBody>
          <a:bodyPr anchor="t"/>
          <a:lstStyle/>
          <a:p>
            <a:pPr defTabSz="914400">
              <a:buClrTx/>
              <a:buSzTx/>
              <a:buFontTx/>
            </a:pPr>
            <a:endParaRPr lang="zh-CN" altLang="zh-CN" sz="3200" kern="1200" baseline="0">
              <a:latin typeface="+mn-lt"/>
              <a:ea typeface="+mn-ea"/>
              <a:cs typeface="+mn-cs"/>
            </a:endParaRPr>
          </a:p>
          <a:p>
            <a:pPr defTabSz="914400">
              <a:buClrTx/>
              <a:buSzTx/>
              <a:buFontTx/>
            </a:pPr>
            <a:r>
              <a:rPr lang="zh-CN" altLang="zh-CN" sz="2400" b="1" kern="1200" baseline="0">
                <a:latin typeface="华文隶书" panose="02010800040101010101" charset="-122"/>
                <a:ea typeface="华文隶书" panose="02010800040101010101" charset="-122"/>
                <a:cs typeface="华文隶书" panose="02010800040101010101" charset="-122"/>
              </a:rPr>
              <a:t>讲师：王爱红</a:t>
            </a:r>
          </a:p>
          <a:p>
            <a:pPr defTabSz="914400">
              <a:buClrTx/>
              <a:buSzTx/>
              <a:buFontTx/>
            </a:pPr>
            <a:endParaRPr lang="en-US" altLang="zh-CN" sz="2400" b="1" kern="1200" baseline="0">
              <a:latin typeface="华文隶书" panose="02010800040101010101" charset="-122"/>
              <a:ea typeface="华文隶书" panose="02010800040101010101" charset="-122"/>
              <a:cs typeface="华文隶书" panose="02010800040101010101" charset="-122"/>
            </a:endParaRPr>
          </a:p>
        </p:txBody>
      </p:sp>
      <p:pic>
        <p:nvPicPr>
          <p:cNvPr id="5" name="图片 4"/>
          <p:cNvPicPr>
            <a:picLocks noChangeAspect="1"/>
          </p:cNvPicPr>
          <p:nvPr/>
        </p:nvPicPr>
        <p:blipFill>
          <a:blip r:embed="rId4" cstate="print"/>
          <a:stretch>
            <a:fillRect/>
          </a:stretch>
        </p:blipFill>
        <p:spPr>
          <a:xfrm>
            <a:off x="9629140" y="4995545"/>
            <a:ext cx="2562860" cy="1862455"/>
          </a:xfrm>
          <a:prstGeom prst="rect">
            <a:avLst/>
          </a:prstGeom>
        </p:spPr>
      </p:pic>
      <p:sp>
        <p:nvSpPr>
          <p:cNvPr id="3" name="文本框 2"/>
          <p:cNvSpPr txBox="1"/>
          <p:nvPr/>
        </p:nvSpPr>
        <p:spPr>
          <a:xfrm>
            <a:off x="3117850" y="624840"/>
            <a:ext cx="5024120" cy="583565"/>
          </a:xfrm>
          <a:prstGeom prst="rect">
            <a:avLst/>
          </a:prstGeom>
          <a:noFill/>
        </p:spPr>
        <p:txBody>
          <a:bodyPr wrap="square" rtlCol="0">
            <a:spAutoFit/>
          </a:bodyPr>
          <a:lstStyle/>
          <a:p>
            <a:r>
              <a:rPr lang="en-US" altLang="zh-CN" sz="3200" b="1" dirty="0">
                <a:solidFill>
                  <a:schemeClr val="bg1"/>
                </a:solidFill>
                <a:latin typeface="+mn-ea"/>
                <a:cs typeface="+mn-ea"/>
              </a:rPr>
              <a:t>      </a:t>
            </a:r>
            <a:r>
              <a:rPr lang="zh-CN" sz="3200" b="1" dirty="0">
                <a:solidFill>
                  <a:schemeClr val="bg1"/>
                </a:solidFill>
                <a:latin typeface="+mn-ea"/>
                <a:cs typeface="+mn-ea"/>
              </a:rPr>
              <a:t>企 瑞 财 税 课 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to="" calcmode="lin" valueType="num">
                                      <p:cBhvr>
                                        <p:cTn id="7" dur="700" fill="hold">
                                          <p:stCondLst>
                                            <p:cond delay="0"/>
                                          </p:stCondLst>
                                        </p:cTn>
                                        <p:tgtEl>
                                          <p:spTgt spid="22530"/>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22530"/>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
          <p:cNvPicPr>
            <a:picLocks noChangeAspect="1"/>
          </p:cNvPicPr>
          <p:nvPr/>
        </p:nvPicPr>
        <p:blipFill>
          <a:blip r:embed="rId2"/>
          <a:stretch>
            <a:fillRect/>
          </a:stretch>
        </p:blipFill>
        <p:spPr>
          <a:xfrm>
            <a:off x="1146175" y="827405"/>
            <a:ext cx="3324860" cy="5001895"/>
          </a:xfrm>
          <a:prstGeom prst="rect">
            <a:avLst/>
          </a:prstGeom>
          <a:noFill/>
          <a:ln w="9525">
            <a:noFill/>
          </a:ln>
        </p:spPr>
      </p:pic>
      <p:sp>
        <p:nvSpPr>
          <p:cNvPr id="6146" name="文本框 2"/>
          <p:cNvSpPr txBox="1"/>
          <p:nvPr/>
        </p:nvSpPr>
        <p:spPr>
          <a:xfrm>
            <a:off x="4471036" y="1008529"/>
            <a:ext cx="6550324" cy="3990836"/>
          </a:xfrm>
          <a:prstGeom prst="rect">
            <a:avLst/>
          </a:prstGeom>
          <a:noFill/>
          <a:ln w="9525">
            <a:noFill/>
          </a:ln>
        </p:spPr>
        <p:txBody>
          <a:bodyPr wrap="square" anchor="t">
            <a:spAutoFit/>
          </a:bodyPr>
          <a:lstStyle/>
          <a:p>
            <a:pPr>
              <a:lnSpc>
                <a:spcPts val="2600"/>
              </a:lnSpc>
            </a:pPr>
            <a:r>
              <a:rPr lang="en-US" altLang="zh-CN" sz="2800" b="1" dirty="0">
                <a:solidFill>
                  <a:schemeClr val="accent1">
                    <a:lumMod val="50000"/>
                  </a:schemeClr>
                </a:solidFill>
                <a:latin typeface="黑体" panose="02010609060101010101" pitchFamily="49" charset="-122"/>
                <a:ea typeface="仿宋_GB2312"/>
                <a:sym typeface="宋体" panose="02010600030101010101" pitchFamily="2" charset="-122"/>
              </a:rPr>
              <a:t>  </a:t>
            </a:r>
            <a:r>
              <a:rPr lang="zh-CN" altLang="zh-CN" sz="2800" b="1" dirty="0">
                <a:solidFill>
                  <a:schemeClr val="accent1">
                    <a:lumMod val="50000"/>
                  </a:schemeClr>
                </a:solidFill>
                <a:latin typeface="+mn-ea"/>
                <a:cs typeface="+mn-ea"/>
                <a:sym typeface="宋体" panose="02010600030101010101" pitchFamily="2" charset="-122"/>
              </a:rPr>
              <a:t>王爱红</a:t>
            </a:r>
            <a:r>
              <a:rPr lang="zh-CN" altLang="en-US" b="1" dirty="0">
                <a:solidFill>
                  <a:schemeClr val="accent1">
                    <a:lumMod val="50000"/>
                  </a:schemeClr>
                </a:solidFill>
                <a:latin typeface="+mn-ea"/>
                <a:cs typeface="+mn-ea"/>
                <a:sym typeface="宋体" panose="02010600030101010101" pitchFamily="2" charset="-122"/>
              </a:rPr>
              <a:t> </a:t>
            </a:r>
            <a:r>
              <a:rPr lang="zh-CN" altLang="en-US" b="1" dirty="0">
                <a:solidFill>
                  <a:srgbClr val="0000FF"/>
                </a:solidFill>
                <a:latin typeface="+mn-ea"/>
                <a:cs typeface="+mn-ea"/>
                <a:sym typeface="宋体" panose="02010600030101010101" pitchFamily="2" charset="-122"/>
              </a:rPr>
              <a:t> </a:t>
            </a:r>
          </a:p>
          <a:p>
            <a:pPr>
              <a:lnSpc>
                <a:spcPts val="2600"/>
              </a:lnSpc>
            </a:pPr>
            <a:endParaRPr lang="zh-CN" altLang="en-US" dirty="0">
              <a:latin typeface="+mn-ea"/>
              <a:cs typeface="+mn-ea"/>
              <a:sym typeface="宋体" panose="02010600030101010101" pitchFamily="2" charset="-122"/>
            </a:endParaRPr>
          </a:p>
          <a:p>
            <a:pPr algn="just" fontAlgn="auto">
              <a:lnSpc>
                <a:spcPts val="3600"/>
              </a:lnSpc>
            </a:pPr>
            <a:r>
              <a:rPr lang="zh-CN" altLang="en-US" sz="2000" dirty="0">
                <a:latin typeface="+mn-ea"/>
                <a:cs typeface="+mn-ea"/>
                <a:sym typeface="宋体" panose="02010600030101010101" pitchFamily="2" charset="-122"/>
              </a:rPr>
              <a:t>     中国注册会计师</a:t>
            </a:r>
          </a:p>
          <a:p>
            <a:pPr algn="just" fontAlgn="auto">
              <a:lnSpc>
                <a:spcPts val="3600"/>
              </a:lnSpc>
            </a:pPr>
            <a:r>
              <a:rPr lang="zh-CN" altLang="en-US" sz="2000" dirty="0">
                <a:latin typeface="+mn-ea"/>
                <a:cs typeface="+mn-ea"/>
                <a:sym typeface="宋体" panose="02010600030101010101" pitchFamily="2" charset="-122"/>
              </a:rPr>
              <a:t>     中国注册税务师</a:t>
            </a:r>
            <a:endParaRPr lang="zh-CN" altLang="en-US" sz="2000" dirty="0">
              <a:latin typeface="+mn-ea"/>
              <a:cs typeface="+mn-ea"/>
            </a:endParaRPr>
          </a:p>
          <a:p>
            <a:pPr algn="just" fontAlgn="auto">
              <a:lnSpc>
                <a:spcPts val="3600"/>
              </a:lnSpc>
            </a:pPr>
            <a:r>
              <a:rPr lang="zh-CN" altLang="en-US" sz="2000" dirty="0">
                <a:latin typeface="+mn-ea"/>
                <a:cs typeface="+mn-ea"/>
                <a:sym typeface="宋体" panose="02010600030101010101" pitchFamily="2" charset="-122"/>
              </a:rPr>
              <a:t>     中国注册资产评估师</a:t>
            </a:r>
            <a:endParaRPr lang="zh-CN" altLang="en-US" sz="2000" dirty="0">
              <a:latin typeface="+mn-ea"/>
              <a:cs typeface="+mn-ea"/>
            </a:endParaRPr>
          </a:p>
          <a:p>
            <a:pPr algn="just" fontAlgn="auto">
              <a:lnSpc>
                <a:spcPts val="3600"/>
              </a:lnSpc>
            </a:pPr>
            <a:r>
              <a:rPr lang="zh-CN" altLang="en-US" sz="2000" dirty="0">
                <a:latin typeface="+mn-ea"/>
                <a:cs typeface="+mn-ea"/>
                <a:sym typeface="宋体" panose="02010600030101010101" pitchFamily="2" charset="-122"/>
              </a:rPr>
              <a:t>     国家注册一级建造师</a:t>
            </a:r>
          </a:p>
          <a:p>
            <a:pPr algn="just" fontAlgn="auto">
              <a:lnSpc>
                <a:spcPts val="3600"/>
              </a:lnSpc>
            </a:pPr>
            <a:r>
              <a:rPr lang="zh-CN" altLang="en-US" sz="2000" dirty="0">
                <a:latin typeface="+mn-ea"/>
                <a:cs typeface="+mn-ea"/>
                <a:sym typeface="宋体" panose="02010600030101010101" pitchFamily="2" charset="-122"/>
              </a:rPr>
              <a:t>     中国税务高端人才</a:t>
            </a:r>
            <a:endParaRPr lang="zh-CN" altLang="en-US" sz="2000" dirty="0">
              <a:latin typeface="+mn-ea"/>
              <a:cs typeface="+mn-ea"/>
            </a:endParaRPr>
          </a:p>
          <a:p>
            <a:pPr algn="just" fontAlgn="auto">
              <a:lnSpc>
                <a:spcPts val="3600"/>
              </a:lnSpc>
            </a:pPr>
            <a:r>
              <a:rPr lang="en-US" sz="2000" smtClean="0">
                <a:latin typeface="+mn-ea"/>
                <a:cs typeface="+mn-ea"/>
                <a:sym typeface="宋体" panose="02010600030101010101" pitchFamily="2" charset="-122"/>
              </a:rPr>
              <a:t>20</a:t>
            </a:r>
            <a:r>
              <a:rPr lang="zh-CN" altLang="en-US" sz="2000" dirty="0">
                <a:latin typeface="+mn-ea"/>
                <a:cs typeface="+mn-ea"/>
                <a:sym typeface="宋体" panose="02010600030101010101" pitchFamily="2" charset="-122"/>
              </a:rPr>
              <a:t>多年的财税工作经验，</a:t>
            </a:r>
            <a:r>
              <a:rPr lang="zh-CN" altLang="zh-CN" sz="2000" dirty="0">
                <a:latin typeface="+mn-ea"/>
                <a:cs typeface="+mn-ea"/>
                <a:sym typeface="宋体" panose="02010600030101010101" pitchFamily="2" charset="-122"/>
              </a:rPr>
              <a:t>现任多年国有企业及上市公司的税务顾问，同时是一家税务师事务所的合伙人</a:t>
            </a:r>
            <a:r>
              <a:rPr lang="zh-CN" altLang="en-US" sz="2000" b="1" dirty="0">
                <a:solidFill>
                  <a:srgbClr val="0000FF"/>
                </a:solidFill>
                <a:latin typeface="+mn-ea"/>
                <a:cs typeface="+mn-ea"/>
                <a:sym typeface="宋体" panose="02010600030101010101" pitchFamily="2" charset="-122"/>
              </a:rPr>
              <a:t>        </a:t>
            </a:r>
            <a:endParaRPr lang="zh-CN" altLang="en-US" sz="2000" b="1" dirty="0">
              <a:solidFill>
                <a:schemeClr val="accent1">
                  <a:lumMod val="50000"/>
                </a:schemeClr>
              </a:solidFill>
              <a:latin typeface="+mn-ea"/>
              <a:cs typeface="+mn-ea"/>
              <a:sym typeface="宋体" panose="02010600030101010101" pitchFamily="2" charset="-122"/>
            </a:endParaRPr>
          </a:p>
        </p:txBody>
      </p:sp>
      <p:pic>
        <p:nvPicPr>
          <p:cNvPr id="4" name="图片 3"/>
          <p:cNvPicPr>
            <a:picLocks noChangeAspect="1"/>
          </p:cNvPicPr>
          <p:nvPr/>
        </p:nvPicPr>
        <p:blipFill>
          <a:blip r:embed="rId3" cstate="print"/>
          <a:stretch>
            <a:fillRect/>
          </a:stretch>
        </p:blipFill>
        <p:spPr>
          <a:xfrm>
            <a:off x="9629140" y="4995545"/>
            <a:ext cx="2562860" cy="186245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
          <p:cNvPicPr>
            <a:picLocks noChangeAspect="1"/>
          </p:cNvPicPr>
          <p:nvPr/>
        </p:nvPicPr>
        <p:blipFill>
          <a:blip r:embed="rId2"/>
          <a:stretch>
            <a:fillRect/>
          </a:stretch>
        </p:blipFill>
        <p:spPr>
          <a:xfrm>
            <a:off x="1146175" y="827405"/>
            <a:ext cx="3324860" cy="5001895"/>
          </a:xfrm>
          <a:prstGeom prst="rect">
            <a:avLst/>
          </a:prstGeom>
          <a:noFill/>
          <a:ln w="9525">
            <a:noFill/>
          </a:ln>
        </p:spPr>
      </p:pic>
      <p:sp>
        <p:nvSpPr>
          <p:cNvPr id="6146" name="文本框 2"/>
          <p:cNvSpPr txBox="1"/>
          <p:nvPr/>
        </p:nvSpPr>
        <p:spPr>
          <a:xfrm>
            <a:off x="4921250" y="827405"/>
            <a:ext cx="6280785" cy="3989705"/>
          </a:xfrm>
          <a:prstGeom prst="rect">
            <a:avLst/>
          </a:prstGeom>
          <a:noFill/>
          <a:ln w="9525">
            <a:noFill/>
          </a:ln>
        </p:spPr>
        <p:txBody>
          <a:bodyPr wrap="square" anchor="t">
            <a:spAutoFit/>
          </a:bodyPr>
          <a:lstStyle/>
          <a:p>
            <a:pPr>
              <a:lnSpc>
                <a:spcPts val="2600"/>
              </a:lnSpc>
            </a:pPr>
            <a:r>
              <a:rPr lang="en-US" altLang="zh-CN" sz="2800" b="1" dirty="0">
                <a:solidFill>
                  <a:schemeClr val="accent1">
                    <a:lumMod val="50000"/>
                  </a:schemeClr>
                </a:solidFill>
                <a:latin typeface="黑体" panose="02010609060101010101" pitchFamily="49" charset="-122"/>
                <a:ea typeface="仿宋_GB2312"/>
                <a:sym typeface="宋体" panose="02010600030101010101" pitchFamily="2" charset="-122"/>
              </a:rPr>
              <a:t>  </a:t>
            </a:r>
            <a:r>
              <a:rPr lang="zh-CN" altLang="zh-CN" sz="2800" b="1" dirty="0">
                <a:solidFill>
                  <a:schemeClr val="accent1">
                    <a:lumMod val="50000"/>
                  </a:schemeClr>
                </a:solidFill>
                <a:latin typeface="+mn-ea"/>
                <a:cs typeface="+mn-ea"/>
                <a:sym typeface="宋体" panose="02010600030101010101" pitchFamily="2" charset="-122"/>
              </a:rPr>
              <a:t>王爱红</a:t>
            </a:r>
            <a:r>
              <a:rPr lang="zh-CN" altLang="en-US" b="1" dirty="0">
                <a:solidFill>
                  <a:schemeClr val="accent1">
                    <a:lumMod val="50000"/>
                  </a:schemeClr>
                </a:solidFill>
                <a:latin typeface="+mn-ea"/>
                <a:cs typeface="+mn-ea"/>
                <a:sym typeface="宋体" panose="02010600030101010101" pitchFamily="2" charset="-122"/>
              </a:rPr>
              <a:t> </a:t>
            </a:r>
            <a:r>
              <a:rPr lang="zh-CN" altLang="en-US" b="1" dirty="0">
                <a:solidFill>
                  <a:srgbClr val="0000FF"/>
                </a:solidFill>
                <a:latin typeface="+mn-ea"/>
                <a:cs typeface="+mn-ea"/>
                <a:sym typeface="宋体" panose="02010600030101010101" pitchFamily="2" charset="-122"/>
              </a:rPr>
              <a:t> </a:t>
            </a:r>
          </a:p>
          <a:p>
            <a:pPr>
              <a:lnSpc>
                <a:spcPts val="2600"/>
              </a:lnSpc>
            </a:pPr>
            <a:endParaRPr lang="zh-CN" altLang="en-US" dirty="0">
              <a:latin typeface="+mn-ea"/>
              <a:cs typeface="+mn-ea"/>
              <a:sym typeface="宋体" panose="02010600030101010101" pitchFamily="2" charset="-122"/>
            </a:endParaRPr>
          </a:p>
          <a:p>
            <a:pPr algn="just" fontAlgn="auto">
              <a:lnSpc>
                <a:spcPts val="3600"/>
              </a:lnSpc>
            </a:pPr>
            <a:r>
              <a:rPr lang="zh-CN" altLang="en-US" sz="2000" dirty="0">
                <a:latin typeface="+mn-ea"/>
                <a:cs typeface="+mn-ea"/>
                <a:sym typeface="宋体" panose="02010600030101010101" pitchFamily="2" charset="-122"/>
              </a:rPr>
              <a:t>     中国注册会计师</a:t>
            </a:r>
          </a:p>
          <a:p>
            <a:pPr algn="just" fontAlgn="auto">
              <a:lnSpc>
                <a:spcPts val="3600"/>
              </a:lnSpc>
            </a:pPr>
            <a:r>
              <a:rPr lang="zh-CN" altLang="en-US" sz="2000" dirty="0">
                <a:latin typeface="+mn-ea"/>
                <a:cs typeface="+mn-ea"/>
                <a:sym typeface="宋体" panose="02010600030101010101" pitchFamily="2" charset="-122"/>
              </a:rPr>
              <a:t>     中国注册税务师</a:t>
            </a:r>
            <a:endParaRPr lang="zh-CN" altLang="en-US" sz="2000" dirty="0">
              <a:latin typeface="+mn-ea"/>
              <a:cs typeface="+mn-ea"/>
            </a:endParaRPr>
          </a:p>
          <a:p>
            <a:pPr algn="just" fontAlgn="auto">
              <a:lnSpc>
                <a:spcPts val="3600"/>
              </a:lnSpc>
            </a:pPr>
            <a:r>
              <a:rPr lang="zh-CN" altLang="en-US" sz="2000" dirty="0">
                <a:latin typeface="+mn-ea"/>
                <a:cs typeface="+mn-ea"/>
                <a:sym typeface="宋体" panose="02010600030101010101" pitchFamily="2" charset="-122"/>
              </a:rPr>
              <a:t>     中国注册资产评估师</a:t>
            </a:r>
            <a:endParaRPr lang="zh-CN" altLang="en-US" sz="2000" dirty="0">
              <a:latin typeface="+mn-ea"/>
              <a:cs typeface="+mn-ea"/>
            </a:endParaRPr>
          </a:p>
          <a:p>
            <a:pPr algn="just" fontAlgn="auto">
              <a:lnSpc>
                <a:spcPts val="3600"/>
              </a:lnSpc>
            </a:pPr>
            <a:r>
              <a:rPr lang="zh-CN" altLang="en-US" sz="2000" dirty="0">
                <a:latin typeface="+mn-ea"/>
                <a:cs typeface="+mn-ea"/>
                <a:sym typeface="宋体" panose="02010600030101010101" pitchFamily="2" charset="-122"/>
              </a:rPr>
              <a:t>     国家注册一级建造师</a:t>
            </a:r>
          </a:p>
          <a:p>
            <a:pPr algn="just" fontAlgn="auto">
              <a:lnSpc>
                <a:spcPts val="3600"/>
              </a:lnSpc>
            </a:pPr>
            <a:r>
              <a:rPr lang="zh-CN" altLang="en-US" sz="2000" dirty="0">
                <a:latin typeface="+mn-ea"/>
                <a:cs typeface="+mn-ea"/>
                <a:sym typeface="宋体" panose="02010600030101010101" pitchFamily="2" charset="-122"/>
              </a:rPr>
              <a:t>     中国税务高端人才</a:t>
            </a:r>
            <a:endParaRPr lang="zh-CN" altLang="en-US" sz="2000" dirty="0">
              <a:latin typeface="+mn-ea"/>
              <a:cs typeface="+mn-ea"/>
            </a:endParaRPr>
          </a:p>
          <a:p>
            <a:pPr algn="just" fontAlgn="auto">
              <a:lnSpc>
                <a:spcPts val="3600"/>
              </a:lnSpc>
            </a:pPr>
            <a:r>
              <a:rPr lang="zh-CN" altLang="en-US" sz="2000" dirty="0">
                <a:latin typeface="+mn-ea"/>
                <a:cs typeface="+mn-ea"/>
                <a:sym typeface="宋体" panose="02010600030101010101" pitchFamily="2" charset="-122"/>
              </a:rPr>
              <a:t>      </a:t>
            </a:r>
            <a:r>
              <a:rPr lang="en-US" sz="2000" dirty="0">
                <a:latin typeface="+mn-ea"/>
                <a:cs typeface="+mn-ea"/>
                <a:sym typeface="宋体" panose="02010600030101010101" pitchFamily="2" charset="-122"/>
              </a:rPr>
              <a:t>20</a:t>
            </a:r>
            <a:r>
              <a:rPr lang="zh-CN" altLang="en-US" sz="2000" dirty="0">
                <a:latin typeface="+mn-ea"/>
                <a:cs typeface="+mn-ea"/>
                <a:sym typeface="宋体" panose="02010600030101010101" pitchFamily="2" charset="-122"/>
              </a:rPr>
              <a:t>多年的财税工作经验，</a:t>
            </a:r>
            <a:r>
              <a:rPr lang="zh-CN" altLang="zh-CN" sz="2000" dirty="0">
                <a:latin typeface="+mn-ea"/>
                <a:cs typeface="+mn-ea"/>
                <a:sym typeface="宋体" panose="02010600030101010101" pitchFamily="2" charset="-122"/>
              </a:rPr>
              <a:t>现任多年国有企业及上市公司的税务顾问，同时是一家税务师事务所的合伙人</a:t>
            </a:r>
            <a:r>
              <a:rPr lang="zh-CN" altLang="en-US" sz="2000" b="1" dirty="0">
                <a:solidFill>
                  <a:srgbClr val="0000FF"/>
                </a:solidFill>
                <a:latin typeface="+mn-ea"/>
                <a:cs typeface="+mn-ea"/>
                <a:sym typeface="宋体" panose="02010600030101010101" pitchFamily="2" charset="-122"/>
              </a:rPr>
              <a:t>        </a:t>
            </a:r>
            <a:endParaRPr lang="zh-CN" altLang="en-US" sz="2000" b="1" dirty="0">
              <a:solidFill>
                <a:schemeClr val="accent1">
                  <a:lumMod val="50000"/>
                </a:schemeClr>
              </a:solidFill>
              <a:latin typeface="+mn-ea"/>
              <a:cs typeface="+mn-ea"/>
              <a:sym typeface="宋体" panose="02010600030101010101" pitchFamily="2" charset="-122"/>
            </a:endParaRPr>
          </a:p>
        </p:txBody>
      </p:sp>
      <p:pic>
        <p:nvPicPr>
          <p:cNvPr id="5" name="图片 4"/>
          <p:cNvPicPr>
            <a:picLocks noChangeAspect="1"/>
          </p:cNvPicPr>
          <p:nvPr/>
        </p:nvPicPr>
        <p:blipFill>
          <a:blip r:embed="rId3" cstate="print"/>
          <a:stretch>
            <a:fillRect/>
          </a:stretch>
        </p:blipFill>
        <p:spPr>
          <a:xfrm>
            <a:off x="9629140" y="4995545"/>
            <a:ext cx="2562860" cy="186245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A_图片占位符 4"/>
          <p:cNvPicPr>
            <a:picLocks noGrp="1" noChangeAspect="1"/>
          </p:cNvPicPr>
          <p:nvPr>
            <p:ph sz="quarter" idx="4294967295"/>
            <p:custDataLst>
              <p:tags r:id="rId1"/>
            </p:custDataLst>
          </p:nvPr>
        </p:nvPicPr>
        <p:blipFill>
          <a:blip r:embed="rId14" cstate="print">
            <a:extLst>
              <a:ext uri="{28A0092B-C50C-407E-A947-70E740481C1C}">
                <a14:useLocalDpi xmlns:a14="http://schemas.microsoft.com/office/drawing/2010/main" xmlns="" val="0"/>
              </a:ext>
            </a:extLst>
          </a:blip>
          <a:srcRect t="12515" b="12515"/>
          <a:stretch>
            <a:fillRect/>
          </a:stretch>
        </p:blipFill>
        <p:spPr>
          <a:xfrm>
            <a:off x="0" y="0"/>
            <a:ext cx="6096000" cy="6858000"/>
          </a:xfrm>
        </p:spPr>
      </p:pic>
      <p:grpSp>
        <p:nvGrpSpPr>
          <p:cNvPr id="30723" name="PA_组合 10"/>
          <p:cNvGrpSpPr/>
          <p:nvPr>
            <p:custDataLst>
              <p:tags r:id="rId2"/>
            </p:custDataLst>
          </p:nvPr>
        </p:nvGrpSpPr>
        <p:grpSpPr bwMode="auto">
          <a:xfrm>
            <a:off x="3290570" y="899795"/>
            <a:ext cx="8943975" cy="4936490"/>
            <a:chOff x="0" y="0"/>
            <a:chExt cx="6840000" cy="4320000"/>
          </a:xfrm>
        </p:grpSpPr>
        <p:sp>
          <p:nvSpPr>
            <p:cNvPr id="30730" name="矩形 8"/>
            <p:cNvSpPr>
              <a:spLocks noChangeArrowheads="1"/>
            </p:cNvSpPr>
            <p:nvPr/>
          </p:nvSpPr>
          <p:spPr bwMode="auto">
            <a:xfrm>
              <a:off x="0" y="0"/>
              <a:ext cx="6840000" cy="4320000"/>
            </a:xfrm>
            <a:prstGeom prst="rect">
              <a:avLst/>
            </a:prstGeom>
            <a:solidFill>
              <a:srgbClr val="354B5E">
                <a:alpha val="8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30731" name="矩形 9"/>
            <p:cNvSpPr>
              <a:spLocks noChangeArrowheads="1"/>
            </p:cNvSpPr>
            <p:nvPr/>
          </p:nvSpPr>
          <p:spPr bwMode="auto">
            <a:xfrm>
              <a:off x="0" y="0"/>
              <a:ext cx="108000" cy="4320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grpSp>
      <p:sp>
        <p:nvSpPr>
          <p:cNvPr id="9" name="任意多边形 8"/>
          <p:cNvSpPr/>
          <p:nvPr>
            <p:custDataLst>
              <p:tags r:id="rId3"/>
            </p:custDataLst>
          </p:nvPr>
        </p:nvSpPr>
        <p:spPr>
          <a:xfrm>
            <a:off x="4392411" y="1218830"/>
            <a:ext cx="804825" cy="397883"/>
          </a:xfrm>
          <a:custGeom>
            <a:avLst/>
            <a:gdLst>
              <a:gd name="connsiteX0" fmla="*/ 0 w 761040"/>
              <a:gd name="connsiteY0" fmla="*/ 0 h 376237"/>
              <a:gd name="connsiteX1" fmla="*/ 171932 w 761040"/>
              <a:gd name="connsiteY1" fmla="*/ 0 h 376237"/>
              <a:gd name="connsiteX2" fmla="*/ 187438 w 761040"/>
              <a:gd name="connsiteY2" fmla="*/ 76803 h 376237"/>
              <a:gd name="connsiteX3" fmla="*/ 380520 w 761040"/>
              <a:gd name="connsiteY3" fmla="*/ 204787 h 376237"/>
              <a:gd name="connsiteX4" fmla="*/ 573603 w 761040"/>
              <a:gd name="connsiteY4" fmla="*/ 76803 h 376237"/>
              <a:gd name="connsiteX5" fmla="*/ 589109 w 761040"/>
              <a:gd name="connsiteY5" fmla="*/ 0 h 376237"/>
              <a:gd name="connsiteX6" fmla="*/ 761040 w 761040"/>
              <a:gd name="connsiteY6" fmla="*/ 0 h 376237"/>
              <a:gd name="connsiteX7" fmla="*/ 753780 w 761040"/>
              <a:gd name="connsiteY7" fmla="*/ 72022 h 376237"/>
              <a:gd name="connsiteX8" fmla="*/ 380520 w 761040"/>
              <a:gd name="connsiteY8" fmla="*/ 376237 h 376237"/>
              <a:gd name="connsiteX9" fmla="*/ 7261 w 761040"/>
              <a:gd name="connsiteY9" fmla="*/ 72022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0" h="376237">
                <a:moveTo>
                  <a:pt x="0" y="0"/>
                </a:moveTo>
                <a:lnTo>
                  <a:pt x="171932" y="0"/>
                </a:lnTo>
                <a:lnTo>
                  <a:pt x="187438" y="76803"/>
                </a:lnTo>
                <a:cubicBezTo>
                  <a:pt x="219249" y="152014"/>
                  <a:pt x="293722" y="204787"/>
                  <a:pt x="380520" y="204787"/>
                </a:cubicBezTo>
                <a:cubicBezTo>
                  <a:pt x="467318" y="204787"/>
                  <a:pt x="541791" y="152014"/>
                  <a:pt x="573603" y="76803"/>
                </a:cubicBezTo>
                <a:lnTo>
                  <a:pt x="589109" y="0"/>
                </a:lnTo>
                <a:lnTo>
                  <a:pt x="761040" y="0"/>
                </a:lnTo>
                <a:lnTo>
                  <a:pt x="753780" y="72022"/>
                </a:lnTo>
                <a:cubicBezTo>
                  <a:pt x="718253" y="245637"/>
                  <a:pt x="564638" y="376237"/>
                  <a:pt x="380520" y="376237"/>
                </a:cubicBezTo>
                <a:cubicBezTo>
                  <a:pt x="196403" y="376237"/>
                  <a:pt x="42788" y="245637"/>
                  <a:pt x="7261" y="72022"/>
                </a:cubicBezTo>
                <a:close/>
              </a:path>
            </a:pathLst>
          </a:custGeom>
          <a:gradFill>
            <a:gsLst>
              <a:gs pos="0">
                <a:srgbClr val="FFCA08"/>
              </a:gs>
              <a:gs pos="100000">
                <a:srgbClr val="FFCA08"/>
              </a:gs>
            </a:gsLst>
            <a:lin ang="16200000" scaled="1"/>
          </a:gradFill>
        </p:spPr>
        <p:txBody>
          <a:bodyPr rot="0" spcFirstLastPara="0" vertOverflow="overflow" horzOverflow="overflow" vert="horz" wrap="square" lIns="91440" tIns="45720" rIns="91440" bIns="504000" numCol="1" spcCol="0" rtlCol="0" fromWordArt="0" anchor="ctr" anchorCtr="0" forceAA="0" compatLnSpc="1">
            <a:normAutofit fontScale="25000" lnSpcReduction="20000"/>
          </a:bodyPr>
          <a:lstStyle/>
          <a:p>
            <a:pPr algn="ctr">
              <a:lnSpc>
                <a:spcPct val="130000"/>
              </a:lnSpc>
            </a:pPr>
            <a:r>
              <a:rPr lang="en-US" altLang="zh-CN" sz="3200" b="1" dirty="0">
                <a:solidFill>
                  <a:srgbClr val="FFCA08"/>
                </a:solidFill>
                <a:sym typeface="Arial" panose="020B0604020202020204" pitchFamily="34" charset="0"/>
              </a:rPr>
              <a:t>A</a:t>
            </a:r>
            <a:endParaRPr lang="zh-CN" altLang="en-US" sz="3200" b="1" dirty="0" err="1">
              <a:solidFill>
                <a:srgbClr val="FFCA08"/>
              </a:solidFill>
              <a:sym typeface="Arial" panose="020B0604020202020204" pitchFamily="34" charset="0"/>
            </a:endParaRPr>
          </a:p>
        </p:txBody>
      </p:sp>
      <p:sp>
        <p:nvSpPr>
          <p:cNvPr id="10" name="矩形 9"/>
          <p:cNvSpPr/>
          <p:nvPr>
            <p:custDataLst>
              <p:tags r:id="rId4"/>
            </p:custDataLst>
          </p:nvPr>
        </p:nvSpPr>
        <p:spPr>
          <a:xfrm>
            <a:off x="5197475" y="1209040"/>
            <a:ext cx="6231255" cy="417195"/>
          </a:xfrm>
          <a:prstGeom prst="rect">
            <a:avLst/>
          </a:prstGeom>
        </p:spPr>
        <p:txBody>
          <a:bodyPr wrap="square" anchor="ctr" anchorCtr="0"/>
          <a:lstStyle/>
          <a:p>
            <a:pPr algn="just">
              <a:lnSpc>
                <a:spcPct val="120000"/>
              </a:lnSpc>
            </a:pPr>
            <a:r>
              <a:rPr lang="zh-CN" altLang="pt-BR" sz="2400" b="1" kern="0" dirty="0">
                <a:solidFill>
                  <a:schemeClr val="bg1"/>
                </a:solidFill>
                <a:sym typeface="Arial" panose="020B0604020202020204" pitchFamily="34" charset="0"/>
              </a:rPr>
              <a:t>（一）</a:t>
            </a:r>
            <a:r>
              <a:rPr lang="zh-CN" altLang="en-US" sz="2400" b="1">
                <a:solidFill>
                  <a:schemeClr val="bg1"/>
                </a:solidFill>
                <a:sym typeface="+mn-ea"/>
              </a:rPr>
              <a:t>企业所得税法规定的九大类收入</a:t>
            </a:r>
            <a:endParaRPr lang="zh-CN" altLang="en-US" sz="2400" b="1" kern="0" dirty="0">
              <a:solidFill>
                <a:schemeClr val="bg1"/>
              </a:solidFill>
              <a:sym typeface="+mn-ea"/>
            </a:endParaRPr>
          </a:p>
        </p:txBody>
      </p:sp>
      <p:sp>
        <p:nvSpPr>
          <p:cNvPr id="11" name="任意多边形 10"/>
          <p:cNvSpPr/>
          <p:nvPr>
            <p:custDataLst>
              <p:tags r:id="rId5"/>
            </p:custDataLst>
          </p:nvPr>
        </p:nvSpPr>
        <p:spPr>
          <a:xfrm>
            <a:off x="4392411" y="2247619"/>
            <a:ext cx="804825" cy="397883"/>
          </a:xfrm>
          <a:custGeom>
            <a:avLst/>
            <a:gdLst>
              <a:gd name="connsiteX0" fmla="*/ 0 w 761040"/>
              <a:gd name="connsiteY0" fmla="*/ 0 h 376237"/>
              <a:gd name="connsiteX1" fmla="*/ 171932 w 761040"/>
              <a:gd name="connsiteY1" fmla="*/ 0 h 376237"/>
              <a:gd name="connsiteX2" fmla="*/ 187438 w 761040"/>
              <a:gd name="connsiteY2" fmla="*/ 76803 h 376237"/>
              <a:gd name="connsiteX3" fmla="*/ 380520 w 761040"/>
              <a:gd name="connsiteY3" fmla="*/ 204787 h 376237"/>
              <a:gd name="connsiteX4" fmla="*/ 573603 w 761040"/>
              <a:gd name="connsiteY4" fmla="*/ 76803 h 376237"/>
              <a:gd name="connsiteX5" fmla="*/ 589109 w 761040"/>
              <a:gd name="connsiteY5" fmla="*/ 0 h 376237"/>
              <a:gd name="connsiteX6" fmla="*/ 761040 w 761040"/>
              <a:gd name="connsiteY6" fmla="*/ 0 h 376237"/>
              <a:gd name="connsiteX7" fmla="*/ 753780 w 761040"/>
              <a:gd name="connsiteY7" fmla="*/ 72022 h 376237"/>
              <a:gd name="connsiteX8" fmla="*/ 380520 w 761040"/>
              <a:gd name="connsiteY8" fmla="*/ 376237 h 376237"/>
              <a:gd name="connsiteX9" fmla="*/ 7261 w 761040"/>
              <a:gd name="connsiteY9" fmla="*/ 72022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0" h="376237">
                <a:moveTo>
                  <a:pt x="0" y="0"/>
                </a:moveTo>
                <a:lnTo>
                  <a:pt x="171932" y="0"/>
                </a:lnTo>
                <a:lnTo>
                  <a:pt x="187438" y="76803"/>
                </a:lnTo>
                <a:cubicBezTo>
                  <a:pt x="219249" y="152014"/>
                  <a:pt x="293722" y="204787"/>
                  <a:pt x="380520" y="204787"/>
                </a:cubicBezTo>
                <a:cubicBezTo>
                  <a:pt x="467318" y="204787"/>
                  <a:pt x="541791" y="152014"/>
                  <a:pt x="573603" y="76803"/>
                </a:cubicBezTo>
                <a:lnTo>
                  <a:pt x="589109" y="0"/>
                </a:lnTo>
                <a:lnTo>
                  <a:pt x="761040" y="0"/>
                </a:lnTo>
                <a:lnTo>
                  <a:pt x="753780" y="72022"/>
                </a:lnTo>
                <a:cubicBezTo>
                  <a:pt x="718253" y="245637"/>
                  <a:pt x="564638" y="376237"/>
                  <a:pt x="380520" y="376237"/>
                </a:cubicBezTo>
                <a:cubicBezTo>
                  <a:pt x="196403" y="376237"/>
                  <a:pt x="42788" y="245637"/>
                  <a:pt x="7261" y="72022"/>
                </a:cubicBezTo>
                <a:close/>
              </a:path>
            </a:pathLst>
          </a:custGeom>
          <a:solidFill>
            <a:srgbClr val="F8931D"/>
          </a:solidFill>
        </p:spPr>
        <p:txBody>
          <a:bodyPr rot="0" spcFirstLastPara="0" vertOverflow="overflow" horzOverflow="overflow" vert="horz" wrap="square" lIns="91440" tIns="45720" rIns="91440" bIns="504000" numCol="1" spcCol="0" rtlCol="0" fromWordArt="0" anchor="ctr" anchorCtr="0" forceAA="0" compatLnSpc="1">
            <a:normAutofit fontScale="25000" lnSpcReduction="20000"/>
          </a:bodyPr>
          <a:lstStyle/>
          <a:p>
            <a:pPr algn="ctr">
              <a:lnSpc>
                <a:spcPct val="130000"/>
              </a:lnSpc>
            </a:pPr>
            <a:r>
              <a:rPr lang="en-US" altLang="zh-CN" sz="3200" b="1" dirty="0">
                <a:solidFill>
                  <a:srgbClr val="F8931D"/>
                </a:solidFill>
                <a:sym typeface="Arial" panose="020B0604020202020204" pitchFamily="34" charset="0"/>
              </a:rPr>
              <a:t>B</a:t>
            </a:r>
            <a:endParaRPr lang="zh-CN" altLang="en-US" sz="3200" b="1" dirty="0" err="1">
              <a:solidFill>
                <a:srgbClr val="F8931D"/>
              </a:solidFill>
              <a:sym typeface="Arial" panose="020B0604020202020204" pitchFamily="34" charset="0"/>
            </a:endParaRPr>
          </a:p>
        </p:txBody>
      </p:sp>
      <p:sp>
        <p:nvSpPr>
          <p:cNvPr id="12" name="矩形 11"/>
          <p:cNvSpPr/>
          <p:nvPr>
            <p:custDataLst>
              <p:tags r:id="rId6"/>
            </p:custDataLst>
          </p:nvPr>
        </p:nvSpPr>
        <p:spPr>
          <a:xfrm>
            <a:off x="5197475" y="2247900"/>
            <a:ext cx="6231255" cy="417195"/>
          </a:xfrm>
          <a:prstGeom prst="rect">
            <a:avLst/>
          </a:prstGeom>
        </p:spPr>
        <p:txBody>
          <a:bodyPr wrap="square" anchor="ctr" anchorCtr="0"/>
          <a:lstStyle/>
          <a:p>
            <a:pPr algn="just">
              <a:lnSpc>
                <a:spcPct val="120000"/>
              </a:lnSpc>
            </a:pPr>
            <a:r>
              <a:rPr lang="zh-CN" altLang="pt-BR" sz="2400" b="1" kern="0" dirty="0">
                <a:solidFill>
                  <a:schemeClr val="bg1"/>
                </a:solidFill>
                <a:sym typeface="Arial" panose="020B0604020202020204" pitchFamily="34" charset="0"/>
              </a:rPr>
              <a:t>（二</a:t>
            </a:r>
            <a:r>
              <a:rPr lang="zh-CN" altLang="pt-BR" sz="2400" b="1" kern="0">
                <a:solidFill>
                  <a:schemeClr val="bg1"/>
                </a:solidFill>
                <a:sym typeface="Arial" panose="020B0604020202020204" pitchFamily="34" charset="0"/>
              </a:rPr>
              <a:t>）</a:t>
            </a:r>
            <a:r>
              <a:rPr lang="zh-CN" altLang="pt-BR" sz="2400" b="1" kern="0" smtClean="0">
                <a:solidFill>
                  <a:schemeClr val="bg1"/>
                </a:solidFill>
                <a:sym typeface="Arial" panose="020B0604020202020204" pitchFamily="34" charset="0"/>
              </a:rPr>
              <a:t>不</a:t>
            </a:r>
            <a:r>
              <a:rPr lang="zh-CN" altLang="en-US" sz="2400" b="1" kern="0" smtClean="0">
                <a:solidFill>
                  <a:schemeClr val="bg1"/>
                </a:solidFill>
                <a:sym typeface="Arial" panose="020B0604020202020204" pitchFamily="34" charset="0"/>
              </a:rPr>
              <a:t>征税</a:t>
            </a:r>
            <a:r>
              <a:rPr lang="zh-CN" altLang="pt-BR" sz="2400" b="1" kern="0" smtClean="0">
                <a:solidFill>
                  <a:schemeClr val="bg1"/>
                </a:solidFill>
                <a:sym typeface="Arial" panose="020B0604020202020204" pitchFamily="34" charset="0"/>
              </a:rPr>
              <a:t>收入</a:t>
            </a:r>
            <a:r>
              <a:rPr lang="zh-CN" altLang="pt-BR" sz="2400" b="1" kern="0" dirty="0">
                <a:solidFill>
                  <a:schemeClr val="bg1"/>
                </a:solidFill>
                <a:sym typeface="Arial" panose="020B0604020202020204" pitchFamily="34" charset="0"/>
              </a:rPr>
              <a:t>的范畴</a:t>
            </a:r>
            <a:endParaRPr lang="zh-CN" altLang="en-US" sz="2400" b="1" kern="0" dirty="0">
              <a:solidFill>
                <a:schemeClr val="bg1"/>
              </a:solidFill>
              <a:sym typeface="+mn-ea"/>
            </a:endParaRPr>
          </a:p>
        </p:txBody>
      </p:sp>
      <p:sp>
        <p:nvSpPr>
          <p:cNvPr id="13" name="任意多边形 12"/>
          <p:cNvSpPr/>
          <p:nvPr>
            <p:custDataLst>
              <p:tags r:id="rId7"/>
            </p:custDataLst>
          </p:nvPr>
        </p:nvSpPr>
        <p:spPr>
          <a:xfrm>
            <a:off x="4392411" y="3276408"/>
            <a:ext cx="804825" cy="397883"/>
          </a:xfrm>
          <a:custGeom>
            <a:avLst/>
            <a:gdLst>
              <a:gd name="connsiteX0" fmla="*/ 0 w 761040"/>
              <a:gd name="connsiteY0" fmla="*/ 0 h 376237"/>
              <a:gd name="connsiteX1" fmla="*/ 171932 w 761040"/>
              <a:gd name="connsiteY1" fmla="*/ 0 h 376237"/>
              <a:gd name="connsiteX2" fmla="*/ 187438 w 761040"/>
              <a:gd name="connsiteY2" fmla="*/ 76803 h 376237"/>
              <a:gd name="connsiteX3" fmla="*/ 380520 w 761040"/>
              <a:gd name="connsiteY3" fmla="*/ 204787 h 376237"/>
              <a:gd name="connsiteX4" fmla="*/ 573603 w 761040"/>
              <a:gd name="connsiteY4" fmla="*/ 76803 h 376237"/>
              <a:gd name="connsiteX5" fmla="*/ 589109 w 761040"/>
              <a:gd name="connsiteY5" fmla="*/ 0 h 376237"/>
              <a:gd name="connsiteX6" fmla="*/ 761040 w 761040"/>
              <a:gd name="connsiteY6" fmla="*/ 0 h 376237"/>
              <a:gd name="connsiteX7" fmla="*/ 753780 w 761040"/>
              <a:gd name="connsiteY7" fmla="*/ 72022 h 376237"/>
              <a:gd name="connsiteX8" fmla="*/ 380520 w 761040"/>
              <a:gd name="connsiteY8" fmla="*/ 376237 h 376237"/>
              <a:gd name="connsiteX9" fmla="*/ 7261 w 761040"/>
              <a:gd name="connsiteY9" fmla="*/ 72022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0" h="376237">
                <a:moveTo>
                  <a:pt x="0" y="0"/>
                </a:moveTo>
                <a:lnTo>
                  <a:pt x="171932" y="0"/>
                </a:lnTo>
                <a:lnTo>
                  <a:pt x="187438" y="76803"/>
                </a:lnTo>
                <a:cubicBezTo>
                  <a:pt x="219249" y="152014"/>
                  <a:pt x="293722" y="204787"/>
                  <a:pt x="380520" y="204787"/>
                </a:cubicBezTo>
                <a:cubicBezTo>
                  <a:pt x="467318" y="204787"/>
                  <a:pt x="541791" y="152014"/>
                  <a:pt x="573603" y="76803"/>
                </a:cubicBezTo>
                <a:lnTo>
                  <a:pt x="589109" y="0"/>
                </a:lnTo>
                <a:lnTo>
                  <a:pt x="761040" y="0"/>
                </a:lnTo>
                <a:lnTo>
                  <a:pt x="753780" y="72022"/>
                </a:lnTo>
                <a:cubicBezTo>
                  <a:pt x="718253" y="245637"/>
                  <a:pt x="564638" y="376237"/>
                  <a:pt x="380520" y="376237"/>
                </a:cubicBezTo>
                <a:cubicBezTo>
                  <a:pt x="196403" y="376237"/>
                  <a:pt x="42788" y="245637"/>
                  <a:pt x="7261" y="72022"/>
                </a:cubicBezTo>
                <a:close/>
              </a:path>
            </a:pathLst>
          </a:custGeom>
          <a:solidFill>
            <a:srgbClr val="CE8D3E"/>
          </a:solidFill>
        </p:spPr>
        <p:txBody>
          <a:bodyPr rot="0" spcFirstLastPara="0" vertOverflow="overflow" horzOverflow="overflow" vert="horz" wrap="square" lIns="91440" tIns="45720" rIns="91440" bIns="504000" numCol="1" spcCol="0" rtlCol="0" fromWordArt="0" anchor="ctr" anchorCtr="0" forceAA="0" compatLnSpc="1">
            <a:normAutofit fontScale="25000" lnSpcReduction="20000"/>
          </a:bodyPr>
          <a:lstStyle/>
          <a:p>
            <a:pPr algn="ctr">
              <a:lnSpc>
                <a:spcPct val="130000"/>
              </a:lnSpc>
            </a:pPr>
            <a:r>
              <a:rPr lang="en-US" altLang="zh-CN" sz="3200" b="1" dirty="0">
                <a:solidFill>
                  <a:srgbClr val="CE8D3E"/>
                </a:solidFill>
                <a:sym typeface="Arial" panose="020B0604020202020204" pitchFamily="34" charset="0"/>
              </a:rPr>
              <a:t>C</a:t>
            </a:r>
            <a:endParaRPr lang="zh-CN" altLang="en-US" sz="3200" b="1" dirty="0" err="1">
              <a:solidFill>
                <a:srgbClr val="CE8D3E"/>
              </a:solidFill>
              <a:sym typeface="Arial" panose="020B0604020202020204" pitchFamily="34" charset="0"/>
            </a:endParaRPr>
          </a:p>
        </p:txBody>
      </p:sp>
      <p:sp>
        <p:nvSpPr>
          <p:cNvPr id="14" name="矩形 13"/>
          <p:cNvSpPr/>
          <p:nvPr>
            <p:custDataLst>
              <p:tags r:id="rId8"/>
            </p:custDataLst>
          </p:nvPr>
        </p:nvSpPr>
        <p:spPr>
          <a:xfrm>
            <a:off x="5197237" y="3276428"/>
            <a:ext cx="4937884" cy="416890"/>
          </a:xfrm>
          <a:prstGeom prst="rect">
            <a:avLst/>
          </a:prstGeom>
        </p:spPr>
        <p:txBody>
          <a:bodyPr wrap="square" anchor="ctr" anchorCtr="0"/>
          <a:lstStyle/>
          <a:p>
            <a:pPr algn="just">
              <a:lnSpc>
                <a:spcPct val="120000"/>
              </a:lnSpc>
            </a:pPr>
            <a:r>
              <a:rPr lang="zh-CN" altLang="pt-BR" sz="2400" b="1" kern="0" dirty="0">
                <a:solidFill>
                  <a:schemeClr val="bg1"/>
                </a:solidFill>
                <a:sym typeface="Arial" panose="020B0604020202020204" pitchFamily="34" charset="0"/>
              </a:rPr>
              <a:t>（三）不征税收入的政策规定</a:t>
            </a:r>
            <a:endParaRPr lang="zh-CN" altLang="en-US" sz="2400" b="1" kern="0" dirty="0">
              <a:solidFill>
                <a:schemeClr val="bg1"/>
              </a:solidFill>
              <a:sym typeface="+mn-ea"/>
            </a:endParaRPr>
          </a:p>
        </p:txBody>
      </p:sp>
      <p:sp>
        <p:nvSpPr>
          <p:cNvPr id="15" name="任意多边形 14"/>
          <p:cNvSpPr/>
          <p:nvPr>
            <p:custDataLst>
              <p:tags r:id="rId9"/>
            </p:custDataLst>
          </p:nvPr>
        </p:nvSpPr>
        <p:spPr>
          <a:xfrm>
            <a:off x="4392411" y="4305197"/>
            <a:ext cx="804825" cy="397883"/>
          </a:xfrm>
          <a:custGeom>
            <a:avLst/>
            <a:gdLst>
              <a:gd name="connsiteX0" fmla="*/ 0 w 761040"/>
              <a:gd name="connsiteY0" fmla="*/ 0 h 376237"/>
              <a:gd name="connsiteX1" fmla="*/ 171932 w 761040"/>
              <a:gd name="connsiteY1" fmla="*/ 0 h 376237"/>
              <a:gd name="connsiteX2" fmla="*/ 187438 w 761040"/>
              <a:gd name="connsiteY2" fmla="*/ 76803 h 376237"/>
              <a:gd name="connsiteX3" fmla="*/ 380520 w 761040"/>
              <a:gd name="connsiteY3" fmla="*/ 204787 h 376237"/>
              <a:gd name="connsiteX4" fmla="*/ 573603 w 761040"/>
              <a:gd name="connsiteY4" fmla="*/ 76803 h 376237"/>
              <a:gd name="connsiteX5" fmla="*/ 589109 w 761040"/>
              <a:gd name="connsiteY5" fmla="*/ 0 h 376237"/>
              <a:gd name="connsiteX6" fmla="*/ 761040 w 761040"/>
              <a:gd name="connsiteY6" fmla="*/ 0 h 376237"/>
              <a:gd name="connsiteX7" fmla="*/ 753780 w 761040"/>
              <a:gd name="connsiteY7" fmla="*/ 72022 h 376237"/>
              <a:gd name="connsiteX8" fmla="*/ 380520 w 761040"/>
              <a:gd name="connsiteY8" fmla="*/ 376237 h 376237"/>
              <a:gd name="connsiteX9" fmla="*/ 7261 w 761040"/>
              <a:gd name="connsiteY9" fmla="*/ 72022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0" h="376237">
                <a:moveTo>
                  <a:pt x="0" y="0"/>
                </a:moveTo>
                <a:lnTo>
                  <a:pt x="171932" y="0"/>
                </a:lnTo>
                <a:lnTo>
                  <a:pt x="187438" y="76803"/>
                </a:lnTo>
                <a:cubicBezTo>
                  <a:pt x="219249" y="152014"/>
                  <a:pt x="293722" y="204787"/>
                  <a:pt x="380520" y="204787"/>
                </a:cubicBezTo>
                <a:cubicBezTo>
                  <a:pt x="467318" y="204787"/>
                  <a:pt x="541791" y="152014"/>
                  <a:pt x="573603" y="76803"/>
                </a:cubicBezTo>
                <a:lnTo>
                  <a:pt x="589109" y="0"/>
                </a:lnTo>
                <a:lnTo>
                  <a:pt x="761040" y="0"/>
                </a:lnTo>
                <a:lnTo>
                  <a:pt x="753780" y="72022"/>
                </a:lnTo>
                <a:cubicBezTo>
                  <a:pt x="718253" y="245637"/>
                  <a:pt x="564638" y="376237"/>
                  <a:pt x="380520" y="376237"/>
                </a:cubicBezTo>
                <a:cubicBezTo>
                  <a:pt x="196403" y="376237"/>
                  <a:pt x="42788" y="245637"/>
                  <a:pt x="7261" y="72022"/>
                </a:cubicBezTo>
                <a:close/>
              </a:path>
            </a:pathLst>
          </a:custGeom>
          <a:gradFill>
            <a:gsLst>
              <a:gs pos="0">
                <a:srgbClr val="FFCA08"/>
              </a:gs>
              <a:gs pos="100000">
                <a:srgbClr val="FFCA08"/>
              </a:gs>
            </a:gsLst>
            <a:lin ang="16200000" scaled="1"/>
          </a:gradFill>
        </p:spPr>
        <p:txBody>
          <a:bodyPr rot="0" spcFirstLastPara="0" vertOverflow="overflow" horzOverflow="overflow" vert="horz" wrap="square" lIns="91440" tIns="45720" rIns="91440" bIns="504000" numCol="1" spcCol="0" rtlCol="0" fromWordArt="0" anchor="ctr" anchorCtr="0" forceAA="0" compatLnSpc="1">
            <a:normAutofit fontScale="25000" lnSpcReduction="20000"/>
          </a:bodyPr>
          <a:lstStyle/>
          <a:p>
            <a:pPr algn="ctr">
              <a:lnSpc>
                <a:spcPct val="130000"/>
              </a:lnSpc>
            </a:pPr>
            <a:r>
              <a:rPr lang="en-US" altLang="zh-CN" sz="3200" b="1" dirty="0">
                <a:solidFill>
                  <a:srgbClr val="FFCA08"/>
                </a:solidFill>
                <a:sym typeface="Arial" panose="020B0604020202020204" pitchFamily="34" charset="0"/>
              </a:rPr>
              <a:t>D</a:t>
            </a:r>
            <a:endParaRPr lang="zh-CN" altLang="en-US" sz="3200" b="1" dirty="0" err="1">
              <a:solidFill>
                <a:srgbClr val="FFCA08"/>
              </a:solidFill>
              <a:sym typeface="Arial" panose="020B0604020202020204" pitchFamily="34" charset="0"/>
            </a:endParaRPr>
          </a:p>
        </p:txBody>
      </p:sp>
      <p:sp>
        <p:nvSpPr>
          <p:cNvPr id="16" name="矩形 15"/>
          <p:cNvSpPr/>
          <p:nvPr>
            <p:custDataLst>
              <p:tags r:id="rId10"/>
            </p:custDataLst>
          </p:nvPr>
        </p:nvSpPr>
        <p:spPr>
          <a:xfrm>
            <a:off x="5196840" y="4295775"/>
            <a:ext cx="6464935" cy="417195"/>
          </a:xfrm>
          <a:prstGeom prst="rect">
            <a:avLst/>
          </a:prstGeom>
        </p:spPr>
        <p:txBody>
          <a:bodyPr wrap="square" anchor="ctr" anchorCtr="0"/>
          <a:lstStyle/>
          <a:p>
            <a:pPr algn="just">
              <a:lnSpc>
                <a:spcPct val="120000"/>
              </a:lnSpc>
            </a:pPr>
            <a:r>
              <a:rPr lang="zh-CN" altLang="pt-BR" sz="2400" b="1" kern="0" dirty="0">
                <a:solidFill>
                  <a:schemeClr val="bg1"/>
                </a:solidFill>
                <a:sym typeface="Arial" panose="020B0604020202020204" pitchFamily="34" charset="0"/>
              </a:rPr>
              <a:t>（四）  </a:t>
            </a:r>
            <a:r>
              <a:rPr lang="zh-CN" altLang="en-US" sz="2400" b="1">
                <a:solidFill>
                  <a:schemeClr val="bg1"/>
                </a:solidFill>
                <a:sym typeface="+mn-ea"/>
              </a:rPr>
              <a:t>不征税收入形成的税会差异在纳税申报表上的调整</a:t>
            </a:r>
            <a:endParaRPr lang="zh-CN" altLang="en-US" sz="2400" b="1" kern="0" dirty="0">
              <a:solidFill>
                <a:schemeClr val="bg1"/>
              </a:solidFill>
              <a:sym typeface="+mn-ea"/>
            </a:endParaRPr>
          </a:p>
        </p:txBody>
      </p:sp>
      <p:sp>
        <p:nvSpPr>
          <p:cNvPr id="18" name="任意多边形 17"/>
          <p:cNvSpPr/>
          <p:nvPr>
            <p:custDataLst>
              <p:tags r:id="rId11"/>
            </p:custDataLst>
          </p:nvPr>
        </p:nvSpPr>
        <p:spPr>
          <a:xfrm>
            <a:off x="4392411" y="5333986"/>
            <a:ext cx="804825" cy="397883"/>
          </a:xfrm>
          <a:custGeom>
            <a:avLst/>
            <a:gdLst>
              <a:gd name="connsiteX0" fmla="*/ 0 w 761040"/>
              <a:gd name="connsiteY0" fmla="*/ 0 h 376237"/>
              <a:gd name="connsiteX1" fmla="*/ 171932 w 761040"/>
              <a:gd name="connsiteY1" fmla="*/ 0 h 376237"/>
              <a:gd name="connsiteX2" fmla="*/ 187438 w 761040"/>
              <a:gd name="connsiteY2" fmla="*/ 76803 h 376237"/>
              <a:gd name="connsiteX3" fmla="*/ 380520 w 761040"/>
              <a:gd name="connsiteY3" fmla="*/ 204787 h 376237"/>
              <a:gd name="connsiteX4" fmla="*/ 573603 w 761040"/>
              <a:gd name="connsiteY4" fmla="*/ 76803 h 376237"/>
              <a:gd name="connsiteX5" fmla="*/ 589109 w 761040"/>
              <a:gd name="connsiteY5" fmla="*/ 0 h 376237"/>
              <a:gd name="connsiteX6" fmla="*/ 761040 w 761040"/>
              <a:gd name="connsiteY6" fmla="*/ 0 h 376237"/>
              <a:gd name="connsiteX7" fmla="*/ 753780 w 761040"/>
              <a:gd name="connsiteY7" fmla="*/ 72022 h 376237"/>
              <a:gd name="connsiteX8" fmla="*/ 380520 w 761040"/>
              <a:gd name="connsiteY8" fmla="*/ 376237 h 376237"/>
              <a:gd name="connsiteX9" fmla="*/ 7261 w 761040"/>
              <a:gd name="connsiteY9" fmla="*/ 72022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0" h="376237">
                <a:moveTo>
                  <a:pt x="0" y="0"/>
                </a:moveTo>
                <a:lnTo>
                  <a:pt x="171932" y="0"/>
                </a:lnTo>
                <a:lnTo>
                  <a:pt x="187438" y="76803"/>
                </a:lnTo>
                <a:cubicBezTo>
                  <a:pt x="219249" y="152014"/>
                  <a:pt x="293722" y="204787"/>
                  <a:pt x="380520" y="204787"/>
                </a:cubicBezTo>
                <a:cubicBezTo>
                  <a:pt x="467318" y="204787"/>
                  <a:pt x="541791" y="152014"/>
                  <a:pt x="573603" y="76803"/>
                </a:cubicBezTo>
                <a:lnTo>
                  <a:pt x="589109" y="0"/>
                </a:lnTo>
                <a:lnTo>
                  <a:pt x="761040" y="0"/>
                </a:lnTo>
                <a:lnTo>
                  <a:pt x="753780" y="72022"/>
                </a:lnTo>
                <a:cubicBezTo>
                  <a:pt x="718253" y="245637"/>
                  <a:pt x="564638" y="376237"/>
                  <a:pt x="380520" y="376237"/>
                </a:cubicBezTo>
                <a:cubicBezTo>
                  <a:pt x="196403" y="376237"/>
                  <a:pt x="42788" y="245637"/>
                  <a:pt x="7261" y="72022"/>
                </a:cubicBezTo>
                <a:close/>
              </a:path>
            </a:pathLst>
          </a:custGeom>
          <a:solidFill>
            <a:srgbClr val="F8931D"/>
          </a:solidFill>
        </p:spPr>
        <p:txBody>
          <a:bodyPr rot="0" spcFirstLastPara="0" vertOverflow="overflow" horzOverflow="overflow" vert="horz" wrap="square" lIns="91440" tIns="45720" rIns="91440" bIns="504000" numCol="1" spcCol="0" rtlCol="0" fromWordArt="0" anchor="ctr" anchorCtr="0" forceAA="0" compatLnSpc="1">
            <a:normAutofit fontScale="25000" lnSpcReduction="20000"/>
          </a:bodyPr>
          <a:lstStyle/>
          <a:p>
            <a:pPr algn="ctr">
              <a:lnSpc>
                <a:spcPct val="130000"/>
              </a:lnSpc>
            </a:pPr>
            <a:r>
              <a:rPr lang="en-US" altLang="zh-CN" sz="3200" b="1" dirty="0">
                <a:solidFill>
                  <a:srgbClr val="F8931D"/>
                </a:solidFill>
                <a:sym typeface="Arial" panose="020B0604020202020204" pitchFamily="34" charset="0"/>
              </a:rPr>
              <a:t>E</a:t>
            </a:r>
            <a:endParaRPr lang="zh-CN" altLang="en-US" sz="3200" b="1" dirty="0" err="1">
              <a:solidFill>
                <a:srgbClr val="F8931D"/>
              </a:solidFill>
              <a:sym typeface="Arial" panose="020B0604020202020204" pitchFamily="34" charset="0"/>
            </a:endParaRPr>
          </a:p>
        </p:txBody>
      </p:sp>
      <p:sp>
        <p:nvSpPr>
          <p:cNvPr id="19" name="矩形 18"/>
          <p:cNvSpPr/>
          <p:nvPr>
            <p:custDataLst>
              <p:tags r:id="rId12"/>
            </p:custDataLst>
          </p:nvPr>
        </p:nvSpPr>
        <p:spPr>
          <a:xfrm>
            <a:off x="5196602" y="5220341"/>
            <a:ext cx="4937884" cy="416890"/>
          </a:xfrm>
          <a:prstGeom prst="rect">
            <a:avLst/>
          </a:prstGeom>
        </p:spPr>
        <p:txBody>
          <a:bodyPr wrap="square" anchor="ctr" anchorCtr="0"/>
          <a:lstStyle/>
          <a:p>
            <a:pPr algn="just">
              <a:lnSpc>
                <a:spcPct val="120000"/>
              </a:lnSpc>
            </a:pPr>
            <a:r>
              <a:rPr lang="zh-CN" altLang="en-US" sz="2400" b="1">
                <a:solidFill>
                  <a:schemeClr val="bg1"/>
                </a:solidFill>
                <a:sym typeface="+mn-ea"/>
              </a:rPr>
              <a:t>（五）  问题解答</a:t>
            </a:r>
            <a:endParaRPr lang="zh-CN" altLang="en-US" sz="2400" b="1" kern="0" dirty="0">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to="" calcmode="lin" valueType="num">
                                      <p:cBhvr>
                                        <p:cTn id="7" dur="700" fill="hold">
                                          <p:stCondLst>
                                            <p:cond delay="0"/>
                                          </p:stCondLst>
                                        </p:cTn>
                                        <p:tgtEl>
                                          <p:spTgt spid="30722"/>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0722"/>
                                        </p:tgtEl>
                                        <p:attrNameLst>
                                          <p:attrName>ppt_h</p:attrName>
                                        </p:attrNameLst>
                                      </p:cBhvr>
                                      <p:tavLst>
                                        <p:tav tm="0" fmla="#ppt_h-#ppt_h*((1.5-1.5*$)^3-(1.5-1.5*$)^2)">
                                          <p:val>
                                            <p:fltVal val="0"/>
                                          </p:val>
                                        </p:tav>
                                        <p:tav tm="100000">
                                          <p:val>
                                            <p:fltVal val="1"/>
                                          </p:val>
                                        </p:tav>
                                      </p:tavLst>
                                    </p:anim>
                                  </p:childTnLst>
                                </p:cTn>
                              </p:par>
                              <p:par>
                                <p:cTn id="9" presetID="0" presetClass="entr" presetSubtype="0" fill="hold" nodeType="withEffect">
                                  <p:stCondLst>
                                    <p:cond delay="0"/>
                                  </p:stCondLst>
                                  <p:iterate type="lt">
                                    <p:tmPct val="10000"/>
                                  </p:iterate>
                                  <p:childTnLst>
                                    <p:set>
                                      <p:cBhvr>
                                        <p:cTn id="10" dur="1" fill="hold">
                                          <p:stCondLst>
                                            <p:cond delay="0"/>
                                          </p:stCondLst>
                                        </p:cTn>
                                        <p:tgtEl>
                                          <p:spTgt spid="30723"/>
                                        </p:tgtEl>
                                        <p:attrNameLst>
                                          <p:attrName>style.visibility</p:attrName>
                                        </p:attrNameLst>
                                      </p:cBhvr>
                                      <p:to>
                                        <p:strVal val="visible"/>
                                      </p:to>
                                    </p:set>
                                    <p:anim to="" calcmode="lin" valueType="num">
                                      <p:cBhvr>
                                        <p:cTn id="11" dur="700" fill="hold">
                                          <p:stCondLst>
                                            <p:cond delay="0"/>
                                          </p:stCondLst>
                                        </p:cTn>
                                        <p:tgtEl>
                                          <p:spTgt spid="30723"/>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30723"/>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2665" y="1482090"/>
            <a:ext cx="10878820" cy="4954270"/>
          </a:xfrm>
          <a:prstGeom prst="rect">
            <a:avLst/>
          </a:prstGeom>
          <a:noFill/>
        </p:spPr>
        <p:txBody>
          <a:bodyPr wrap="square" rtlCol="0" anchor="t">
            <a:spAutoFit/>
          </a:bodyPr>
          <a:lstStyle/>
          <a:p>
            <a:pPr fontAlgn="auto">
              <a:lnSpc>
                <a:spcPts val="3160"/>
              </a:lnSpc>
            </a:pPr>
            <a:r>
              <a:rPr lang="en-US" altLang="zh-CN"/>
              <a:t>     </a:t>
            </a:r>
            <a:r>
              <a:rPr lang="zh-CN" altLang="en-US"/>
              <a:t>《企业所得税法》第五条 企业每一纳税年度的收入总额，减除不征税收入、免税收入、各项扣除以及允许弥补的以前年度亏损后的余额，为应纳税所得额。　</a:t>
            </a:r>
          </a:p>
          <a:p>
            <a:pPr fontAlgn="auto">
              <a:lnSpc>
                <a:spcPts val="3160"/>
              </a:lnSpc>
            </a:pPr>
            <a:r>
              <a:rPr lang="zh-CN" altLang="en-US"/>
              <a:t>　　第六条 企业以货币形式和非货币形式从各种来源取得的收入，为收入总额。包括：　</a:t>
            </a:r>
          </a:p>
          <a:p>
            <a:pPr fontAlgn="auto">
              <a:lnSpc>
                <a:spcPts val="3160"/>
              </a:lnSpc>
            </a:pPr>
            <a:r>
              <a:rPr lang="zh-CN" altLang="en-US"/>
              <a:t>　　（一）销售货物收入；　</a:t>
            </a:r>
          </a:p>
          <a:p>
            <a:pPr fontAlgn="auto">
              <a:lnSpc>
                <a:spcPts val="3160"/>
              </a:lnSpc>
            </a:pPr>
            <a:r>
              <a:rPr lang="zh-CN" altLang="en-US"/>
              <a:t>　　（二）提供劳务收入；　</a:t>
            </a:r>
          </a:p>
          <a:p>
            <a:pPr fontAlgn="auto">
              <a:lnSpc>
                <a:spcPts val="3160"/>
              </a:lnSpc>
            </a:pPr>
            <a:r>
              <a:rPr lang="zh-CN" altLang="en-US"/>
              <a:t>　　（三）转让财产收入；　</a:t>
            </a:r>
          </a:p>
          <a:p>
            <a:pPr fontAlgn="auto">
              <a:lnSpc>
                <a:spcPts val="3160"/>
              </a:lnSpc>
            </a:pPr>
            <a:r>
              <a:rPr lang="zh-CN" altLang="en-US"/>
              <a:t>　　（四）股息、红利等权益性投资收益；　</a:t>
            </a:r>
          </a:p>
          <a:p>
            <a:pPr fontAlgn="auto">
              <a:lnSpc>
                <a:spcPts val="3160"/>
              </a:lnSpc>
            </a:pPr>
            <a:r>
              <a:rPr lang="zh-CN" altLang="en-US"/>
              <a:t>　　（五）利息收入；　</a:t>
            </a:r>
          </a:p>
          <a:p>
            <a:pPr fontAlgn="auto">
              <a:lnSpc>
                <a:spcPts val="3160"/>
              </a:lnSpc>
            </a:pPr>
            <a:r>
              <a:rPr lang="zh-CN" altLang="en-US"/>
              <a:t>　　（六）租金收入；　</a:t>
            </a:r>
          </a:p>
          <a:p>
            <a:pPr fontAlgn="auto">
              <a:lnSpc>
                <a:spcPts val="3160"/>
              </a:lnSpc>
            </a:pPr>
            <a:r>
              <a:rPr lang="zh-CN" altLang="en-US"/>
              <a:t>　　（七）特许权使用费收入；　</a:t>
            </a:r>
          </a:p>
          <a:p>
            <a:pPr fontAlgn="auto">
              <a:lnSpc>
                <a:spcPts val="3160"/>
              </a:lnSpc>
            </a:pPr>
            <a:r>
              <a:rPr lang="zh-CN" altLang="en-US"/>
              <a:t>　　（八）接受捐赠收入；　</a:t>
            </a:r>
          </a:p>
          <a:p>
            <a:pPr fontAlgn="auto">
              <a:lnSpc>
                <a:spcPts val="3160"/>
              </a:lnSpc>
            </a:pPr>
            <a:r>
              <a:rPr lang="zh-CN" altLang="en-US"/>
              <a:t>　　</a:t>
            </a:r>
            <a:r>
              <a:rPr lang="zh-CN" altLang="en-US" b="1">
                <a:solidFill>
                  <a:srgbClr val="C00000"/>
                </a:solidFill>
              </a:rPr>
              <a:t>（九）其他收入。　</a:t>
            </a:r>
            <a:r>
              <a:rPr lang="zh-CN" altLang="en-US"/>
              <a:t>　 </a:t>
            </a:r>
          </a:p>
        </p:txBody>
      </p:sp>
      <p:sp>
        <p:nvSpPr>
          <p:cNvPr id="3" name="文本框 2"/>
          <p:cNvSpPr txBox="1"/>
          <p:nvPr/>
        </p:nvSpPr>
        <p:spPr>
          <a:xfrm>
            <a:off x="789940" y="507365"/>
            <a:ext cx="6236970" cy="460375"/>
          </a:xfrm>
          <a:prstGeom prst="rect">
            <a:avLst/>
          </a:prstGeom>
          <a:noFill/>
        </p:spPr>
        <p:txBody>
          <a:bodyPr wrap="square" rtlCol="0">
            <a:spAutoFit/>
          </a:bodyPr>
          <a:lstStyle/>
          <a:p>
            <a:r>
              <a:rPr lang="zh-CN" altLang="en-US" sz="2400" b="1"/>
              <a:t>一、企业所得税法规定的九大类收入</a:t>
            </a:r>
          </a:p>
        </p:txBody>
      </p:sp>
      <p:sp>
        <p:nvSpPr>
          <p:cNvPr id="4" name="文本框 3"/>
          <p:cNvSpPr txBox="1"/>
          <p:nvPr/>
        </p:nvSpPr>
        <p:spPr>
          <a:xfrm>
            <a:off x="7097395" y="3259455"/>
            <a:ext cx="4812030" cy="3333115"/>
          </a:xfrm>
          <a:prstGeom prst="rect">
            <a:avLst/>
          </a:prstGeom>
          <a:noFill/>
          <a:ln>
            <a:solidFill>
              <a:schemeClr val="accent1"/>
            </a:solidFill>
          </a:ln>
        </p:spPr>
        <p:txBody>
          <a:bodyPr wrap="square" rtlCol="0">
            <a:spAutoFit/>
          </a:bodyPr>
          <a:lstStyle/>
          <a:p>
            <a:pPr fontAlgn="auto">
              <a:lnSpc>
                <a:spcPts val="3160"/>
              </a:lnSpc>
            </a:pPr>
            <a:r>
              <a:rPr lang="zh-CN" altLang="en-US">
                <a:sym typeface="+mn-ea"/>
              </a:rPr>
              <a:t>《企业所的税法实施条例》第二十二条　企业所得税法第六条第（九）项所称其他收入，是指企业取得的除企业所得税法第六条第（一）项至第（八）项规定的收入外的其他收入，</a:t>
            </a:r>
            <a:r>
              <a:rPr lang="zh-CN" altLang="en-US" b="1" i="1">
                <a:solidFill>
                  <a:srgbClr val="C00000"/>
                </a:solidFill>
                <a:sym typeface="+mn-ea"/>
              </a:rPr>
              <a:t>包括企业资产溢余收入、逾期未退包装物押金收入、确实无法偿付的应付款项、已作坏账损失处理后又收回的应收款项、债务重组收入、补贴收入、违约金收入、汇兑收益等。</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2030" y="1035050"/>
            <a:ext cx="9636760" cy="2117090"/>
          </a:xfrm>
          <a:prstGeom prst="rect">
            <a:avLst/>
          </a:prstGeom>
          <a:noFill/>
        </p:spPr>
        <p:txBody>
          <a:bodyPr wrap="square" rtlCol="0" anchor="t">
            <a:spAutoFit/>
          </a:bodyPr>
          <a:lstStyle/>
          <a:p>
            <a:pPr fontAlgn="auto">
              <a:lnSpc>
                <a:spcPts val="3160"/>
              </a:lnSpc>
            </a:pPr>
            <a:r>
              <a:rPr lang="zh-CN" altLang="en-US">
                <a:sym typeface="+mn-ea"/>
              </a:rPr>
              <a:t>《企业所得税法》第七条规定： 收入总额中的下列收入为不征税收入：　</a:t>
            </a:r>
            <a:endParaRPr lang="zh-CN" altLang="en-US"/>
          </a:p>
          <a:p>
            <a:pPr fontAlgn="auto">
              <a:lnSpc>
                <a:spcPts val="3160"/>
              </a:lnSpc>
            </a:pPr>
            <a:r>
              <a:rPr lang="zh-CN" altLang="en-US">
                <a:sym typeface="+mn-ea"/>
              </a:rPr>
              <a:t>　　（一）财政拨款；　</a:t>
            </a:r>
            <a:endParaRPr lang="zh-CN" altLang="en-US"/>
          </a:p>
          <a:p>
            <a:pPr fontAlgn="auto">
              <a:lnSpc>
                <a:spcPts val="3160"/>
              </a:lnSpc>
            </a:pPr>
            <a:r>
              <a:rPr lang="zh-CN" altLang="en-US">
                <a:sym typeface="+mn-ea"/>
              </a:rPr>
              <a:t>　　（二）依法收取并纳入财政管理的行政事业性收费、政府性基金；　</a:t>
            </a:r>
            <a:endParaRPr lang="zh-CN" altLang="en-US"/>
          </a:p>
          <a:p>
            <a:pPr fontAlgn="auto">
              <a:lnSpc>
                <a:spcPts val="3160"/>
              </a:lnSpc>
            </a:pPr>
            <a:r>
              <a:rPr lang="zh-CN" altLang="en-US">
                <a:sym typeface="+mn-ea"/>
              </a:rPr>
              <a:t>　　（三）国务院规定的其他不征税收入。</a:t>
            </a:r>
            <a:endParaRPr lang="zh-CN" altLang="en-US"/>
          </a:p>
          <a:p>
            <a:pPr fontAlgn="auto">
              <a:lnSpc>
                <a:spcPts val="3160"/>
              </a:lnSpc>
            </a:pPr>
            <a:r>
              <a:rPr lang="zh-CN" altLang="en-US">
                <a:sym typeface="+mn-ea"/>
              </a:rPr>
              <a:t>　　</a:t>
            </a:r>
            <a:endParaRPr lang="zh-CN" altLang="en-US"/>
          </a:p>
        </p:txBody>
      </p:sp>
      <p:sp>
        <p:nvSpPr>
          <p:cNvPr id="3" name="文本框 2"/>
          <p:cNvSpPr txBox="1"/>
          <p:nvPr/>
        </p:nvSpPr>
        <p:spPr>
          <a:xfrm>
            <a:off x="902970" y="465455"/>
            <a:ext cx="4726940" cy="460375"/>
          </a:xfrm>
          <a:prstGeom prst="rect">
            <a:avLst/>
          </a:prstGeom>
          <a:noFill/>
        </p:spPr>
        <p:txBody>
          <a:bodyPr wrap="square" rtlCol="0">
            <a:spAutoFit/>
          </a:bodyPr>
          <a:lstStyle/>
          <a:p>
            <a:r>
              <a:rPr lang="zh-CN" altLang="en-US" sz="2400" b="1"/>
              <a:t>二、不征税收入的范畴</a:t>
            </a:r>
            <a:endParaRPr lang="en-US" altLang="zh-CN" sz="2400" b="1"/>
          </a:p>
        </p:txBody>
      </p:sp>
      <p:sp>
        <p:nvSpPr>
          <p:cNvPr id="4" name="文本框 3"/>
          <p:cNvSpPr txBox="1"/>
          <p:nvPr/>
        </p:nvSpPr>
        <p:spPr>
          <a:xfrm>
            <a:off x="1094740" y="2905125"/>
            <a:ext cx="10342880" cy="3759200"/>
          </a:xfrm>
          <a:prstGeom prst="rect">
            <a:avLst/>
          </a:prstGeom>
          <a:noFill/>
        </p:spPr>
        <p:txBody>
          <a:bodyPr wrap="square" rtlCol="0" anchor="t">
            <a:spAutoFit/>
          </a:bodyPr>
          <a:lstStyle/>
          <a:p>
            <a:pPr fontAlgn="auto">
              <a:lnSpc>
                <a:spcPts val="2860"/>
              </a:lnSpc>
            </a:pPr>
            <a:r>
              <a:rPr lang="en-US" altLang="zh-CN"/>
              <a:t>   </a:t>
            </a:r>
            <a:r>
              <a:rPr lang="en-US" altLang="zh-CN" sz="1600"/>
              <a:t>  </a:t>
            </a:r>
            <a:r>
              <a:rPr lang="zh-CN" altLang="en-US" sz="1600"/>
              <a:t>《企业所的税法实施条例》第二十六条规定：　企业所得税法第七条第（一）项所称财政拨款，是指各级人民政府对纳入预算管理的事业单位、社会团体等组织拨付的财政资金，但国务院和国务院财政、税务主管部门另有规定的除外。 </a:t>
            </a:r>
          </a:p>
          <a:p>
            <a:pPr fontAlgn="auto">
              <a:lnSpc>
                <a:spcPts val="2860"/>
              </a:lnSpc>
            </a:pPr>
            <a:r>
              <a:rPr lang="zh-CN" altLang="en-US" sz="1600"/>
              <a:t>　　企业所得税法第七条第（二）项所称行政事业性收费，是指依照法律法规等有关规定，按照国务院规定程序批准，在实施社会公共管理，以及在向公民、法人或者其他组织提供特定公共服务过程中，向特定对象收取并纳入财政管理的费用。 </a:t>
            </a:r>
          </a:p>
          <a:p>
            <a:pPr fontAlgn="auto">
              <a:lnSpc>
                <a:spcPts val="2860"/>
              </a:lnSpc>
            </a:pPr>
            <a:r>
              <a:rPr lang="zh-CN" altLang="en-US" sz="1600"/>
              <a:t>　　企业所得税法第七条第（二）项所称政府性基金，是指企业依照法律、行政法规等有关规定，代政府收取的具有专项用途的财政资金。 </a:t>
            </a:r>
          </a:p>
          <a:p>
            <a:pPr fontAlgn="auto">
              <a:lnSpc>
                <a:spcPts val="2860"/>
              </a:lnSpc>
            </a:pPr>
            <a:r>
              <a:rPr lang="zh-CN" altLang="en-US" sz="1600"/>
              <a:t>　　企业所得税法第七条第（三）项所称国务院规定的其他不征税收入，是指企业取得的，由国务院财政、税务主管部门规定专项用途并经国务院批准的财政性资金。 </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2012950"/>
            <a:ext cx="10694670" cy="4549140"/>
          </a:xfrm>
          <a:prstGeom prst="rect">
            <a:avLst/>
          </a:prstGeom>
          <a:noFill/>
        </p:spPr>
        <p:txBody>
          <a:bodyPr wrap="square" rtlCol="0" anchor="t">
            <a:spAutoFit/>
          </a:bodyPr>
          <a:lstStyle/>
          <a:p>
            <a:pPr fontAlgn="auto">
              <a:lnSpc>
                <a:spcPts val="3160"/>
              </a:lnSpc>
            </a:pPr>
            <a:r>
              <a:rPr lang="zh-CN" altLang="en-US"/>
              <a:t>　  （一）企业取得的各类财政性资金，除属于</a:t>
            </a:r>
            <a:r>
              <a:rPr lang="zh-CN" altLang="en-US" b="1" i="1">
                <a:solidFill>
                  <a:srgbClr val="C00000"/>
                </a:solidFill>
              </a:rPr>
              <a:t>国家投资和资金使用后要求归还本金的以外，均应计入企业当年收入总额。 </a:t>
            </a:r>
          </a:p>
          <a:p>
            <a:pPr fontAlgn="auto">
              <a:lnSpc>
                <a:spcPts val="3160"/>
              </a:lnSpc>
            </a:pPr>
            <a:r>
              <a:rPr lang="zh-CN" altLang="en-US"/>
              <a:t>  　（二）对企业取得的由国务院财政、税务主管部门规定专项用途并经国务院批准的财政性资金，准予作为不征税收入，在计算应纳税所得额时从收入总额中减除。 </a:t>
            </a:r>
          </a:p>
          <a:p>
            <a:pPr fontAlgn="auto">
              <a:lnSpc>
                <a:spcPts val="3160"/>
              </a:lnSpc>
            </a:pPr>
            <a:r>
              <a:rPr lang="zh-CN" altLang="en-US"/>
              <a:t>  　（三）纳入预算管理的事业单位、社会团体等组织按照核定的预算和经费报领关系收到的由财政部门或上级单位拨入的财政补助收入，准予作为不征税收入，在计算应纳税所得额时从收入总额中减除，但国务院和国务院财政、税务主管部门另有规定的除外。 </a:t>
            </a:r>
          </a:p>
          <a:p>
            <a:pPr fontAlgn="auto">
              <a:lnSpc>
                <a:spcPts val="3160"/>
              </a:lnSpc>
            </a:pPr>
            <a:r>
              <a:rPr lang="zh-CN" altLang="en-US"/>
              <a:t>  　本条所称财政性资金，是指企业取得的来源于政府及其有关部门的</a:t>
            </a:r>
            <a:r>
              <a:rPr lang="zh-CN" altLang="en-US" b="1">
                <a:solidFill>
                  <a:srgbClr val="FF0000"/>
                </a:solidFill>
              </a:rPr>
              <a:t>财政补助、补贴、贷款贴息，以及其他各类财政专项资金，包括直接减免的增值税和即征即退、先征后退、先征后返的各种税收，但不包括企业按规定取得的出口退税款</a:t>
            </a:r>
            <a:r>
              <a:rPr lang="zh-CN" altLang="en-US"/>
              <a:t>；所称国家投资，是指国家以投资者身份投入企业、并按有关规定相应增加企业实收资本（股本）的直接投资。 </a:t>
            </a:r>
          </a:p>
        </p:txBody>
      </p:sp>
      <p:sp>
        <p:nvSpPr>
          <p:cNvPr id="3" name="文本框 2"/>
          <p:cNvSpPr txBox="1"/>
          <p:nvPr/>
        </p:nvSpPr>
        <p:spPr>
          <a:xfrm>
            <a:off x="845185" y="981710"/>
            <a:ext cx="10822940" cy="901700"/>
          </a:xfrm>
          <a:prstGeom prst="rect">
            <a:avLst/>
          </a:prstGeom>
          <a:noFill/>
        </p:spPr>
        <p:txBody>
          <a:bodyPr wrap="square" rtlCol="0" anchor="t">
            <a:spAutoFit/>
          </a:bodyPr>
          <a:lstStyle/>
          <a:p>
            <a:pPr fontAlgn="auto">
              <a:lnSpc>
                <a:spcPts val="3160"/>
              </a:lnSpc>
            </a:pPr>
            <a:r>
              <a:rPr lang="zh-CN" altLang="en-US" sz="2000" b="1">
                <a:sym typeface="+mn-ea"/>
              </a:rPr>
              <a:t>《财政部、国家税务总局关于财政性资金、行政事业性收费、政府性基金有关企业所得税政策问题的通知》财税【</a:t>
            </a:r>
            <a:r>
              <a:rPr lang="en-US" altLang="zh-CN" sz="2000" b="1">
                <a:sym typeface="+mn-ea"/>
              </a:rPr>
              <a:t>2008</a:t>
            </a:r>
            <a:r>
              <a:rPr lang="zh-CN" altLang="en-US" sz="2000" b="1">
                <a:sym typeface="+mn-ea"/>
              </a:rPr>
              <a:t>】</a:t>
            </a:r>
            <a:r>
              <a:rPr lang="en-US" altLang="zh-CN" sz="2000" b="1">
                <a:sym typeface="+mn-ea"/>
              </a:rPr>
              <a:t>151</a:t>
            </a:r>
            <a:r>
              <a:rPr lang="zh-CN" altLang="en-US" sz="2000" b="1">
                <a:sym typeface="+mn-ea"/>
              </a:rPr>
              <a:t>第一条规定财政性资金 </a:t>
            </a:r>
            <a:endParaRPr lang="zh-CN" altLang="en-US" sz="2000" b="1"/>
          </a:p>
        </p:txBody>
      </p:sp>
      <p:sp>
        <p:nvSpPr>
          <p:cNvPr id="4" name="文本框 3"/>
          <p:cNvSpPr txBox="1"/>
          <p:nvPr/>
        </p:nvSpPr>
        <p:spPr>
          <a:xfrm>
            <a:off x="973455" y="391795"/>
            <a:ext cx="5108575" cy="460375"/>
          </a:xfrm>
          <a:prstGeom prst="rect">
            <a:avLst/>
          </a:prstGeom>
          <a:noFill/>
        </p:spPr>
        <p:txBody>
          <a:bodyPr wrap="square" rtlCol="0">
            <a:spAutoFit/>
          </a:bodyPr>
          <a:lstStyle/>
          <a:p>
            <a:r>
              <a:rPr lang="zh-CN" altLang="en-US" sz="2400" b="1"/>
              <a:t>三、不征税收入的政策依据</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1240" y="1094105"/>
            <a:ext cx="10314305" cy="963295"/>
          </a:xfrm>
          <a:prstGeom prst="rect">
            <a:avLst/>
          </a:prstGeom>
          <a:noFill/>
        </p:spPr>
        <p:txBody>
          <a:bodyPr wrap="square" rtlCol="0" anchor="t">
            <a:spAutoFit/>
          </a:bodyPr>
          <a:lstStyle/>
          <a:p>
            <a:pPr fontAlgn="auto">
              <a:lnSpc>
                <a:spcPts val="3400"/>
              </a:lnSpc>
            </a:pPr>
            <a:r>
              <a:rPr lang="zh-CN" altLang="en-US" sz="2000" b="1">
                <a:latin typeface="宋体" panose="02010600030101010101" pitchFamily="2" charset="-122"/>
                <a:ea typeface="宋体" panose="02010600030101010101" pitchFamily="2" charset="-122"/>
                <a:cs typeface="宋体" panose="02010600030101010101" pitchFamily="2" charset="-122"/>
              </a:rPr>
              <a:t>《财政部、国家税务总局关于专项用途财政性资金企业所得税处理问题的通知》</a:t>
            </a:r>
          </a:p>
          <a:p>
            <a:pPr fontAlgn="auto">
              <a:lnSpc>
                <a:spcPts val="3400"/>
              </a:lnSpc>
            </a:pPr>
            <a:r>
              <a:rPr lang="zh-CN" altLang="en-US" sz="2000" b="1">
                <a:latin typeface="宋体" panose="02010600030101010101" pitchFamily="2" charset="-122"/>
                <a:ea typeface="宋体" panose="02010600030101010101" pitchFamily="2" charset="-122"/>
                <a:cs typeface="宋体" panose="02010600030101010101" pitchFamily="2" charset="-122"/>
              </a:rPr>
              <a:t>   财税【</a:t>
            </a:r>
            <a:r>
              <a:rPr lang="en-US" altLang="zh-CN" sz="2000" b="1">
                <a:latin typeface="宋体" panose="02010600030101010101" pitchFamily="2" charset="-122"/>
                <a:ea typeface="宋体" panose="02010600030101010101" pitchFamily="2" charset="-122"/>
                <a:cs typeface="宋体" panose="02010600030101010101" pitchFamily="2" charset="-122"/>
              </a:rPr>
              <a:t>2011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70</a:t>
            </a:r>
          </a:p>
        </p:txBody>
      </p:sp>
      <p:sp>
        <p:nvSpPr>
          <p:cNvPr id="3" name="文本框 2"/>
          <p:cNvSpPr txBox="1"/>
          <p:nvPr/>
        </p:nvSpPr>
        <p:spPr>
          <a:xfrm>
            <a:off x="1031240" y="2148205"/>
            <a:ext cx="10567670" cy="4143375"/>
          </a:xfrm>
          <a:prstGeom prst="rect">
            <a:avLst/>
          </a:prstGeom>
          <a:noFill/>
        </p:spPr>
        <p:txBody>
          <a:bodyPr wrap="square" rtlCol="0" anchor="t">
            <a:spAutoFit/>
          </a:bodyPr>
          <a:lstStyle/>
          <a:p>
            <a:pPr fontAlgn="auto">
              <a:lnSpc>
                <a:spcPts val="3160"/>
              </a:lnSpc>
            </a:pPr>
            <a:r>
              <a:rPr lang="en-US" altLang="zh-CN"/>
              <a:t>        </a:t>
            </a:r>
            <a:r>
              <a:rPr lang="zh-CN" altLang="en-US"/>
              <a:t>一、企业从县级以上各级人民政府财政部门及其他部门取得的应计入收入总额的财政性资金，凡同时符合以下条件的，可以作为不征税收入，在计算应纳税所得额时从收入总额中减除： </a:t>
            </a:r>
          </a:p>
          <a:p>
            <a:pPr fontAlgn="auto">
              <a:lnSpc>
                <a:spcPts val="3160"/>
              </a:lnSpc>
            </a:pPr>
            <a:r>
              <a:rPr lang="zh-CN" altLang="en-US"/>
              <a:t>   （一）企业能够提供规定资金专项用途的资金拨付文件； </a:t>
            </a:r>
          </a:p>
          <a:p>
            <a:pPr fontAlgn="auto">
              <a:lnSpc>
                <a:spcPts val="3160"/>
              </a:lnSpc>
            </a:pPr>
            <a:r>
              <a:rPr lang="zh-CN" altLang="en-US"/>
              <a:t>   （二）财政部门或其他拨付资金的政府部门对该资金有专门的资金管理办法或具体管理要求； </a:t>
            </a:r>
          </a:p>
          <a:p>
            <a:pPr fontAlgn="auto">
              <a:lnSpc>
                <a:spcPts val="3160"/>
              </a:lnSpc>
            </a:pPr>
            <a:r>
              <a:rPr lang="zh-CN" altLang="en-US"/>
              <a:t>   （三）企业对该资金以及以该资金发生的支出单独进行核算。 </a:t>
            </a:r>
          </a:p>
          <a:p>
            <a:pPr fontAlgn="auto">
              <a:lnSpc>
                <a:spcPts val="3160"/>
              </a:lnSpc>
            </a:pPr>
            <a:r>
              <a:rPr lang="zh-CN" altLang="en-US"/>
              <a:t>   　二、根据实施条例第二十八条的规定，上述</a:t>
            </a:r>
            <a:r>
              <a:rPr lang="zh-CN" altLang="en-US" b="1" i="1">
                <a:solidFill>
                  <a:srgbClr val="C00000"/>
                </a:solidFill>
              </a:rPr>
              <a:t>不征税收入用于支出所形成的费用，不得在计算应纳税所得额时扣除；用于支出所形成的资产，其计算的折旧、摊销不得在计算应纳税所得额时扣除</a:t>
            </a:r>
            <a:r>
              <a:rPr lang="zh-CN" altLang="en-US"/>
              <a:t>。 </a:t>
            </a:r>
          </a:p>
          <a:p>
            <a:pPr fontAlgn="auto">
              <a:lnSpc>
                <a:spcPts val="3160"/>
              </a:lnSpc>
            </a:pPr>
            <a:r>
              <a:rPr lang="zh-CN" altLang="en-US"/>
              <a:t>      三、企业将符合本通知第一条规定条件的财政性资金作不征税收入处理后，在5年（60个月）内未发生支出且未缴回财政部门或其他拨付资金的政府部门的部分，应计入取得该资金第六年的应税收入总额；计入应税收入总额的财政性资金发生的支出，允许在计算应纳税所得额时扣除。 </a:t>
            </a:r>
          </a:p>
        </p:txBody>
      </p:sp>
      <p:sp>
        <p:nvSpPr>
          <p:cNvPr id="4" name="文本框 3"/>
          <p:cNvSpPr txBox="1"/>
          <p:nvPr/>
        </p:nvSpPr>
        <p:spPr>
          <a:xfrm>
            <a:off x="1144270" y="408940"/>
            <a:ext cx="5431155" cy="460375"/>
          </a:xfrm>
          <a:prstGeom prst="rect">
            <a:avLst/>
          </a:prstGeom>
          <a:noFill/>
        </p:spPr>
        <p:txBody>
          <a:bodyPr wrap="square" rtlCol="0">
            <a:spAutoFit/>
          </a:bodyPr>
          <a:lstStyle/>
          <a:p>
            <a:r>
              <a:rPr lang="zh-CN" altLang="en-US" sz="2400" b="1">
                <a:sym typeface="+mn-ea"/>
              </a:rPr>
              <a:t>三、不征税收入的政策依据</a:t>
            </a:r>
            <a:endParaRPr lang="zh-CN" altLang="en-US" sz="2400" b="1"/>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7425" y="1483995"/>
            <a:ext cx="9933305" cy="3641090"/>
          </a:xfrm>
          <a:prstGeom prst="rect">
            <a:avLst/>
          </a:prstGeom>
          <a:noFill/>
        </p:spPr>
        <p:txBody>
          <a:bodyPr wrap="square" rtlCol="0" anchor="t">
            <a:spAutoFit/>
          </a:bodyPr>
          <a:lstStyle/>
          <a:p>
            <a:pPr fontAlgn="auto">
              <a:lnSpc>
                <a:spcPts val="3160"/>
              </a:lnSpc>
            </a:pPr>
            <a:r>
              <a:rPr lang="en-US" altLang="zh-CN"/>
              <a:t> </a:t>
            </a:r>
            <a:r>
              <a:rPr lang="en-US" altLang="zh-CN" sz="2000">
                <a:latin typeface="宋体" panose="02010600030101010101" pitchFamily="2" charset="-122"/>
                <a:ea typeface="宋体" panose="02010600030101010101" pitchFamily="2" charset="-122"/>
                <a:cs typeface="宋体" panose="02010600030101010101" pitchFamily="2" charset="-122"/>
              </a:rPr>
              <a:t>   </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财税【2012】27 号文对软件企业取得的即征即退增值税税款可以作为不征税收入</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fontAlgn="auto">
              <a:lnSpc>
                <a:spcPts val="3160"/>
              </a:lnSpc>
            </a:pPr>
            <a:endParaRPr lang="zh-CN" altLang="en-US" sz="2000">
              <a:latin typeface="宋体" panose="02010600030101010101" pitchFamily="2" charset="-122"/>
              <a:ea typeface="宋体" panose="02010600030101010101" pitchFamily="2" charset="-122"/>
              <a:cs typeface="宋体" panose="02010600030101010101" pitchFamily="2" charset="-122"/>
            </a:endParaRPr>
          </a:p>
          <a:p>
            <a:pPr fontAlgn="auto">
              <a:lnSpc>
                <a:spcPts val="3160"/>
              </a:lnSpc>
            </a:pPr>
            <a:r>
              <a:rPr lang="zh-CN" altLang="en-US" sz="2000">
                <a:latin typeface="宋体" panose="02010600030101010101" pitchFamily="2" charset="-122"/>
                <a:ea typeface="宋体" panose="02010600030101010101" pitchFamily="2" charset="-122"/>
                <a:cs typeface="宋体" panose="02010600030101010101" pitchFamily="2" charset="-122"/>
              </a:rPr>
              <a:t>     财政部 国家税务总局关于进一步鼓励软件产业和集成电路产业发展企业所得税政策的通知（财税[2012]27 号 2012.4.20）</a:t>
            </a:r>
          </a:p>
          <a:p>
            <a:pPr fontAlgn="auto">
              <a:lnSpc>
                <a:spcPts val="3160"/>
              </a:lnSpc>
            </a:pPr>
            <a:r>
              <a:rPr lang="zh-CN" altLang="en-US" sz="2000">
                <a:latin typeface="宋体" panose="02010600030101010101" pitchFamily="2" charset="-122"/>
                <a:ea typeface="宋体" panose="02010600030101010101" pitchFamily="2" charset="-122"/>
                <a:cs typeface="宋体" panose="02010600030101010101" pitchFamily="2" charset="-122"/>
              </a:rPr>
              <a:t>   第五条规定：符合条件的软件企业按照《财政部 国家税务总局关于软件产品增值税政策的通知》（财税〔2011〕100 号）</a:t>
            </a:r>
            <a:r>
              <a:rPr lang="zh-CN" altLang="en-US" sz="2000" b="1" u="sng">
                <a:solidFill>
                  <a:srgbClr val="C00000"/>
                </a:solidFill>
                <a:latin typeface="宋体" panose="02010600030101010101" pitchFamily="2" charset="-122"/>
                <a:ea typeface="宋体" panose="02010600030101010101" pitchFamily="2" charset="-122"/>
                <a:cs typeface="宋体" panose="02010600030101010101" pitchFamily="2" charset="-122"/>
              </a:rPr>
              <a:t>规定取得的即征即退增值税款，由企业专项用于软件产品研发和扩大再生产并单独进行核算，可以作为不征税收入，在计算应纳税所得额时从收入总额中减除。</a:t>
            </a:r>
          </a:p>
          <a:p>
            <a:endParaRPr lang="zh-CN" altLang="en-US" sz="2000" b="1" u="sng">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144270" y="408940"/>
            <a:ext cx="5431155" cy="460375"/>
          </a:xfrm>
          <a:prstGeom prst="rect">
            <a:avLst/>
          </a:prstGeom>
          <a:noFill/>
        </p:spPr>
        <p:txBody>
          <a:bodyPr wrap="square" rtlCol="0">
            <a:spAutoFit/>
          </a:bodyPr>
          <a:lstStyle/>
          <a:p>
            <a:r>
              <a:rPr lang="zh-CN" altLang="en-US" sz="2400" b="1">
                <a:sym typeface="+mn-ea"/>
              </a:rPr>
              <a:t>三、不征税收入的政策依据</a:t>
            </a:r>
            <a:endParaRPr lang="zh-CN" altLang="en-US" sz="2400" b="1"/>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745490" y="878205"/>
          <a:ext cx="10714990" cy="5059680"/>
        </p:xfrm>
        <a:graphic>
          <a:graphicData uri="http://schemas.openxmlformats.org/drawingml/2006/table">
            <a:tbl>
              <a:tblPr firstRow="1" bandRow="1">
                <a:tableStyleId>{5940675A-B579-460E-94D1-54222C63F5DA}</a:tableStyleId>
              </a:tblPr>
              <a:tblGrid>
                <a:gridCol w="391160"/>
                <a:gridCol w="925830"/>
                <a:gridCol w="519430"/>
                <a:gridCol w="749935"/>
                <a:gridCol w="623570"/>
                <a:gridCol w="720090"/>
                <a:gridCol w="665480"/>
                <a:gridCol w="508000"/>
                <a:gridCol w="635000"/>
                <a:gridCol w="577215"/>
                <a:gridCol w="439420"/>
                <a:gridCol w="661670"/>
                <a:gridCol w="908050"/>
                <a:gridCol w="781050"/>
                <a:gridCol w="546735"/>
                <a:gridCol w="1062355"/>
              </a:tblGrid>
              <a:tr h="555625">
                <a:tc gridSpan="16">
                  <a:txBody>
                    <a:bodyPr/>
                    <a:lstStyle/>
                    <a:p>
                      <a:pPr indent="0" algn="ctr">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A105040表（专项用途财政性资金纳税调整明细表）</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23495"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824865">
                <a:tc rowSpan="3">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行 次</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rowSpan="3">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项目</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rowSpan="2">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取得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rowSpan="2">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财政性 资金</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2">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其中：符合不征税收入条件 的财政性资金</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以前年度支出情况</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151764"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本年支出情况</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151764"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本年结余情况</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151764"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7315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金额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其中:计入 本年 损益 的金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前五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前四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前三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前二年度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一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支出金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其中： 费用化 支出金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结余金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其中 上 缴财 政 金额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：应计入 本年应 税收入 金额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r>
              <a:tr h="32512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2</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3</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4</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5</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6</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7</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8</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9</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10</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11</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12</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13</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14</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r>
              <a:tr h="3257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1</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前五年度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2</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前四年度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8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3</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前三年度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7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4</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前二年度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4490">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5</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前一年度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120">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6</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本 年</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highlight>
                          <a:srgbClr val="00FF00"/>
                        </a:highlight>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highlight>
                          <a:srgbClr val="FF0000"/>
                        </a:highlight>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highlight>
                          <a:srgbClr val="00FF00"/>
                        </a:highlight>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5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7</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合计</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888365" y="211455"/>
            <a:ext cx="859282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7240" y="2228215"/>
            <a:ext cx="10637520" cy="2117090"/>
          </a:xfrm>
          <a:prstGeom prst="rect">
            <a:avLst/>
          </a:prstGeom>
          <a:noFill/>
          <a:ln w="9525">
            <a:noFill/>
          </a:ln>
        </p:spPr>
        <p:txBody>
          <a:bodyPr wrap="square">
            <a:spAutoFit/>
          </a:bodyPr>
          <a:lstStyle/>
          <a:p>
            <a:pPr indent="355600" fontAlgn="auto">
              <a:lnSpc>
                <a:spcPts val="3160"/>
              </a:lnSpc>
            </a:pPr>
            <a:r>
              <a:rPr lang="zh-CN" b="0">
                <a:latin typeface="宋体" panose="02010600030101010101" pitchFamily="2" charset="-122"/>
                <a:ea typeface="宋体" panose="02010600030101010101" pitchFamily="2" charset="-122"/>
                <a:cs typeface="宋体" panose="02010600030101010101" pitchFamily="2" charset="-122"/>
              </a:rPr>
              <a:t>本表适用于</a:t>
            </a:r>
            <a:r>
              <a:rPr lang="zh-CN" b="1" u="sng">
                <a:solidFill>
                  <a:srgbClr val="C00000"/>
                </a:solidFill>
                <a:latin typeface="宋体" panose="02010600030101010101" pitchFamily="2" charset="-122"/>
                <a:ea typeface="宋体" panose="02010600030101010101" pitchFamily="2" charset="-122"/>
                <a:cs typeface="宋体" panose="02010600030101010101" pitchFamily="2" charset="-122"/>
              </a:rPr>
              <a:t>发生符合不征税收入条件的专项用途财政性资金</a:t>
            </a:r>
            <a:r>
              <a:rPr lang="zh-CN" b="0">
                <a:latin typeface="宋体" panose="02010600030101010101" pitchFamily="2" charset="-122"/>
                <a:ea typeface="宋体" panose="02010600030101010101" pitchFamily="2" charset="-122"/>
                <a:cs typeface="宋体" panose="02010600030101010101" pitchFamily="2" charset="-122"/>
              </a:rPr>
              <a:t>纳税调整项目的纳税人填报。纳税人根据税法、《财政部</a:t>
            </a:r>
            <a:r>
              <a:rPr lang="en-US" b="0">
                <a:latin typeface="宋体" panose="02010600030101010101" pitchFamily="2" charset="-122"/>
                <a:ea typeface="宋体" panose="02010600030101010101" pitchFamily="2" charset="-122"/>
                <a:cs typeface="宋体" panose="02010600030101010101" pitchFamily="2" charset="-122"/>
              </a:rPr>
              <a:t> </a:t>
            </a:r>
            <a:r>
              <a:rPr lang="zh-CN" b="0">
                <a:latin typeface="宋体" panose="02010600030101010101" pitchFamily="2" charset="-122"/>
                <a:ea typeface="宋体" panose="02010600030101010101" pitchFamily="2" charset="-122"/>
                <a:cs typeface="宋体" panose="02010600030101010101" pitchFamily="2" charset="-122"/>
              </a:rPr>
              <a:t>国家税务总局关于专项用途财政性资金企业所</a:t>
            </a:r>
            <a:r>
              <a:rPr lang="en-US" b="0">
                <a:latin typeface="宋体" panose="02010600030101010101" pitchFamily="2" charset="-122"/>
                <a:ea typeface="宋体" panose="02010600030101010101" pitchFamily="2" charset="-122"/>
                <a:cs typeface="宋体" panose="02010600030101010101" pitchFamily="2" charset="-122"/>
              </a:rPr>
              <a:t> </a:t>
            </a:r>
            <a:r>
              <a:rPr lang="zh-CN" b="0">
                <a:latin typeface="宋体" panose="02010600030101010101" pitchFamily="2" charset="-122"/>
                <a:ea typeface="宋体" panose="02010600030101010101" pitchFamily="2" charset="-122"/>
                <a:cs typeface="宋体" panose="02010600030101010101" pitchFamily="2" charset="-122"/>
              </a:rPr>
              <a:t>得税处理问题的通知》（财税〔</a:t>
            </a:r>
            <a:r>
              <a:rPr lang="en-US" b="0">
                <a:latin typeface="宋体" panose="02010600030101010101" pitchFamily="2" charset="-122"/>
                <a:ea typeface="宋体" panose="02010600030101010101" pitchFamily="2" charset="-122"/>
                <a:cs typeface="宋体" panose="02010600030101010101" pitchFamily="2" charset="-122"/>
              </a:rPr>
              <a:t>2011</a:t>
            </a:r>
            <a:r>
              <a:rPr lang="zh-CN" b="0">
                <a:latin typeface="宋体" panose="02010600030101010101" pitchFamily="2" charset="-122"/>
                <a:ea typeface="宋体" panose="02010600030101010101" pitchFamily="2" charset="-122"/>
                <a:cs typeface="宋体" panose="02010600030101010101" pitchFamily="2" charset="-122"/>
              </a:rPr>
              <a:t>〕</a:t>
            </a:r>
            <a:r>
              <a:rPr lang="en-US" b="0">
                <a:latin typeface="宋体" panose="02010600030101010101" pitchFamily="2" charset="-122"/>
                <a:ea typeface="宋体" panose="02010600030101010101" pitchFamily="2" charset="-122"/>
                <a:cs typeface="宋体" panose="02010600030101010101" pitchFamily="2" charset="-122"/>
              </a:rPr>
              <a:t>70</a:t>
            </a:r>
            <a:r>
              <a:rPr lang="zh-CN" b="0">
                <a:latin typeface="宋体" panose="02010600030101010101" pitchFamily="2" charset="-122"/>
                <a:ea typeface="宋体" panose="02010600030101010101" pitchFamily="2" charset="-122"/>
                <a:cs typeface="宋体" panose="02010600030101010101" pitchFamily="2" charset="-122"/>
              </a:rPr>
              <a:t>号）等相关规定，以及国家统一企业会计制度，填报纳税人专项用途财政性资金会计处理、税收规定，以及纳税调整情况。本表对不征税收入</a:t>
            </a:r>
            <a:r>
              <a:rPr lang="zh-CN" b="1" u="sng">
                <a:solidFill>
                  <a:srgbClr val="C00000"/>
                </a:solidFill>
                <a:latin typeface="宋体" panose="02010600030101010101" pitchFamily="2" charset="-122"/>
                <a:ea typeface="宋体" panose="02010600030101010101" pitchFamily="2" charset="-122"/>
                <a:cs typeface="宋体" panose="02010600030101010101" pitchFamily="2" charset="-122"/>
              </a:rPr>
              <a:t>用于费用化的支出进行调整</a:t>
            </a:r>
            <a:r>
              <a:rPr lang="zh-CN" b="0">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b="1" u="sng">
                <a:solidFill>
                  <a:srgbClr val="C00000"/>
                </a:solidFill>
                <a:latin typeface="宋体" panose="02010600030101010101" pitchFamily="2" charset="-122"/>
                <a:ea typeface="宋体" panose="02010600030101010101" pitchFamily="2" charset="-122"/>
                <a:cs typeface="宋体" panose="02010600030101010101" pitchFamily="2" charset="-122"/>
              </a:rPr>
              <a:t>资本化支出通过《资产折旧、摊销及纳</a:t>
            </a:r>
            <a:r>
              <a:rPr lang="en-US" b="1" u="sng">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b="1" u="sng">
                <a:solidFill>
                  <a:srgbClr val="C00000"/>
                </a:solidFill>
                <a:latin typeface="宋体" panose="02010600030101010101" pitchFamily="2" charset="-122"/>
                <a:ea typeface="宋体" panose="02010600030101010101" pitchFamily="2" charset="-122"/>
                <a:cs typeface="宋体" panose="02010600030101010101" pitchFamily="2" charset="-122"/>
              </a:rPr>
              <a:t>税调整明细表》（</a:t>
            </a:r>
            <a:r>
              <a:rPr lang="en-US" b="1" u="sng">
                <a:solidFill>
                  <a:srgbClr val="C00000"/>
                </a:solidFill>
                <a:latin typeface="宋体" panose="02010600030101010101" pitchFamily="2" charset="-122"/>
                <a:ea typeface="宋体" panose="02010600030101010101" pitchFamily="2" charset="-122"/>
                <a:cs typeface="宋体" panose="02010600030101010101" pitchFamily="2" charset="-122"/>
              </a:rPr>
              <a:t>A105080</a:t>
            </a:r>
            <a:r>
              <a:rPr lang="zh-CN" b="1" u="sng">
                <a:solidFill>
                  <a:srgbClr val="C00000"/>
                </a:solidFill>
                <a:latin typeface="宋体" panose="02010600030101010101" pitchFamily="2" charset="-122"/>
                <a:ea typeface="宋体" panose="02010600030101010101" pitchFamily="2" charset="-122"/>
                <a:cs typeface="宋体" panose="02010600030101010101" pitchFamily="2" charset="-122"/>
              </a:rPr>
              <a:t>）进行纳税调整。</a:t>
            </a:r>
            <a:endParaRPr lang="zh-CN" altLang="en-US" b="1" u="sng">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777240" y="549910"/>
            <a:ext cx="878967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0575" y="3403600"/>
            <a:ext cx="10611485" cy="3333115"/>
          </a:xfrm>
          <a:prstGeom prst="rect">
            <a:avLst/>
          </a:prstGeom>
          <a:noFill/>
          <a:ln w="9525">
            <a:noFill/>
          </a:ln>
        </p:spPr>
        <p:txBody>
          <a:bodyPr wrap="square">
            <a:spAutoFit/>
          </a:bodyPr>
          <a:lstStyle/>
          <a:p>
            <a:pPr indent="355600" fontAlgn="auto">
              <a:lnSpc>
                <a:spcPts val="3160"/>
              </a:lnSpc>
            </a:pPr>
            <a:r>
              <a:rPr lang="zh-CN" sz="1600" b="0">
                <a:latin typeface="Calibri" panose="020F0502020204030204" charset="0"/>
                <a:ea typeface="宋体" panose="02010600030101010101" pitchFamily="2" charset="-122"/>
              </a:rPr>
              <a:t>特别说明：</a:t>
            </a:r>
          </a:p>
          <a:p>
            <a:pPr indent="355600" fontAlgn="auto">
              <a:lnSpc>
                <a:spcPts val="3160"/>
              </a:lnSpc>
            </a:pPr>
            <a:r>
              <a:rPr lang="zh-CN" sz="1600" b="0">
                <a:latin typeface="Calibri" panose="020F0502020204030204" charset="0"/>
                <a:ea typeface="宋体" panose="02010600030101010101" pitchFamily="2" charset="-122"/>
              </a:rPr>
              <a:t>      《纳税调整项目明细表》第</a:t>
            </a:r>
            <a:r>
              <a:rPr lang="en-US" sz="1600" b="0">
                <a:latin typeface="Calibri" panose="020F0502020204030204" charset="0"/>
                <a:ea typeface="宋体" panose="02010600030101010101" pitchFamily="2" charset="-122"/>
                <a:cs typeface="Times New Roman" panose="02020603050405020304" charset="0"/>
              </a:rPr>
              <a:t>8</a:t>
            </a:r>
            <a:r>
              <a:rPr lang="zh-CN" sz="1600" b="0">
                <a:latin typeface="Calibri" panose="020F0502020204030204" charset="0"/>
                <a:ea typeface="宋体" panose="02010600030101010101" pitchFamily="2" charset="-122"/>
              </a:rPr>
              <a:t>行“（七）不征税收入”：填报纳税人计入收入总额但属于税收规定不征税的财政拨款、依法收取并纳入财政管理的行政事业性收费以及政府性基金和国务院规定的其他不征税收入。第</a:t>
            </a:r>
            <a:r>
              <a:rPr lang="en-US" sz="1600" b="0">
                <a:latin typeface="Calibri" panose="020F0502020204030204" charset="0"/>
                <a:ea typeface="宋体" panose="02010600030101010101" pitchFamily="2" charset="-122"/>
              </a:rPr>
              <a:t>3</a:t>
            </a:r>
            <a:r>
              <a:rPr lang="zh-CN" sz="1600" b="0">
                <a:latin typeface="Calibri" panose="020F0502020204030204" charset="0"/>
                <a:ea typeface="宋体" panose="02010600030101010101" pitchFamily="2" charset="-122"/>
              </a:rPr>
              <a:t>列“调增金额”填报</a:t>
            </a:r>
            <a:r>
              <a:rPr lang="zh-CN" sz="1600" b="1">
                <a:solidFill>
                  <a:srgbClr val="C00000"/>
                </a:solidFill>
                <a:latin typeface="Calibri" panose="020F0502020204030204" charset="0"/>
                <a:ea typeface="宋体" panose="02010600030101010101" pitchFamily="2" charset="-122"/>
              </a:rPr>
              <a:t>纳税人</a:t>
            </a:r>
            <a:r>
              <a:rPr lang="zh-CN" sz="1600" b="1" u="sng">
                <a:solidFill>
                  <a:srgbClr val="C00000"/>
                </a:solidFill>
                <a:latin typeface="Calibri" panose="020F0502020204030204" charset="0"/>
                <a:ea typeface="宋体" panose="02010600030101010101" pitchFamily="2" charset="-122"/>
              </a:rPr>
              <a:t>以前年度取得财政性资金且已作为不征税收入</a:t>
            </a:r>
            <a:r>
              <a:rPr lang="zh-CN" sz="1600" b="1">
                <a:solidFill>
                  <a:srgbClr val="C00000"/>
                </a:solidFill>
                <a:latin typeface="Calibri" panose="020F0502020204030204" charset="0"/>
                <a:ea typeface="宋体" panose="02010600030101010101" pitchFamily="2" charset="-122"/>
              </a:rPr>
              <a:t>处理</a:t>
            </a:r>
            <a:r>
              <a:rPr lang="zh-CN" sz="1600" b="0">
                <a:solidFill>
                  <a:srgbClr val="C00000"/>
                </a:solidFill>
                <a:latin typeface="Calibri" panose="020F0502020204030204" charset="0"/>
                <a:ea typeface="宋体" panose="02010600030101010101" pitchFamily="2" charset="-122"/>
              </a:rPr>
              <a:t>，</a:t>
            </a:r>
            <a:r>
              <a:rPr lang="zh-CN" sz="1600" b="0" u="sng">
                <a:solidFill>
                  <a:srgbClr val="C00000"/>
                </a:solidFill>
                <a:latin typeface="Calibri" panose="020F0502020204030204" charset="0"/>
                <a:ea typeface="宋体" panose="02010600030101010101" pitchFamily="2" charset="-122"/>
              </a:rPr>
              <a:t>在</a:t>
            </a:r>
            <a:r>
              <a:rPr lang="en-US" sz="1600" b="0" u="sng">
                <a:solidFill>
                  <a:srgbClr val="C00000"/>
                </a:solidFill>
                <a:latin typeface="Calibri" panose="020F0502020204030204" charset="0"/>
                <a:ea typeface="宋体" panose="02010600030101010101" pitchFamily="2" charset="-122"/>
                <a:cs typeface="Times New Roman" panose="02020603050405020304" charset="0"/>
              </a:rPr>
              <a:t>5</a:t>
            </a:r>
            <a:r>
              <a:rPr lang="zh-CN" sz="1600" b="0" u="sng">
                <a:solidFill>
                  <a:srgbClr val="C00000"/>
                </a:solidFill>
                <a:latin typeface="Calibri" panose="020F0502020204030204" charset="0"/>
                <a:ea typeface="宋体" panose="02010600030101010101" pitchFamily="2" charset="-122"/>
              </a:rPr>
              <a:t>年（</a:t>
            </a:r>
            <a:r>
              <a:rPr lang="en-US" sz="1600" b="0" u="sng">
                <a:solidFill>
                  <a:srgbClr val="C00000"/>
                </a:solidFill>
                <a:latin typeface="Calibri" panose="020F0502020204030204" charset="0"/>
                <a:ea typeface="宋体" panose="02010600030101010101" pitchFamily="2" charset="-122"/>
              </a:rPr>
              <a:t>60</a:t>
            </a:r>
            <a:r>
              <a:rPr lang="zh-CN" sz="1600" b="0" u="sng">
                <a:solidFill>
                  <a:srgbClr val="C00000"/>
                </a:solidFill>
                <a:latin typeface="Calibri" panose="020F0502020204030204" charset="0"/>
                <a:ea typeface="宋体" panose="02010600030101010101" pitchFamily="2" charset="-122"/>
              </a:rPr>
              <a:t>个月）内未发生支出且未缴回财政部门或其他拨付资金的政府部门，应计入应税收入额的金额</a:t>
            </a:r>
            <a:r>
              <a:rPr lang="zh-CN" sz="1600" b="0">
                <a:solidFill>
                  <a:srgbClr val="C00000"/>
                </a:solidFill>
                <a:latin typeface="Calibri" panose="020F0502020204030204" charset="0"/>
                <a:ea typeface="宋体" panose="02010600030101010101" pitchFamily="2" charset="-122"/>
              </a:rPr>
              <a:t>。</a:t>
            </a:r>
            <a:r>
              <a:rPr lang="zh-CN" sz="1600" b="0">
                <a:latin typeface="Calibri" panose="020F0502020204030204" charset="0"/>
                <a:ea typeface="宋体" panose="02010600030101010101" pitchFamily="2" charset="-122"/>
              </a:rPr>
              <a:t>第</a:t>
            </a:r>
            <a:r>
              <a:rPr lang="en-US" sz="1600" b="0">
                <a:latin typeface="Calibri" panose="020F0502020204030204" charset="0"/>
                <a:ea typeface="宋体" panose="02010600030101010101" pitchFamily="2" charset="-122"/>
                <a:cs typeface="Times New Roman" panose="02020603050405020304" charset="0"/>
              </a:rPr>
              <a:t>4</a:t>
            </a:r>
            <a:r>
              <a:rPr lang="zh-CN" sz="1600" b="0">
                <a:latin typeface="Calibri" panose="020F0502020204030204" charset="0"/>
                <a:ea typeface="宋体" panose="02010600030101010101" pitchFamily="2" charset="-122"/>
              </a:rPr>
              <a:t>列“调减金额”填报</a:t>
            </a:r>
            <a:r>
              <a:rPr lang="zh-CN" sz="1600" b="1">
                <a:solidFill>
                  <a:srgbClr val="C00000"/>
                </a:solidFill>
                <a:latin typeface="Calibri" panose="020F0502020204030204" charset="0"/>
                <a:ea typeface="宋体" panose="02010600030101010101" pitchFamily="2" charset="-122"/>
              </a:rPr>
              <a:t>符合税收规定不征税收入条件并作为不征税收入处理，且已计入当期损益的金额。</a:t>
            </a:r>
            <a:endParaRPr lang="zh-CN" sz="1600" b="0">
              <a:solidFill>
                <a:srgbClr val="C00000"/>
              </a:solidFill>
              <a:latin typeface="Calibri" panose="020F0502020204030204" charset="0"/>
              <a:ea typeface="宋体" panose="02010600030101010101" pitchFamily="2" charset="-122"/>
            </a:endParaRPr>
          </a:p>
          <a:p>
            <a:pPr indent="355600" fontAlgn="auto">
              <a:lnSpc>
                <a:spcPts val="3160"/>
              </a:lnSpc>
            </a:pPr>
            <a:r>
              <a:rPr lang="zh-CN" sz="1600" b="0">
                <a:latin typeface="Calibri" panose="020F0502020204030204" charset="0"/>
                <a:ea typeface="宋体" panose="02010600030101010101" pitchFamily="2" charset="-122"/>
              </a:rPr>
              <a:t>《纳税调整项目明细表》第</a:t>
            </a:r>
            <a:r>
              <a:rPr lang="en-US" sz="1600" b="0">
                <a:latin typeface="Calibri" panose="020F0502020204030204" charset="0"/>
                <a:ea typeface="宋体" panose="02010600030101010101" pitchFamily="2" charset="-122"/>
                <a:cs typeface="Times New Roman" panose="02020603050405020304" charset="0"/>
              </a:rPr>
              <a:t>9</a:t>
            </a:r>
            <a:r>
              <a:rPr lang="zh-CN" sz="1600" b="0">
                <a:latin typeface="Calibri" panose="020F0502020204030204" charset="0"/>
                <a:ea typeface="宋体" panose="02010600030101010101" pitchFamily="2" charset="-122"/>
              </a:rPr>
              <a:t>行“其中：专项用途财政性资金”：根据《专项用途财政性资金纳税调整明细表》</a:t>
            </a:r>
            <a:r>
              <a:rPr lang="en-US" sz="1600" b="0">
                <a:latin typeface="Calibri" panose="020F0502020204030204" charset="0"/>
                <a:ea typeface="宋体" panose="02010600030101010101" pitchFamily="2" charset="-122"/>
              </a:rPr>
              <a:t>(A105040)</a:t>
            </a:r>
            <a:r>
              <a:rPr lang="zh-CN" sz="1600" b="0">
                <a:latin typeface="Calibri" panose="020F0502020204030204" charset="0"/>
                <a:ea typeface="宋体" panose="02010600030101010101" pitchFamily="2" charset="-122"/>
              </a:rPr>
              <a:t>填报。第</a:t>
            </a:r>
            <a:r>
              <a:rPr lang="en-US" sz="1600" b="0">
                <a:latin typeface="Calibri" panose="020F0502020204030204" charset="0"/>
                <a:ea typeface="宋体" panose="02010600030101010101" pitchFamily="2" charset="-122"/>
              </a:rPr>
              <a:t>3</a:t>
            </a:r>
            <a:r>
              <a:rPr lang="zh-CN" sz="1600" b="0">
                <a:latin typeface="Calibri" panose="020F0502020204030204" charset="0"/>
                <a:ea typeface="宋体" panose="02010600030101010101" pitchFamily="2" charset="-122"/>
              </a:rPr>
              <a:t>列“调增金额”为表</a:t>
            </a:r>
            <a:r>
              <a:rPr lang="en-US" sz="1600" b="0">
                <a:latin typeface="Calibri" panose="020F0502020204030204" charset="0"/>
                <a:ea typeface="宋体" panose="02010600030101010101" pitchFamily="2" charset="-122"/>
              </a:rPr>
              <a:t>A105040</a:t>
            </a:r>
            <a:r>
              <a:rPr lang="zh-CN" sz="1600" b="0">
                <a:latin typeface="Calibri" panose="020F0502020204030204" charset="0"/>
                <a:ea typeface="宋体" panose="02010600030101010101" pitchFamily="2" charset="-122"/>
              </a:rPr>
              <a:t>第</a:t>
            </a:r>
            <a:r>
              <a:rPr lang="en-US" sz="1600" b="0">
                <a:latin typeface="Calibri" panose="020F0502020204030204" charset="0"/>
                <a:ea typeface="宋体" panose="02010600030101010101" pitchFamily="2" charset="-122"/>
              </a:rPr>
              <a:t>7</a:t>
            </a:r>
            <a:r>
              <a:rPr lang="zh-CN" sz="1600" b="0">
                <a:latin typeface="Calibri" panose="020F0502020204030204" charset="0"/>
                <a:ea typeface="宋体" panose="02010600030101010101" pitchFamily="2" charset="-122"/>
              </a:rPr>
              <a:t>行第</a:t>
            </a:r>
            <a:r>
              <a:rPr lang="en-US" sz="1600" b="0">
                <a:latin typeface="Calibri" panose="020F0502020204030204" charset="0"/>
                <a:ea typeface="宋体" panose="02010600030101010101" pitchFamily="2" charset="-122"/>
              </a:rPr>
              <a:t>14</a:t>
            </a:r>
            <a:r>
              <a:rPr lang="zh-CN" sz="1600" b="0">
                <a:latin typeface="Calibri" panose="020F0502020204030204" charset="0"/>
                <a:ea typeface="宋体" panose="02010600030101010101" pitchFamily="2" charset="-122"/>
              </a:rPr>
              <a:t>列金额。第</a:t>
            </a:r>
            <a:r>
              <a:rPr lang="en-US" sz="1600" b="0">
                <a:latin typeface="Calibri" panose="020F0502020204030204" charset="0"/>
                <a:ea typeface="宋体" panose="02010600030101010101" pitchFamily="2" charset="-122"/>
              </a:rPr>
              <a:t>4</a:t>
            </a:r>
            <a:r>
              <a:rPr lang="zh-CN" sz="1600" b="0">
                <a:latin typeface="Calibri" panose="020F0502020204030204" charset="0"/>
                <a:ea typeface="宋体" panose="02010600030101010101" pitchFamily="2" charset="-122"/>
              </a:rPr>
              <a:t>列“调减金额”为表</a:t>
            </a:r>
            <a:r>
              <a:rPr lang="en-US" sz="1600" b="0">
                <a:latin typeface="Calibri" panose="020F0502020204030204" charset="0"/>
                <a:ea typeface="宋体" panose="02010600030101010101" pitchFamily="2" charset="-122"/>
              </a:rPr>
              <a:t>A105040</a:t>
            </a:r>
            <a:r>
              <a:rPr lang="zh-CN" sz="1600" b="0">
                <a:latin typeface="Calibri" panose="020F0502020204030204" charset="0"/>
                <a:ea typeface="宋体" panose="02010600030101010101" pitchFamily="2" charset="-122"/>
              </a:rPr>
              <a:t>第</a:t>
            </a:r>
            <a:r>
              <a:rPr lang="en-US" sz="1600" b="0">
                <a:latin typeface="Calibri" panose="020F0502020204030204" charset="0"/>
                <a:ea typeface="宋体" panose="02010600030101010101" pitchFamily="2" charset="-122"/>
              </a:rPr>
              <a:t>7</a:t>
            </a:r>
            <a:r>
              <a:rPr lang="zh-CN" sz="1600" b="0">
                <a:latin typeface="Calibri" panose="020F0502020204030204" charset="0"/>
                <a:ea typeface="宋体" panose="02010600030101010101" pitchFamily="2" charset="-122"/>
              </a:rPr>
              <a:t>行第</a:t>
            </a:r>
            <a:r>
              <a:rPr lang="en-US" sz="1600" b="0">
                <a:latin typeface="Calibri" panose="020F0502020204030204" charset="0"/>
                <a:ea typeface="宋体" panose="02010600030101010101" pitchFamily="2" charset="-122"/>
              </a:rPr>
              <a:t>4</a:t>
            </a:r>
            <a:r>
              <a:rPr lang="zh-CN" sz="1600" b="0">
                <a:latin typeface="Calibri" panose="020F0502020204030204" charset="0"/>
                <a:ea typeface="宋体" panose="02010600030101010101" pitchFamily="2" charset="-122"/>
              </a:rPr>
              <a:t>列金额。</a:t>
            </a:r>
            <a:endParaRPr lang="zh-CN" altLang="en-US" sz="1600"/>
          </a:p>
        </p:txBody>
      </p:sp>
      <p:graphicFrame>
        <p:nvGraphicFramePr>
          <p:cNvPr id="3" name="表格 2"/>
          <p:cNvGraphicFramePr/>
          <p:nvPr>
            <p:custDataLst>
              <p:tags r:id="rId2"/>
            </p:custDataLst>
          </p:nvPr>
        </p:nvGraphicFramePr>
        <p:xfrm>
          <a:off x="933450" y="868680"/>
          <a:ext cx="10563225" cy="2534920"/>
        </p:xfrm>
        <a:graphic>
          <a:graphicData uri="http://schemas.openxmlformats.org/drawingml/2006/table">
            <a:tbl>
              <a:tblPr firstRow="1" bandRow="1">
                <a:tableStyleId>{5C22544A-7EE6-4342-B048-85BDC9FD1C3A}</a:tableStyleId>
              </a:tblPr>
              <a:tblGrid>
                <a:gridCol w="338455"/>
                <a:gridCol w="4607560"/>
                <a:gridCol w="1404620"/>
                <a:gridCol w="1403985"/>
                <a:gridCol w="1404620"/>
                <a:gridCol w="1403985"/>
              </a:tblGrid>
              <a:tr h="455930">
                <a:tc gridSpan="6">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A105000纳税调整项目明细表</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R cap="flat">
                      <a:noFill/>
                    </a:lnR>
                    <a:lnT cap="flat">
                      <a:noFill/>
                    </a:lnT>
                    <a:lnB w="6350" cap="flat" cmpd="sng">
                      <a:solidFill>
                        <a:srgbClr val="000000"/>
                      </a:solidFill>
                      <a:prstDash val="solid"/>
                      <a:headEnd type="none" w="med" len="med"/>
                      <a:tailEnd type="none" w="med" len="med"/>
                    </a:lnB>
                  </a:tcPr>
                </a:tc>
              </a:tr>
              <a:tr h="318135">
                <a:tc rowSpan="2">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行次</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项</a:t>
                      </a:r>
                      <a:r>
                        <a:rPr lang="en-US" sz="1400" b="0">
                          <a:solidFill>
                            <a:srgbClr val="000000"/>
                          </a:solidFill>
                          <a:latin typeface="宋体" panose="02010600030101010101" pitchFamily="2" charset="-122"/>
                        </a:rPr>
                        <a:t>        </a:t>
                      </a:r>
                      <a:r>
                        <a:rPr lang="zh-CN" sz="1400" b="0">
                          <a:solidFill>
                            <a:srgbClr val="000000"/>
                          </a:solidFill>
                          <a:latin typeface="Arial" panose="020B0604020202020204" pitchFamily="34" charset="0"/>
                          <a:ea typeface="宋体" panose="02010600030101010101" pitchFamily="2" charset="-122"/>
                        </a:rPr>
                        <a:t>目</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账载金额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税收金额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调增金额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调减金额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35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855">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一、收入类调整项目（2+3+…8+10+11）</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5125">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254000" indent="0">
                        <a:buNone/>
                      </a:pPr>
                      <a:r>
                        <a:rPr lang="zh-CN" sz="1400" b="0">
                          <a:solidFill>
                            <a:srgbClr val="000000"/>
                          </a:solidFill>
                          <a:latin typeface="Arial" panose="020B0604020202020204" pitchFamily="34" charset="0"/>
                          <a:ea typeface="宋体" panose="02010600030101010101" pitchFamily="2" charset="-122"/>
                        </a:rPr>
                        <a:t>（一）视同销售收入（填写A105010）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855">
                <a:tc>
                  <a:txBody>
                    <a:bodyPr/>
                    <a:lstStyle/>
                    <a:p>
                      <a:pPr indent="0" algn="ctr">
                        <a:buNone/>
                      </a:pPr>
                      <a:r>
                        <a:rPr lang="en-US" sz="1400" b="0">
                          <a:solidFill>
                            <a:srgbClr val="000000"/>
                          </a:solidFill>
                          <a:latin typeface="宋体" panose="02010600030101010101" pitchFamily="2" charset="-122"/>
                        </a:rPr>
                        <a:t>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marL="254000" indent="0">
                        <a:buNone/>
                      </a:pPr>
                      <a:r>
                        <a:rPr lang="zh-CN" sz="1400" b="0">
                          <a:solidFill>
                            <a:srgbClr val="000000"/>
                          </a:solidFill>
                          <a:latin typeface="Arial" panose="020B0604020202020204" pitchFamily="34" charset="0"/>
                          <a:ea typeface="宋体" panose="02010600030101010101" pitchFamily="2" charset="-122"/>
                        </a:rPr>
                        <a:t>（七）不征税收入</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364490">
                <a:tc>
                  <a:txBody>
                    <a:bodyPr/>
                    <a:lstStyle/>
                    <a:p>
                      <a:pPr indent="0" algn="ctr">
                        <a:buNone/>
                      </a:pPr>
                      <a:r>
                        <a:rPr lang="en-US" sz="1400" b="0">
                          <a:solidFill>
                            <a:srgbClr val="000000"/>
                          </a:solidFill>
                          <a:latin typeface="宋体" panose="02010600030101010101" pitchFamily="2" charset="-122"/>
                        </a:rPr>
                        <a:t>9</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635000" indent="0">
                        <a:buNone/>
                      </a:pPr>
                      <a:r>
                        <a:rPr lang="zh-CN" sz="1400" b="0">
                          <a:solidFill>
                            <a:srgbClr val="000000"/>
                          </a:solidFill>
                          <a:latin typeface="Arial" panose="020B0604020202020204" pitchFamily="34" charset="0"/>
                          <a:ea typeface="宋体" panose="02010600030101010101" pitchFamily="2" charset="-122"/>
                        </a:rPr>
                        <a:t>其中：专项用途财政性资金（填写A105040）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bl>
          </a:graphicData>
        </a:graphic>
      </p:graphicFrame>
      <p:sp>
        <p:nvSpPr>
          <p:cNvPr id="4" name="文本框 3"/>
          <p:cNvSpPr txBox="1"/>
          <p:nvPr/>
        </p:nvSpPr>
        <p:spPr>
          <a:xfrm>
            <a:off x="664210" y="84455"/>
            <a:ext cx="878967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2"/>
            </p:custDataLst>
          </p:nvPr>
        </p:nvSpPr>
        <p:spPr>
          <a:xfrm>
            <a:off x="608400" y="756000"/>
            <a:ext cx="10976673" cy="626701"/>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ctr" defTabSz="913765" rtl="0" eaLnBrk="1" fontAlgn="auto" latinLnBrk="0" hangingPunct="1">
              <a:lnSpc>
                <a:spcPct val="100000"/>
              </a:lnSpc>
              <a:spcBef>
                <a:spcPts val="0"/>
              </a:spcBef>
              <a:spcAft>
                <a:spcPts val="800"/>
              </a:spcAft>
              <a:buSzPct val="100000"/>
              <a:buFontTx/>
              <a:buNone/>
              <a:defRPr/>
            </a:pPr>
            <a:r>
              <a:rPr kumimoji="0" lang="zh-CN" altLang="en-US" sz="3200" b="1" i="0" kern="1200" cap="none" spc="300" normalizeH="0" noProof="0">
                <a:ln w="3175">
                  <a:noFill/>
                  <a:prstDash val="dash"/>
                </a:ln>
                <a:solidFill>
                  <a:schemeClr val="tx1">
                    <a:lumMod val="85000"/>
                    <a:lumOff val="15000"/>
                  </a:schemeClr>
                </a:solidFill>
                <a:effectLst/>
                <a:latin typeface="Arial" panose="020B0604020202020204" pitchFamily="34" charset="0"/>
                <a:ea typeface="微软雅黑" panose="020B0503020204020204" pitchFamily="34" charset="-122"/>
                <a:cs typeface="微软雅黑" panose="020B0503020204020204" pitchFamily="34" charset="-122"/>
              </a:rPr>
              <a:t>四、不征税收入形成的税会差异在纳税申报表上的调整</a:t>
            </a:r>
          </a:p>
        </p:txBody>
      </p:sp>
      <p:sp>
        <p:nvSpPr>
          <p:cNvPr id="8" name="椭圆 7"/>
          <p:cNvSpPr/>
          <p:nvPr>
            <p:custDataLst>
              <p:tags r:id="rId3"/>
            </p:custDataLst>
          </p:nvPr>
        </p:nvSpPr>
        <p:spPr>
          <a:xfrm>
            <a:off x="740410" y="2843920"/>
            <a:ext cx="331470" cy="331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lnSpcReduction="20000"/>
          </a:bodyPr>
          <a:lstStyle/>
          <a:p>
            <a:pPr algn="ctr"/>
            <a:endParaRPr lang="zh-CN" altLang="en-US">
              <a:solidFill>
                <a:schemeClr val="tx1">
                  <a:lumMod val="85000"/>
                  <a:lumOff val="15000"/>
                </a:schemeClr>
              </a:solidFill>
            </a:endParaRPr>
          </a:p>
        </p:txBody>
      </p:sp>
      <p:sp>
        <p:nvSpPr>
          <p:cNvPr id="50" name="文本框 49"/>
          <p:cNvSpPr txBox="1"/>
          <p:nvPr>
            <p:custDataLst>
              <p:tags r:id="rId4"/>
            </p:custDataLst>
          </p:nvPr>
        </p:nvSpPr>
        <p:spPr>
          <a:xfrm>
            <a:off x="1071880" y="3241040"/>
            <a:ext cx="4900930" cy="850900"/>
          </a:xfrm>
          <a:prstGeom prst="rect">
            <a:avLst/>
          </a:prstGeom>
          <a:noFill/>
        </p:spPr>
        <p:txBody>
          <a:bodyPr wrap="square" rtlCol="0">
            <a:normAutofit/>
          </a:bodyPr>
          <a:lstStyle/>
          <a:p>
            <a:pPr marL="0" lvl="1" indent="-304800" algn="l" fontAlgn="ctr">
              <a:lnSpc>
                <a:spcPct val="130000"/>
              </a:lnSpc>
              <a:spcBef>
                <a:spcPts val="0"/>
              </a:spcBef>
              <a:spcAft>
                <a:spcPts val="0"/>
              </a:spcAft>
              <a:buSzPct val="100000"/>
              <a:buFont typeface="+mj-lt"/>
              <a:buNone/>
            </a:pPr>
            <a:r>
              <a:rPr lang="en-US" altLang="zh-CN" sz="1400">
                <a:solidFill>
                  <a:schemeClr val="tx1">
                    <a:lumMod val="85000"/>
                    <a:lumOff val="15000"/>
                  </a:schemeClr>
                </a:solidFill>
                <a:latin typeface="Arial" panose="020B0604020202020204" pitchFamily="34" charset="0"/>
                <a:ea typeface="微软雅黑" panose="020B0503020204020204" pitchFamily="34" charset="-122"/>
                <a:sym typeface="+mn-ea"/>
              </a:rPr>
              <a:t>借：银行存款 900000</a:t>
            </a:r>
          </a:p>
          <a:p>
            <a:pPr marL="0" lvl="1" indent="-304800" algn="l" fontAlgn="ctr">
              <a:lnSpc>
                <a:spcPct val="130000"/>
              </a:lnSpc>
              <a:spcBef>
                <a:spcPts val="0"/>
              </a:spcBef>
              <a:spcAft>
                <a:spcPts val="0"/>
              </a:spcAft>
              <a:buSzPct val="100000"/>
              <a:buFont typeface="+mj-lt"/>
              <a:buNone/>
            </a:pPr>
            <a:r>
              <a:rPr lang="zh-CN" sz="1400">
                <a:solidFill>
                  <a:schemeClr val="tx1">
                    <a:lumMod val="85000"/>
                    <a:lumOff val="15000"/>
                  </a:schemeClr>
                </a:solidFill>
                <a:latin typeface="Arial" panose="020B0604020202020204" pitchFamily="34" charset="0"/>
                <a:ea typeface="微软雅黑" panose="020B0503020204020204" pitchFamily="34" charset="-122"/>
                <a:sym typeface="+mn-ea"/>
              </a:rPr>
              <a:t>贷：递延收益 900000</a:t>
            </a:r>
          </a:p>
        </p:txBody>
      </p:sp>
      <p:sp>
        <p:nvSpPr>
          <p:cNvPr id="52" name="文本框 51"/>
          <p:cNvSpPr txBox="1"/>
          <p:nvPr>
            <p:custDataLst>
              <p:tags r:id="rId5"/>
            </p:custDataLst>
          </p:nvPr>
        </p:nvSpPr>
        <p:spPr>
          <a:xfrm>
            <a:off x="1152525" y="2843920"/>
            <a:ext cx="4902200" cy="370840"/>
          </a:xfrm>
          <a:prstGeom prst="rect">
            <a:avLst/>
          </a:prstGeom>
          <a:noFill/>
        </p:spPr>
        <p:txBody>
          <a:bodyPr wrap="square" rtlCol="0">
            <a:normAutofit/>
          </a:bodyPr>
          <a:lstStyle/>
          <a:p>
            <a:pPr marL="0" indent="0" algn="l">
              <a:lnSpc>
                <a:spcPct val="100000"/>
              </a:lnSpc>
              <a:spcBef>
                <a:spcPts val="0"/>
              </a:spcBef>
              <a:spcAft>
                <a:spcPts val="0"/>
              </a:spcAft>
              <a:buSzPct val="100000"/>
              <a:buNone/>
            </a:pPr>
            <a:r>
              <a:rPr lang="zh-CN" sz="1600" b="1">
                <a:solidFill>
                  <a:schemeClr val="tx1">
                    <a:lumMod val="85000"/>
                    <a:lumOff val="15000"/>
                  </a:schemeClr>
                </a:solidFill>
                <a:latin typeface="微软雅黑" panose="020B0503020204020204" pitchFamily="34" charset="-122"/>
                <a:ea typeface="微软雅黑" panose="020B0503020204020204" pitchFamily="34" charset="-122"/>
                <a:sym typeface="+mn-ea"/>
              </a:rPr>
              <a:t>会计处理如下：</a:t>
            </a:r>
          </a:p>
        </p:txBody>
      </p:sp>
      <p:sp>
        <p:nvSpPr>
          <p:cNvPr id="51" name="椭圆 50"/>
          <p:cNvSpPr/>
          <p:nvPr>
            <p:custDataLst>
              <p:tags r:id="rId6"/>
            </p:custDataLst>
          </p:nvPr>
        </p:nvSpPr>
        <p:spPr>
          <a:xfrm>
            <a:off x="6193155" y="2845190"/>
            <a:ext cx="331470" cy="331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lnSpcReduction="20000"/>
          </a:bodyPr>
          <a:lstStyle/>
          <a:p>
            <a:pPr algn="ctr"/>
            <a:endParaRPr lang="zh-CN" altLang="en-US">
              <a:solidFill>
                <a:schemeClr val="tx1">
                  <a:lumMod val="85000"/>
                  <a:lumOff val="15000"/>
                </a:schemeClr>
              </a:solidFill>
            </a:endParaRPr>
          </a:p>
        </p:txBody>
      </p:sp>
      <p:sp>
        <p:nvSpPr>
          <p:cNvPr id="39" name="文本框 38"/>
          <p:cNvSpPr txBox="1"/>
          <p:nvPr>
            <p:custDataLst>
              <p:tags r:id="rId7"/>
            </p:custDataLst>
          </p:nvPr>
        </p:nvSpPr>
        <p:spPr>
          <a:xfrm>
            <a:off x="6604000" y="3241040"/>
            <a:ext cx="4900930" cy="1019175"/>
          </a:xfrm>
          <a:prstGeom prst="rect">
            <a:avLst/>
          </a:prstGeom>
          <a:noFill/>
        </p:spPr>
        <p:txBody>
          <a:bodyPr wrap="square" rtlCol="0">
            <a:normAutofit/>
          </a:bodyPr>
          <a:lstStyle/>
          <a:p>
            <a:pPr marL="0" lvl="1" indent="0" algn="l">
              <a:lnSpc>
                <a:spcPct val="140000"/>
              </a:lnSpc>
              <a:spcBef>
                <a:spcPts val="400"/>
              </a:spcBef>
              <a:spcAft>
                <a:spcPts val="0"/>
              </a:spcAft>
              <a:buSzPct val="100000"/>
              <a:buNone/>
            </a:pPr>
            <a:r>
              <a:rPr lang="zh-CN" sz="1400">
                <a:solidFill>
                  <a:schemeClr val="tx1">
                    <a:lumMod val="85000"/>
                    <a:lumOff val="15000"/>
                  </a:schemeClr>
                </a:solidFill>
                <a:latin typeface="Arial" panose="020B0604020202020204" pitchFamily="34" charset="0"/>
                <a:ea typeface="微软雅黑" panose="020B0503020204020204" pitchFamily="34" charset="-122"/>
                <a:sym typeface="+mn-ea"/>
              </a:rPr>
              <a:t>应交税费-应交增值税（进项税额） 119000</a:t>
            </a:r>
          </a:p>
          <a:p>
            <a:pPr marL="0" lvl="1" indent="0" algn="l">
              <a:lnSpc>
                <a:spcPct val="140000"/>
              </a:lnSpc>
              <a:spcBef>
                <a:spcPts val="400"/>
              </a:spcBef>
              <a:spcAft>
                <a:spcPts val="0"/>
              </a:spcAft>
              <a:buSzPct val="100000"/>
              <a:buNone/>
            </a:pPr>
            <a:r>
              <a:rPr lang="zh-CN" sz="1400">
                <a:solidFill>
                  <a:schemeClr val="tx1">
                    <a:lumMod val="85000"/>
                    <a:lumOff val="15000"/>
                  </a:schemeClr>
                </a:solidFill>
                <a:latin typeface="Arial" panose="020B0604020202020204" pitchFamily="34" charset="0"/>
                <a:ea typeface="微软雅黑" panose="020B0503020204020204" pitchFamily="34" charset="-122"/>
                <a:sym typeface="+mn-ea"/>
              </a:rPr>
              <a:t>贷：银行存款 819000</a:t>
            </a:r>
          </a:p>
        </p:txBody>
      </p:sp>
      <p:sp>
        <p:nvSpPr>
          <p:cNvPr id="43" name="文本框 42"/>
          <p:cNvSpPr txBox="1"/>
          <p:nvPr>
            <p:custDataLst>
              <p:tags r:id="rId8"/>
            </p:custDataLst>
          </p:nvPr>
        </p:nvSpPr>
        <p:spPr>
          <a:xfrm>
            <a:off x="6598285" y="2843920"/>
            <a:ext cx="4902200" cy="370840"/>
          </a:xfrm>
          <a:prstGeom prst="rect">
            <a:avLst/>
          </a:prstGeom>
          <a:noFill/>
        </p:spPr>
        <p:txBody>
          <a:bodyPr wrap="square" rtlCol="0">
            <a:normAutofit/>
          </a:bodyPr>
          <a:lstStyle/>
          <a:p>
            <a:pPr marL="0" indent="0" algn="l">
              <a:lnSpc>
                <a:spcPct val="100000"/>
              </a:lnSpc>
              <a:spcBef>
                <a:spcPts val="0"/>
              </a:spcBef>
              <a:spcAft>
                <a:spcPts val="0"/>
              </a:spcAft>
              <a:buSzPct val="100000"/>
            </a:pP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sym typeface="+mn-ea"/>
              </a:rPr>
              <a:t>2、借：固定资产 700,000</a:t>
            </a:r>
          </a:p>
        </p:txBody>
      </p:sp>
      <p:sp>
        <p:nvSpPr>
          <p:cNvPr id="22" name="椭圆 21"/>
          <p:cNvSpPr/>
          <p:nvPr>
            <p:custDataLst>
              <p:tags r:id="rId9"/>
            </p:custDataLst>
          </p:nvPr>
        </p:nvSpPr>
        <p:spPr>
          <a:xfrm>
            <a:off x="741045" y="4630175"/>
            <a:ext cx="331470" cy="331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lnSpcReduction="20000"/>
          </a:bodyPr>
          <a:lstStyle/>
          <a:p>
            <a:pPr algn="ctr"/>
            <a:endParaRPr lang="zh-CN" altLang="en-US">
              <a:solidFill>
                <a:schemeClr val="tx1">
                  <a:lumMod val="85000"/>
                  <a:lumOff val="15000"/>
                </a:schemeClr>
              </a:solidFill>
            </a:endParaRPr>
          </a:p>
        </p:txBody>
      </p:sp>
      <p:sp>
        <p:nvSpPr>
          <p:cNvPr id="75" name="文本框 74"/>
          <p:cNvSpPr txBox="1"/>
          <p:nvPr>
            <p:custDataLst>
              <p:tags r:id="rId10"/>
            </p:custDataLst>
          </p:nvPr>
        </p:nvSpPr>
        <p:spPr>
          <a:xfrm>
            <a:off x="1152525" y="4859410"/>
            <a:ext cx="4900930" cy="1377950"/>
          </a:xfrm>
          <a:prstGeom prst="rect">
            <a:avLst/>
          </a:prstGeom>
          <a:noFill/>
        </p:spPr>
        <p:txBody>
          <a:bodyPr wrap="square" rtlCol="0">
            <a:normAutofit/>
          </a:bodyPr>
          <a:lstStyle/>
          <a:p>
            <a:pPr marL="0" lvl="0" indent="0" algn="l">
              <a:lnSpc>
                <a:spcPct val="140000"/>
              </a:lnSpc>
              <a:spcBef>
                <a:spcPts val="400"/>
              </a:spcBef>
              <a:spcAft>
                <a:spcPts val="0"/>
              </a:spcAft>
              <a:buSzPct val="100000"/>
            </a:pPr>
            <a:endParaRPr lang="zh-CN" sz="1400">
              <a:solidFill>
                <a:schemeClr val="tx1">
                  <a:lumMod val="85000"/>
                  <a:lumOff val="15000"/>
                </a:schemeClr>
              </a:solidFill>
              <a:latin typeface="Arial" panose="020B0604020202020204" pitchFamily="34" charset="0"/>
              <a:ea typeface="微软雅黑" panose="020B0503020204020204" pitchFamily="34" charset="-122"/>
              <a:sym typeface="+mn-ea"/>
            </a:endParaRPr>
          </a:p>
          <a:p>
            <a:pPr marL="0" lvl="0" indent="0" algn="l">
              <a:lnSpc>
                <a:spcPct val="140000"/>
              </a:lnSpc>
              <a:spcBef>
                <a:spcPts val="400"/>
              </a:spcBef>
              <a:spcAft>
                <a:spcPts val="0"/>
              </a:spcAft>
              <a:buSzPct val="100000"/>
            </a:pPr>
            <a:r>
              <a:rPr lang="zh-CN" sz="1400">
                <a:solidFill>
                  <a:schemeClr val="tx1">
                    <a:lumMod val="85000"/>
                    <a:lumOff val="15000"/>
                  </a:schemeClr>
                </a:solidFill>
                <a:latin typeface="Arial" panose="020B0604020202020204" pitchFamily="34" charset="0"/>
                <a:ea typeface="微软雅黑" panose="020B0503020204020204" pitchFamily="34" charset="-122"/>
                <a:sym typeface="+mn-ea"/>
              </a:rPr>
              <a:t>贷：累计折旧 23333.33</a:t>
            </a:r>
          </a:p>
        </p:txBody>
      </p:sp>
      <p:sp>
        <p:nvSpPr>
          <p:cNvPr id="79" name="文本框 78"/>
          <p:cNvSpPr txBox="1"/>
          <p:nvPr>
            <p:custDataLst>
              <p:tags r:id="rId11"/>
            </p:custDataLst>
          </p:nvPr>
        </p:nvSpPr>
        <p:spPr>
          <a:xfrm>
            <a:off x="1152525" y="4630175"/>
            <a:ext cx="4902200" cy="370840"/>
          </a:xfrm>
          <a:prstGeom prst="rect">
            <a:avLst/>
          </a:prstGeom>
          <a:noFill/>
        </p:spPr>
        <p:txBody>
          <a:bodyPr wrap="square" rtlCol="0">
            <a:normAutofit/>
          </a:bodyPr>
          <a:lstStyle/>
          <a:p>
            <a:pPr marL="0" indent="0" algn="l">
              <a:lnSpc>
                <a:spcPct val="100000"/>
              </a:lnSpc>
              <a:spcBef>
                <a:spcPts val="0"/>
              </a:spcBef>
              <a:spcAft>
                <a:spcPts val="0"/>
              </a:spcAft>
              <a:buSzPct val="100000"/>
            </a:pP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sym typeface="+mn-ea"/>
              </a:rPr>
              <a:t>3、借：管理费用-折旧 23333.33 (700000×2÷60)    </a:t>
            </a:r>
          </a:p>
        </p:txBody>
      </p:sp>
      <p:sp>
        <p:nvSpPr>
          <p:cNvPr id="57" name="椭圆 56"/>
          <p:cNvSpPr/>
          <p:nvPr>
            <p:custDataLst>
              <p:tags r:id="rId12"/>
            </p:custDataLst>
          </p:nvPr>
        </p:nvSpPr>
        <p:spPr>
          <a:xfrm>
            <a:off x="6193155" y="4630175"/>
            <a:ext cx="331470" cy="331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lnSpcReduction="20000"/>
          </a:bodyPr>
          <a:lstStyle/>
          <a:p>
            <a:pPr algn="ctr"/>
            <a:endParaRPr lang="zh-CN" altLang="en-US">
              <a:solidFill>
                <a:schemeClr val="tx1">
                  <a:lumMod val="85000"/>
                  <a:lumOff val="15000"/>
                </a:schemeClr>
              </a:solidFill>
            </a:endParaRPr>
          </a:p>
        </p:txBody>
      </p:sp>
      <p:sp>
        <p:nvSpPr>
          <p:cNvPr id="85" name="文本框 84"/>
          <p:cNvSpPr txBox="1"/>
          <p:nvPr>
            <p:custDataLst>
              <p:tags r:id="rId13"/>
            </p:custDataLst>
          </p:nvPr>
        </p:nvSpPr>
        <p:spPr>
          <a:xfrm>
            <a:off x="6604000" y="4859655"/>
            <a:ext cx="4900930" cy="1852295"/>
          </a:xfrm>
          <a:prstGeom prst="rect">
            <a:avLst/>
          </a:prstGeom>
          <a:noFill/>
        </p:spPr>
        <p:txBody>
          <a:bodyPr wrap="square" rtlCol="0">
            <a:noAutofit/>
          </a:bodyPr>
          <a:lstStyle/>
          <a:p>
            <a:pPr marL="0" lvl="0" indent="0" algn="l">
              <a:lnSpc>
                <a:spcPct val="140000"/>
              </a:lnSpc>
              <a:spcBef>
                <a:spcPts val="400"/>
              </a:spcBef>
              <a:spcAft>
                <a:spcPts val="0"/>
              </a:spcAft>
              <a:buSzPct val="100000"/>
              <a:buNone/>
            </a:pPr>
            <a:r>
              <a:rPr lang="en-US" sz="1600">
                <a:solidFill>
                  <a:schemeClr val="tx1">
                    <a:lumMod val="85000"/>
                    <a:lumOff val="15000"/>
                  </a:schemeClr>
                </a:solidFill>
                <a:latin typeface="Arial" panose="020B0604020202020204" pitchFamily="34" charset="0"/>
                <a:ea typeface="微软雅黑" panose="020B0503020204020204" pitchFamily="34" charset="-122"/>
              </a:rPr>
              <a:t>应交税费-应交增值税（进项税额）2400 </a:t>
            </a:r>
          </a:p>
          <a:p>
            <a:pPr marL="508000" lvl="1" indent="-222250" algn="l" fontAlgn="ctr">
              <a:lnSpc>
                <a:spcPct val="130000"/>
              </a:lnSpc>
              <a:spcBef>
                <a:spcPts val="0"/>
              </a:spcBef>
              <a:spcAft>
                <a:spcPts val="0"/>
              </a:spcAft>
              <a:buSzPct val="100000"/>
              <a:buFont typeface="Arial" panose="020B0604020202020204" pitchFamily="34" charset="0"/>
              <a:buChar char="○"/>
            </a:pPr>
            <a:r>
              <a:rPr lang="en-US" sz="1600">
                <a:solidFill>
                  <a:schemeClr val="tx1">
                    <a:lumMod val="85000"/>
                    <a:lumOff val="15000"/>
                  </a:schemeClr>
                </a:solidFill>
                <a:latin typeface="Arial" panose="020B0604020202020204" pitchFamily="34" charset="0"/>
                <a:ea typeface="微软雅黑" panose="020B0503020204020204" pitchFamily="34" charset="-122"/>
              </a:rPr>
              <a:t>贷：银行存款 42400</a:t>
            </a:r>
          </a:p>
          <a:p>
            <a:pPr marL="730250" lvl="2" indent="-222250" algn="l" fontAlgn="ctr">
              <a:lnSpc>
                <a:spcPct val="130000"/>
              </a:lnSpc>
              <a:spcBef>
                <a:spcPts val="0"/>
              </a:spcBef>
              <a:spcAft>
                <a:spcPts val="0"/>
              </a:spcAft>
              <a:buSzPct val="100000"/>
              <a:buFont typeface="Arial" panose="020B0604020202020204" pitchFamily="34" charset="0"/>
              <a:buChar char="●"/>
            </a:pPr>
            <a:r>
              <a:rPr lang="en-US" sz="1600">
                <a:solidFill>
                  <a:schemeClr val="tx1">
                    <a:lumMod val="85000"/>
                    <a:lumOff val="15000"/>
                  </a:schemeClr>
                </a:solidFill>
                <a:latin typeface="Arial" panose="020B0604020202020204" pitchFamily="34" charset="0"/>
                <a:ea typeface="微软雅黑" panose="020B0503020204020204" pitchFamily="34" charset="-122"/>
              </a:rPr>
              <a:t>借：递延收益 69700    (819000×2÷60+42400)</a:t>
            </a:r>
          </a:p>
          <a:p>
            <a:pPr marL="508000" lvl="1" indent="-222250" algn="l" fontAlgn="ctr">
              <a:lnSpc>
                <a:spcPct val="130000"/>
              </a:lnSpc>
              <a:spcBef>
                <a:spcPts val="0"/>
              </a:spcBef>
              <a:spcAft>
                <a:spcPts val="0"/>
              </a:spcAft>
              <a:buSzPct val="100000"/>
              <a:buFont typeface="Arial" panose="020B0604020202020204" pitchFamily="34" charset="0"/>
              <a:buChar char="○"/>
            </a:pPr>
            <a:r>
              <a:rPr lang="en-US" sz="1600">
                <a:solidFill>
                  <a:schemeClr val="tx1">
                    <a:lumMod val="85000"/>
                    <a:lumOff val="15000"/>
                  </a:schemeClr>
                </a:solidFill>
                <a:latin typeface="Arial" panose="020B0604020202020204" pitchFamily="34" charset="0"/>
                <a:ea typeface="微软雅黑" panose="020B0503020204020204" pitchFamily="34" charset="-122"/>
              </a:rPr>
              <a:t>贷：其他收益 69700 </a:t>
            </a:r>
          </a:p>
        </p:txBody>
      </p:sp>
      <p:sp>
        <p:nvSpPr>
          <p:cNvPr id="86" name="文本框 85"/>
          <p:cNvSpPr txBox="1"/>
          <p:nvPr>
            <p:custDataLst>
              <p:tags r:id="rId14"/>
            </p:custDataLst>
          </p:nvPr>
        </p:nvSpPr>
        <p:spPr>
          <a:xfrm>
            <a:off x="6598285" y="4425950"/>
            <a:ext cx="4902200" cy="575310"/>
          </a:xfrm>
          <a:prstGeom prst="rect">
            <a:avLst/>
          </a:prstGeom>
          <a:noFill/>
        </p:spPr>
        <p:txBody>
          <a:bodyPr wrap="square" rtlCol="0">
            <a:normAutofit/>
          </a:bodyPr>
          <a:lstStyle/>
          <a:p>
            <a:pPr marL="0" indent="0" algn="l">
              <a:lnSpc>
                <a:spcPct val="100000"/>
              </a:lnSpc>
              <a:spcBef>
                <a:spcPts val="0"/>
              </a:spcBef>
              <a:spcAft>
                <a:spcPts val="0"/>
              </a:spcAft>
              <a:buSzPct val="100000"/>
            </a:pPr>
            <a:r>
              <a:rPr lang="en-US" sz="1600" b="1">
                <a:solidFill>
                  <a:schemeClr val="tx1">
                    <a:lumMod val="85000"/>
                    <a:lumOff val="15000"/>
                  </a:schemeClr>
                </a:solidFill>
                <a:latin typeface="微软雅黑" panose="020B0503020204020204" pitchFamily="34" charset="-122"/>
                <a:ea typeface="微软雅黑" panose="020B0503020204020204" pitchFamily="34" charset="-122"/>
              </a:rPr>
              <a:t>4、借：管理费用-测试费 40000</a:t>
            </a:r>
          </a:p>
        </p:txBody>
      </p:sp>
      <p:sp>
        <p:nvSpPr>
          <p:cNvPr id="53" name="文本框 52"/>
          <p:cNvSpPr txBox="1"/>
          <p:nvPr>
            <p:custDataLst>
              <p:tags r:id="rId15"/>
            </p:custDataLst>
          </p:nvPr>
        </p:nvSpPr>
        <p:spPr>
          <a:xfrm>
            <a:off x="688340" y="2863605"/>
            <a:ext cx="435610" cy="293370"/>
          </a:xfrm>
          <a:prstGeom prst="rect">
            <a:avLst/>
          </a:prstGeom>
          <a:noFill/>
        </p:spPr>
        <p:txBody>
          <a:bodyPr wrap="square" rtlCol="0" anchor="ctr" anchorCtr="0">
            <a:normAutofit lnSpcReduction="10000"/>
          </a:bodyPr>
          <a:lstStyle/>
          <a:p>
            <a:pPr algn="ctr"/>
            <a:r>
              <a:rPr lang="en-US" altLang="zh-CN" sz="1400" b="1" dirty="0">
                <a:solidFill>
                  <a:schemeClr val="bg1"/>
                </a:solidFill>
                <a:latin typeface="Arial" panose="020B0604020202020204" pitchFamily="34" charset="0"/>
                <a:cs typeface="Arial" panose="020B0604020202020204" pitchFamily="34" charset="0"/>
              </a:rPr>
              <a:t>01</a:t>
            </a:r>
            <a:endParaRPr lang="zh-CN" altLang="en-US" sz="1400" b="1" dirty="0">
              <a:solidFill>
                <a:schemeClr val="bg1"/>
              </a:solidFill>
              <a:latin typeface="Arial" panose="020B0604020202020204" pitchFamily="34" charset="0"/>
              <a:cs typeface="Arial" panose="020B0604020202020204" pitchFamily="34" charset="0"/>
            </a:endParaRPr>
          </a:p>
        </p:txBody>
      </p:sp>
      <p:sp>
        <p:nvSpPr>
          <p:cNvPr id="54" name="文本框 53"/>
          <p:cNvSpPr txBox="1"/>
          <p:nvPr>
            <p:custDataLst>
              <p:tags r:id="rId16"/>
            </p:custDataLst>
          </p:nvPr>
        </p:nvSpPr>
        <p:spPr>
          <a:xfrm>
            <a:off x="6141085" y="2864875"/>
            <a:ext cx="435610" cy="293370"/>
          </a:xfrm>
          <a:prstGeom prst="rect">
            <a:avLst/>
          </a:prstGeom>
          <a:noFill/>
        </p:spPr>
        <p:txBody>
          <a:bodyPr wrap="square" rtlCol="0" anchor="ctr" anchorCtr="0">
            <a:normAutofit lnSpcReduction="10000"/>
          </a:bodyPr>
          <a:lstStyle/>
          <a:p>
            <a:pPr algn="ctr"/>
            <a:r>
              <a:rPr lang="en-US" altLang="zh-CN" sz="1400" b="1" dirty="0">
                <a:solidFill>
                  <a:schemeClr val="bg1"/>
                </a:solidFill>
                <a:latin typeface="Arial" panose="020B0604020202020204" pitchFamily="34" charset="0"/>
                <a:cs typeface="Arial" panose="020B0604020202020204" pitchFamily="34" charset="0"/>
              </a:rPr>
              <a:t>02</a:t>
            </a:r>
          </a:p>
        </p:txBody>
      </p:sp>
      <p:sp>
        <p:nvSpPr>
          <p:cNvPr id="55" name="文本框 54"/>
          <p:cNvSpPr txBox="1"/>
          <p:nvPr>
            <p:custDataLst>
              <p:tags r:id="rId17"/>
            </p:custDataLst>
          </p:nvPr>
        </p:nvSpPr>
        <p:spPr>
          <a:xfrm>
            <a:off x="6141085" y="4649225"/>
            <a:ext cx="435610" cy="293370"/>
          </a:xfrm>
          <a:prstGeom prst="rect">
            <a:avLst/>
          </a:prstGeom>
          <a:noFill/>
        </p:spPr>
        <p:txBody>
          <a:bodyPr wrap="square" rtlCol="0" anchor="ctr" anchorCtr="0">
            <a:normAutofit lnSpcReduction="10000"/>
          </a:bodyPr>
          <a:lstStyle/>
          <a:p>
            <a:pPr algn="ctr"/>
            <a:r>
              <a:rPr lang="en-US" altLang="zh-CN" sz="1400" b="1" dirty="0">
                <a:solidFill>
                  <a:schemeClr val="bg1"/>
                </a:solidFill>
                <a:latin typeface="Arial" panose="020B0604020202020204" pitchFamily="34" charset="0"/>
                <a:cs typeface="Arial" panose="020B0604020202020204" pitchFamily="34" charset="0"/>
              </a:rPr>
              <a:t>0</a:t>
            </a:r>
            <a:r>
              <a:rPr lang="en-US" sz="1400" b="1" dirty="0">
                <a:solidFill>
                  <a:schemeClr val="bg1"/>
                </a:solidFill>
                <a:latin typeface="Arial" panose="020B0604020202020204" pitchFamily="34" charset="0"/>
                <a:cs typeface="Arial" panose="020B0604020202020204" pitchFamily="34" charset="0"/>
              </a:rPr>
              <a:t>4</a:t>
            </a:r>
          </a:p>
        </p:txBody>
      </p:sp>
      <p:sp>
        <p:nvSpPr>
          <p:cNvPr id="56" name="文本框 55"/>
          <p:cNvSpPr txBox="1"/>
          <p:nvPr>
            <p:custDataLst>
              <p:tags r:id="rId18"/>
            </p:custDataLst>
          </p:nvPr>
        </p:nvSpPr>
        <p:spPr>
          <a:xfrm>
            <a:off x="688975" y="4649225"/>
            <a:ext cx="435610" cy="293370"/>
          </a:xfrm>
          <a:prstGeom prst="rect">
            <a:avLst/>
          </a:prstGeom>
          <a:noFill/>
        </p:spPr>
        <p:txBody>
          <a:bodyPr wrap="square" rtlCol="0" anchor="ctr" anchorCtr="0">
            <a:normAutofit lnSpcReduction="10000"/>
          </a:bodyPr>
          <a:lstStyle/>
          <a:p>
            <a:pPr algn="ctr"/>
            <a:r>
              <a:rPr lang="en-US" altLang="zh-CN" sz="1400" b="1" dirty="0">
                <a:solidFill>
                  <a:schemeClr val="bg1"/>
                </a:solidFill>
                <a:latin typeface="Arial" panose="020B0604020202020204" pitchFamily="34" charset="0"/>
                <a:cs typeface="Arial" panose="020B0604020202020204" pitchFamily="34" charset="0"/>
              </a:rPr>
              <a:t>0</a:t>
            </a:r>
            <a:r>
              <a:rPr lang="en-US" sz="1400" b="1" dirty="0">
                <a:solidFill>
                  <a:schemeClr val="bg1"/>
                </a:solidFill>
                <a:latin typeface="Arial" panose="020B0604020202020204" pitchFamily="34" charset="0"/>
                <a:cs typeface="Arial" panose="020B0604020202020204" pitchFamily="34" charset="0"/>
              </a:rPr>
              <a:t>3</a:t>
            </a:r>
          </a:p>
        </p:txBody>
      </p:sp>
      <p:sp>
        <p:nvSpPr>
          <p:cNvPr id="13" name="Title 6"/>
          <p:cNvSpPr txBox="1"/>
          <p:nvPr>
            <p:custDataLst>
              <p:tags r:id="rId19"/>
            </p:custDataLst>
          </p:nvPr>
        </p:nvSpPr>
        <p:spPr>
          <a:xfrm>
            <a:off x="608330" y="1534160"/>
            <a:ext cx="11386185" cy="1000760"/>
          </a:xfrm>
          <a:prstGeom prst="rect">
            <a:avLst/>
          </a:prstGeom>
          <a:noFill/>
          <a:ln w="3175">
            <a:noFill/>
            <a:prstDash val="dash"/>
          </a:ln>
        </p:spPr>
        <p:txBody>
          <a:bodyPr wrap="square" lIns="108000" tIns="36000" rIns="108000" bIns="36000" anchor="ctr" anchorCtr="1">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ctr" fontAlgn="ctr">
              <a:lnSpc>
                <a:spcPts val="3180"/>
              </a:lnSpc>
              <a:spcBef>
                <a:spcPts val="1000"/>
              </a:spcBef>
              <a:spcAft>
                <a:spcPts val="0"/>
              </a:spcAft>
              <a:buSzPct val="100000"/>
              <a:buFont typeface="Wingdings" panose="05000000000000000000" charset="0"/>
              <a:buNone/>
            </a:pPr>
            <a:endParaRPr lang="en-US" sz="1400"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endParaRPr>
          </a:p>
          <a:p>
            <a:pPr marL="0" lvl="0" indent="-285750" algn="ctr" fontAlgn="ctr">
              <a:lnSpc>
                <a:spcPts val="3180"/>
              </a:lnSpc>
              <a:spcBef>
                <a:spcPts val="1000"/>
              </a:spcBef>
              <a:spcAft>
                <a:spcPts val="0"/>
              </a:spcAft>
              <a:buSzPct val="100000"/>
              <a:buFont typeface="Wingdings" panose="05000000000000000000" charset="0"/>
              <a:buNone/>
            </a:pPr>
            <a:endParaRPr lang="en-US" sz="1800"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endParaRPr>
          </a:p>
          <a:p>
            <a:pPr marL="0" lvl="0" indent="-285750" algn="ctr" fontAlgn="ctr">
              <a:lnSpc>
                <a:spcPts val="3180"/>
              </a:lnSpc>
              <a:spcBef>
                <a:spcPts val="1000"/>
              </a:spcBef>
              <a:spcAft>
                <a:spcPts val="0"/>
              </a:spcAft>
              <a:buSzPct val="100000"/>
              <a:buFont typeface="Wingdings" panose="05000000000000000000" charset="0"/>
              <a:buNone/>
            </a:pPr>
            <a:r>
              <a:rPr lang="zh-CN" altLang="en-US" sz="1800" b="1"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rPr>
              <a:t>案例</a:t>
            </a:r>
            <a:r>
              <a:rPr altLang="zh-CN" sz="1800" b="1"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rPr>
              <a:t>1</a:t>
            </a:r>
            <a:r>
              <a:rPr lang="zh-CN" altLang="en-US" sz="1800" b="1"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rPr>
              <a:t>：</a:t>
            </a:r>
            <a:r>
              <a:rPr lang="en-US" sz="1800" b="1"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rPr>
              <a:t>2017年中翰明基（一般纳税人）申请到财政资金900,000.00元，10月15日用于购买专用研发设备支付价款819,000元（含税），另支付测试费42,400元（含税），当月投入使用，按5年直线法计提折旧</a:t>
            </a:r>
            <a:r>
              <a:rPr lang="zh-CN" sz="1800" b="1"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sym typeface="+mn-ea"/>
              </a:rPr>
              <a:t>（无残</a:t>
            </a:r>
            <a:r>
              <a:rPr lang="zh-CN" sz="1800"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sym typeface="+mn-ea"/>
              </a:rPr>
              <a:t>值）。</a:t>
            </a:r>
            <a:endParaRPr lang="zh-CN" sz="1800"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endParaRPr lang="en-US" sz="1400"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endParaRPr lang="zh-CN" sz="1400" spc="50">
              <a:ln w="3175">
                <a:noFill/>
                <a:prstDash val="dash"/>
              </a:ln>
              <a:solidFill>
                <a:schemeClr val="tx1">
                  <a:lumMod val="65000"/>
                  <a:lumOff val="35000"/>
                </a:schemeClr>
              </a:solidFill>
              <a:latin typeface="Arial" panose="020B0604020202020204" pitchFamily="34" charset="0"/>
              <a:ea typeface="微软雅黑 Light" panose="020B0502040204020203" pitchFamily="34" charset="-122"/>
              <a:cs typeface="微软雅黑" panose="020B0503020204020204"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660" y="2459355"/>
            <a:ext cx="7364730" cy="1014730"/>
          </a:xfrm>
          <a:prstGeom prst="rect">
            <a:avLst/>
          </a:prstGeom>
          <a:noFill/>
        </p:spPr>
        <p:txBody>
          <a:bodyPr wrap="square" rtlCol="0">
            <a:spAutoFit/>
          </a:bodyPr>
          <a:lstStyle/>
          <a:p>
            <a:pPr algn="r"/>
            <a:endParaRPr lang="zh-CN" altLang="en-US" sz="6000" b="1">
              <a:solidFill>
                <a:schemeClr val="bg1"/>
              </a:solidFill>
            </a:endParaRPr>
          </a:p>
        </p:txBody>
      </p:sp>
      <p:sp>
        <p:nvSpPr>
          <p:cNvPr id="3" name="文本框 2"/>
          <p:cNvSpPr txBox="1"/>
          <p:nvPr/>
        </p:nvSpPr>
        <p:spPr>
          <a:xfrm>
            <a:off x="182880" y="2779395"/>
            <a:ext cx="7816215" cy="706755"/>
          </a:xfrm>
          <a:prstGeom prst="rect">
            <a:avLst/>
          </a:prstGeom>
          <a:noFill/>
        </p:spPr>
        <p:txBody>
          <a:bodyPr wrap="square" rtlCol="0">
            <a:spAutoFit/>
          </a:bodyPr>
          <a:lstStyle/>
          <a:p>
            <a:pPr algn="ctr"/>
            <a:r>
              <a:rPr lang="zh-CN" altLang="en-US"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财政补贴的增值税</a:t>
            </a:r>
            <a:r>
              <a:rPr lang="zh-CN"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问题</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745490" y="878205"/>
          <a:ext cx="10714990" cy="5017135"/>
        </p:xfrm>
        <a:graphic>
          <a:graphicData uri="http://schemas.openxmlformats.org/drawingml/2006/table">
            <a:tbl>
              <a:tblPr firstRow="1" bandRow="1">
                <a:tableStyleId>{5940675A-B579-460E-94D1-54222C63F5DA}</a:tableStyleId>
              </a:tblPr>
              <a:tblGrid>
                <a:gridCol w="391160"/>
                <a:gridCol w="925830"/>
                <a:gridCol w="519430"/>
                <a:gridCol w="749935"/>
                <a:gridCol w="623570"/>
                <a:gridCol w="720090"/>
                <a:gridCol w="665480"/>
                <a:gridCol w="508000"/>
                <a:gridCol w="648970"/>
                <a:gridCol w="563245"/>
                <a:gridCol w="439420"/>
                <a:gridCol w="661670"/>
                <a:gridCol w="908050"/>
                <a:gridCol w="781050"/>
                <a:gridCol w="546735"/>
                <a:gridCol w="1062355"/>
              </a:tblGrid>
              <a:tr h="555625">
                <a:tc gridSpan="16">
                  <a:txBody>
                    <a:bodyPr/>
                    <a:lstStyle/>
                    <a:p>
                      <a:pPr indent="0" algn="ctr">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A105040表（专项用途财政性资金纳税调整明细表）</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23495"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824865">
                <a:tc rowSpan="3">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行 次</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rowSpan="3">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项目</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rowSpan="2">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取得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rowSpan="2">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财政性 资金</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2">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其中：符合不征税收入条件 的财政性资金</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以前年度支出情况</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151764"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本年支出情况</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151764"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本年结余情况</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151764"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7315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金额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1">
                          <a:solidFill>
                            <a:schemeClr val="tx1"/>
                          </a:solidFill>
                          <a:latin typeface="等线" panose="02010600030101010101" charset="-122"/>
                          <a:ea typeface="等线" panose="02010600030101010101" charset="-122"/>
                          <a:cs typeface="等线" panose="02010600030101010101" charset="-122"/>
                        </a:rPr>
                        <a:t>其中:计入 本年 损益 的金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前五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前四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前三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前二年度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一 年度</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支出金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其中： 费用化 支出金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结余金 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其中 上 缴财 政 金额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400" b="0">
                          <a:solidFill>
                            <a:schemeClr val="tx1"/>
                          </a:solidFill>
                          <a:latin typeface="Calibri" panose="020F0502020204030204" charset="0"/>
                          <a:cs typeface="Calibri" panose="020F0502020204030204" charset="0"/>
                        </a:rPr>
                        <a:t> </a:t>
                      </a:r>
                      <a:r>
                        <a:rPr lang="en-US" sz="1400" b="1">
                          <a:solidFill>
                            <a:schemeClr val="tx1"/>
                          </a:solidFill>
                          <a:latin typeface="等线" panose="02010600030101010101" charset="-122"/>
                          <a:ea typeface="等线" panose="02010600030101010101" charset="-122"/>
                          <a:cs typeface="等线" panose="02010600030101010101" charset="-122"/>
                        </a:rPr>
                        <a:t>：应计入 本年应 税收入 金额</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r>
              <a:tr h="32512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2</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3</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4</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5</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6</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7</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8</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9</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10</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11</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12</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13</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r>
                        <a:rPr lang="en-US" sz="1400" b="1">
                          <a:solidFill>
                            <a:schemeClr val="tx1"/>
                          </a:solidFill>
                          <a:latin typeface="等线" panose="02010600030101010101" charset="-122"/>
                          <a:ea typeface="等线" panose="02010600030101010101" charset="-122"/>
                          <a:cs typeface="等线" panose="02010600030101010101" charset="-122"/>
                        </a:rPr>
                        <a:t>14</a:t>
                      </a:r>
                      <a:endParaRPr lang="en-US" altLang="en-US" sz="1400" b="1">
                        <a:solidFill>
                          <a:schemeClr val="tx1"/>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r>
              <a:tr h="3257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1</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前五年度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2</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前四年度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8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3</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前三年度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7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4</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前二年度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94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5</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前一年度</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120">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6</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本 年</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2017</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900000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900000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highlight>
                            <a:srgbClr val="00FF00"/>
                          </a:highlight>
                          <a:latin typeface="等线" panose="02010600030101010101" charset="-122"/>
                          <a:ea typeface="等线" panose="02010600030101010101" charset="-122"/>
                          <a:cs typeface="等线" panose="02010600030101010101" charset="-122"/>
                        </a:rPr>
                        <a:t>69700</a:t>
                      </a:r>
                      <a:endParaRPr lang="en-US" altLang="en-US" sz="1400" b="1">
                        <a:solidFill>
                          <a:srgbClr val="000000"/>
                        </a:solidFill>
                        <a:highlight>
                          <a:srgbClr val="00FF00"/>
                        </a:highlight>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highlight>
                            <a:srgbClr val="FF0000"/>
                          </a:highlight>
                          <a:latin typeface="等线" panose="02010600030101010101" charset="-122"/>
                          <a:ea typeface="等线" panose="02010600030101010101" charset="-122"/>
                          <a:cs typeface="等线" panose="02010600030101010101" charset="-122"/>
                        </a:rPr>
                        <a:t>*</a:t>
                      </a:r>
                      <a:endParaRPr lang="en-US" altLang="en-US" sz="1400" b="1">
                        <a:solidFill>
                          <a:srgbClr val="000000"/>
                        </a:solidFill>
                        <a:highlight>
                          <a:srgbClr val="FF0000"/>
                        </a:highlight>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861400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highlight>
                            <a:srgbClr val="00FF00"/>
                          </a:highlight>
                          <a:latin typeface="等线" panose="02010600030101010101" charset="-122"/>
                          <a:ea typeface="等线" panose="02010600030101010101" charset="-122"/>
                          <a:cs typeface="等线" panose="02010600030101010101" charset="-122"/>
                        </a:rPr>
                        <a:t>40000</a:t>
                      </a:r>
                      <a:endParaRPr lang="en-US" altLang="en-US" sz="1400" b="1">
                        <a:solidFill>
                          <a:srgbClr val="000000"/>
                        </a:solidFill>
                        <a:highlight>
                          <a:srgbClr val="00FF00"/>
                        </a:highlight>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38600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254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555">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7</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合计</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900000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900000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69700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等线" panose="02010600030101010101" charset="-122"/>
                          <a:ea typeface="等线" panose="02010600030101010101" charset="-122"/>
                          <a:cs typeface="等线" panose="02010600030101010101" charset="-122"/>
                        </a:rPr>
                        <a:t>*</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861400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40000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等线" panose="02010600030101010101" charset="-122"/>
                          <a:ea typeface="等线" panose="02010600030101010101" charset="-122"/>
                          <a:cs typeface="等线" panose="02010600030101010101" charset="-122"/>
                        </a:rPr>
                        <a:t>38600</a:t>
                      </a:r>
                      <a:endParaRPr lang="en-US" altLang="en-US" sz="1400" b="1">
                        <a:solidFill>
                          <a:srgbClr val="000000"/>
                        </a:solidFill>
                        <a:latin typeface="等线" panose="02010600030101010101" charset="-122"/>
                        <a:ea typeface="等线" panose="02010600030101010101" charset="-122"/>
                        <a:cs typeface="等线" panose="02010600030101010101" charset="-122"/>
                      </a:endParaRPr>
                    </a:p>
                  </a:txBody>
                  <a:tcPr marL="0" marR="0" marT="381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libri" panose="020F0502020204030204" charset="0"/>
                          <a:cs typeface="Calibri" panose="020F0502020204030204" charset="0"/>
                        </a:rPr>
                        <a:t> </a:t>
                      </a:r>
                      <a:endParaRPr lang="en-US" altLang="en-US" sz="1400" b="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椭圆形标注 3"/>
          <p:cNvSpPr/>
          <p:nvPr/>
        </p:nvSpPr>
        <p:spPr>
          <a:xfrm rot="180000">
            <a:off x="6326505" y="4253865"/>
            <a:ext cx="2580005" cy="944245"/>
          </a:xfrm>
          <a:prstGeom prst="wedgeEllipseCallout">
            <a:avLst>
              <a:gd name="adj1" fmla="val 11292"/>
              <a:gd name="adj2" fmla="val 58186"/>
            </a:avLst>
          </a:prstGeom>
          <a:solidFill>
            <a:schemeClr val="accent6">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TW" sz="1800" b="1"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rPr>
              <a:t>819000+42400=861400</a:t>
            </a:r>
          </a:p>
        </p:txBody>
      </p:sp>
      <p:sp>
        <p:nvSpPr>
          <p:cNvPr id="5" name="泪滴形 4"/>
          <p:cNvSpPr/>
          <p:nvPr/>
        </p:nvSpPr>
        <p:spPr>
          <a:xfrm>
            <a:off x="6544945" y="5937885"/>
            <a:ext cx="1976120" cy="664210"/>
          </a:xfrm>
          <a:prstGeom prst="teardrop">
            <a:avLst/>
          </a:prstGeom>
          <a:solidFill>
            <a:schemeClr val="accent6">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TW" sz="14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rPr>
              <a:t>计入管理费用的</a:t>
            </a:r>
            <a:r>
              <a:rPr kumimoji="0" lang="en-US" altLang="zh-CN" sz="14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rPr>
              <a:t>4000</a:t>
            </a:r>
            <a:r>
              <a:rPr kumimoji="0" lang="zh-CN" altLang="en-US" sz="14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rPr>
              <a:t>元</a:t>
            </a:r>
          </a:p>
        </p:txBody>
      </p:sp>
      <p:sp>
        <p:nvSpPr>
          <p:cNvPr id="6" name="线形标注 1 5"/>
          <p:cNvSpPr/>
          <p:nvPr/>
        </p:nvSpPr>
        <p:spPr>
          <a:xfrm>
            <a:off x="10344785" y="4018280"/>
            <a:ext cx="1790700" cy="592455"/>
          </a:xfrm>
          <a:prstGeom prst="borderCallout1">
            <a:avLst>
              <a:gd name="adj1" fmla="val 18750"/>
              <a:gd name="adj2" fmla="val -8333"/>
              <a:gd name="adj3" fmla="val 228831"/>
              <a:gd name="adj4" fmla="val -56631"/>
            </a:avLst>
          </a:prstGeom>
          <a:solidFill>
            <a:schemeClr val="accent6">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TW" sz="16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rPr>
              <a:t>900000-861400=38600</a:t>
            </a:r>
          </a:p>
        </p:txBody>
      </p:sp>
      <p:sp>
        <p:nvSpPr>
          <p:cNvPr id="7" name="文本框 6"/>
          <p:cNvSpPr txBox="1"/>
          <p:nvPr/>
        </p:nvSpPr>
        <p:spPr>
          <a:xfrm>
            <a:off x="745490" y="254000"/>
            <a:ext cx="878967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807085" y="882015"/>
          <a:ext cx="11198860" cy="5252085"/>
        </p:xfrm>
        <a:graphic>
          <a:graphicData uri="http://schemas.openxmlformats.org/drawingml/2006/table">
            <a:tbl>
              <a:tblPr firstRow="1" bandRow="1">
                <a:tableStyleId>{5C22544A-7EE6-4342-B048-85BDC9FD1C3A}</a:tableStyleId>
              </a:tblPr>
              <a:tblGrid>
                <a:gridCol w="340995"/>
                <a:gridCol w="803275"/>
                <a:gridCol w="2526030"/>
                <a:gridCol w="883285"/>
                <a:gridCol w="916305"/>
                <a:gridCol w="881380"/>
                <a:gridCol w="497840"/>
                <a:gridCol w="807085"/>
                <a:gridCol w="1294765"/>
                <a:gridCol w="836930"/>
                <a:gridCol w="574040"/>
                <a:gridCol w="836930"/>
              </a:tblGrid>
              <a:tr h="328930">
                <a:tc gridSpan="12">
                  <a:txBody>
                    <a:bodyPr/>
                    <a:lstStyle/>
                    <a:p>
                      <a:pPr indent="0" algn="ctr">
                        <a:buNone/>
                      </a:pPr>
                      <a:r>
                        <a:rPr lang="en-US" altLang="zh-CN" sz="1500" b="1">
                          <a:solidFill>
                            <a:srgbClr val="000000"/>
                          </a:solidFill>
                          <a:latin typeface="Arial" panose="020B0604020202020204" pitchFamily="34" charset="0"/>
                          <a:ea typeface="宋体" panose="02010600030101010101" pitchFamily="2" charset="-122"/>
                        </a:rPr>
                        <a:t>A105080</a:t>
                      </a:r>
                      <a:r>
                        <a:rPr lang="zh-CN" sz="1500" b="1">
                          <a:solidFill>
                            <a:srgbClr val="000000"/>
                          </a:solidFill>
                          <a:latin typeface="Arial" panose="020B0604020202020204" pitchFamily="34" charset="0"/>
                          <a:ea typeface="宋体" panose="02010600030101010101" pitchFamily="2" charset="-122"/>
                        </a:rPr>
                        <a:t>资产折旧、摊销及纳税调整明细表</a:t>
                      </a:r>
                      <a:endParaRPr lang="en-US" altLang="en-US" sz="1500" b="1">
                        <a:solidFill>
                          <a:srgbClr val="000000"/>
                        </a:solidFill>
                        <a:latin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R cap="flat">
                      <a:noFill/>
                    </a:lnR>
                    <a:lnT cap="flat">
                      <a:noFill/>
                    </a:lnT>
                    <a:lnB w="6350" cap="flat" cmpd="sng">
                      <a:solidFill>
                        <a:srgbClr val="000000"/>
                      </a:solidFill>
                      <a:prstDash val="solid"/>
                      <a:headEnd type="none" w="med" len="med"/>
                      <a:tailEnd type="none" w="med" len="med"/>
                    </a:lnB>
                  </a:tcPr>
                </a:tc>
              </a:tr>
              <a:tr h="327025">
                <a:tc rowSpan="3">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行次</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gridSpan="2">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项</a:t>
                      </a:r>
                      <a:r>
                        <a:rPr lang="en-US" sz="1400" b="0">
                          <a:solidFill>
                            <a:srgbClr val="000000"/>
                          </a:solidFill>
                          <a:latin typeface="宋体" panose="02010600030101010101" pitchFamily="2" charset="-122"/>
                        </a:rPr>
                        <a:t>        </a:t>
                      </a:r>
                      <a:r>
                        <a:rPr lang="zh-CN" sz="1400" b="0">
                          <a:solidFill>
                            <a:srgbClr val="000000"/>
                          </a:solidFill>
                          <a:latin typeface="Arial" panose="020B0604020202020204" pitchFamily="34" charset="0"/>
                          <a:ea typeface="宋体" panose="02010600030101010101" pitchFamily="2" charset="-122"/>
                        </a:rPr>
                        <a:t>目</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gridSpan="3">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账载金额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5">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税收金额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纳税调整金额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065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2" vMerge="1">
                  <a:txBody>
                    <a:bodyPr/>
                    <a:lstStyle/>
                    <a:p>
                      <a:endParaRPr lang="zh-CN"/>
                    </a:p>
                  </a:txBody>
                  <a:tcPr>
                    <a:lnL w="6350" cap="flat" cmpd="sng">
                      <a:solidFill>
                        <a:srgbClr val="000000"/>
                      </a:solidFill>
                      <a:prstDash val="solid"/>
                      <a:headEnd type="none" w="med" len="med"/>
                      <a:tailEnd type="none" w="med" len="med"/>
                    </a:lnL>
                  </a:tcPr>
                </a:tc>
                <a:tc hMerge="1" vMerge="1">
                  <a:txBody>
                    <a:bodyPr/>
                    <a:lstStyle/>
                    <a:p>
                      <a:endParaRPr lang="zh-CN"/>
                    </a:p>
                  </a:txBody>
                  <a:tcPr>
                    <a:lnR w="6350" cap="flat" cmpd="sng">
                      <a:solidFill>
                        <a:srgbClr val="000000"/>
                      </a:solidFill>
                      <a:prstDash val="solid"/>
                      <a:headEnd type="none" w="med" len="med"/>
                      <a:tailEnd type="none" w="med" len="med"/>
                    </a:lnR>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资产原值</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本年折旧、摊销额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累计折旧、摊销额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资产计税基础</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税收折旧额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享受加速折旧政策的资产按税收一般规定计算的折旧、摊销额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加速折旧统计额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累计折旧、摊销额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29146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gridSpan="2" vMerge="1">
                  <a:txBody>
                    <a:bodyPr/>
                    <a:lstStyle/>
                    <a:p>
                      <a:endParaRPr lang="zh-CN"/>
                    </a:p>
                  </a:txBody>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hMerge="1" vMerge="1">
                  <a:txBody>
                    <a:bodyPr/>
                    <a:lstStyle/>
                    <a:p>
                      <a:endParaRPr lang="zh-CN"/>
                    </a:p>
                  </a:txBody>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400" b="0">
                          <a:solidFill>
                            <a:srgbClr val="000000"/>
                          </a:solidFill>
                          <a:latin typeface="宋体" panose="02010600030101010101" pitchFamily="2" charset="-122"/>
                        </a:rPr>
                        <a:t>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7=5-6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400" b="0">
                          <a:solidFill>
                            <a:srgbClr val="000000"/>
                          </a:solidFill>
                          <a:latin typeface="宋体" panose="02010600030101010101" pitchFamily="2" charset="-122"/>
                        </a:rPr>
                        <a:t>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400" b="0">
                          <a:solidFill>
                            <a:srgbClr val="000000"/>
                          </a:solidFill>
                          <a:latin typeface="宋体" panose="02010600030101010101" pitchFamily="2" charset="-122"/>
                        </a:rPr>
                        <a:t>9(2-5)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1200" b="0">
                          <a:solidFill>
                            <a:srgbClr val="000000"/>
                          </a:solidFill>
                          <a:latin typeface="Arial" panose="020B0604020202020204" pitchFamily="34" charset="0"/>
                          <a:ea typeface="宋体" panose="02010600030101010101" pitchFamily="2" charset="-122"/>
                        </a:rPr>
                        <a:t>一、固定资产（2+3+4+5+6+7）</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r">
                        <a:buNone/>
                      </a:pPr>
                      <a:r>
                        <a:rPr lang="en-US" sz="1200" b="0">
                          <a:solidFill>
                            <a:srgbClr val="000000"/>
                          </a:solidFill>
                          <a:latin typeface="宋体" panose="02010600030101010101" pitchFamily="2" charset="-122"/>
                        </a:rPr>
                        <a:t> 700,000.00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200" b="0">
                          <a:solidFill>
                            <a:srgbClr val="000000"/>
                          </a:solidFill>
                          <a:latin typeface="宋体" panose="02010600030101010101" pitchFamily="2" charset="-122"/>
                        </a:rPr>
                        <a:t> 23,333.33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200" b="0">
                          <a:solidFill>
                            <a:srgbClr val="000000"/>
                          </a:solidFill>
                          <a:latin typeface="宋体" panose="02010600030101010101" pitchFamily="2" charset="-122"/>
                        </a:rPr>
                        <a:t> 23,333.33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400">
                          <a:solidFill>
                            <a:srgbClr val="000000"/>
                          </a:solidFill>
                          <a:latin typeface="宋体" panose="02010600030101010101" pitchFamily="2" charset="-122"/>
                          <a:sym typeface="+mn-ea"/>
                        </a:rPr>
                        <a:t>23,333.33</a:t>
                      </a:r>
                      <a:r>
                        <a:rPr lang="en-US" sz="1400" b="0">
                          <a:solidFill>
                            <a:srgbClr val="000000"/>
                          </a:solidFill>
                          <a:latin typeface="宋体" panose="02010600030101010101" pitchFamily="2" charset="-122"/>
                        </a:rPr>
                        <a:t>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660">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6">
                  <a:txBody>
                    <a:bodyPr/>
                    <a:lstStyle/>
                    <a:p>
                      <a:pPr indent="0" algn="ctr">
                        <a:buNone/>
                      </a:pPr>
                      <a:r>
                        <a:rPr lang="zh-CN" sz="1200" b="0">
                          <a:solidFill>
                            <a:srgbClr val="000000"/>
                          </a:solidFill>
                          <a:latin typeface="Arial" panose="020B0604020202020204" pitchFamily="34" charset="0"/>
                          <a:ea typeface="宋体" panose="02010600030101010101" pitchFamily="2" charset="-122"/>
                        </a:rPr>
                        <a:t>所有固定资产</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200" b="0">
                          <a:solidFill>
                            <a:srgbClr val="000000"/>
                          </a:solidFill>
                          <a:latin typeface="Arial" panose="020B0604020202020204" pitchFamily="34" charset="0"/>
                          <a:ea typeface="宋体" panose="02010600030101010101" pitchFamily="2" charset="-122"/>
                        </a:rPr>
                        <a:t>（一）房屋、建筑物</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49300">
                <a:tc>
                  <a:txBody>
                    <a:bodyPr/>
                    <a:lstStyle/>
                    <a:p>
                      <a:pPr indent="0" algn="ctr">
                        <a:buNone/>
                      </a:pPr>
                      <a:r>
                        <a:rPr lang="en-US" sz="1400" b="0">
                          <a:solidFill>
                            <a:srgbClr val="000000"/>
                          </a:solidFill>
                          <a:latin typeface="宋体" panose="02010600030101010101" pitchFamily="2" charset="-122"/>
                        </a:rPr>
                        <a:t>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宋体" panose="02010600030101010101" pitchFamily="2" charset="-122"/>
                        </a:rPr>
                        <a:t>（二）飞机、火车、轮船、机器、机械和其他生产设备</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200" b="0">
                          <a:solidFill>
                            <a:srgbClr val="000000"/>
                          </a:solidFill>
                          <a:latin typeface="宋体" panose="02010600030101010101" pitchFamily="2" charset="-122"/>
                        </a:rPr>
                        <a:t> 700,000.00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200" b="0">
                          <a:solidFill>
                            <a:srgbClr val="000000"/>
                          </a:solidFill>
                          <a:latin typeface="宋体" panose="02010600030101010101" pitchFamily="2" charset="-122"/>
                        </a:rPr>
                        <a:t> 23,333.33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200" b="0">
                          <a:solidFill>
                            <a:srgbClr val="000000"/>
                          </a:solidFill>
                          <a:latin typeface="宋体" panose="02010600030101010101" pitchFamily="2" charset="-122"/>
                        </a:rPr>
                        <a:t> 23,333.33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200" b="0">
                          <a:solidFill>
                            <a:srgbClr val="000000"/>
                          </a:solidFill>
                          <a:latin typeface="宋体" panose="02010600030101010101" pitchFamily="2" charset="-122"/>
                        </a:rPr>
                        <a:t> *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200" b="0">
                          <a:solidFill>
                            <a:srgbClr val="000000"/>
                          </a:solidFill>
                          <a:latin typeface="宋体" panose="02010600030101010101" pitchFamily="2" charset="-122"/>
                        </a:rPr>
                        <a:t> *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200" b="0">
                          <a:solidFill>
                            <a:srgbClr val="000000"/>
                          </a:solidFill>
                          <a:latin typeface="宋体" panose="02010600030101010101" pitchFamily="2" charset="-122"/>
                        </a:rPr>
                        <a:t> 23,333.33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0065">
                <a:tc>
                  <a:txBody>
                    <a:bodyPr/>
                    <a:lstStyle/>
                    <a:p>
                      <a:pPr indent="0" algn="ctr">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宋体" panose="02010600030101010101" pitchFamily="2" charset="-122"/>
                        </a:rPr>
                        <a:t>（三）与生产经营活动有关的器具、工具、家具等</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200" b="0">
                          <a:solidFill>
                            <a:srgbClr val="000000"/>
                          </a:solidFill>
                          <a:latin typeface="宋体" panose="02010600030101010101" pitchFamily="2" charset="-122"/>
                        </a:rPr>
                        <a:t> *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200" b="0">
                          <a:solidFill>
                            <a:srgbClr val="000000"/>
                          </a:solidFill>
                          <a:latin typeface="宋体" panose="02010600030101010101" pitchFamily="2" charset="-122"/>
                        </a:rPr>
                        <a:t> *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200" b="0">
                          <a:solidFill>
                            <a:srgbClr val="000000"/>
                          </a:solidFill>
                          <a:latin typeface="宋体" panose="02010600030101010101" pitchFamily="2" charset="-122"/>
                        </a:rPr>
                        <a:t> -   </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0065">
                <a:tc>
                  <a:txBody>
                    <a:bodyPr/>
                    <a:lstStyle/>
                    <a:p>
                      <a:pPr indent="0" algn="ctr">
                        <a:buNone/>
                      </a:pPr>
                      <a:r>
                        <a:rPr lang="en-US" sz="1400" b="0">
                          <a:solidFill>
                            <a:srgbClr val="000000"/>
                          </a:solidFill>
                          <a:latin typeface="宋体" panose="02010600030101010101" pitchFamily="2" charset="-122"/>
                        </a:rPr>
                        <a:t>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宋体" panose="02010600030101010101" pitchFamily="2" charset="-122"/>
                        </a:rPr>
                        <a:t>（四）飞机、火车、轮船以外的运输工具</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660">
                <a:tc>
                  <a:txBody>
                    <a:bodyPr/>
                    <a:lstStyle/>
                    <a:p>
                      <a:pPr indent="0" algn="ctr">
                        <a:buNone/>
                      </a:pPr>
                      <a:r>
                        <a:rPr lang="en-US" sz="1400" b="0">
                          <a:solidFill>
                            <a:srgbClr val="000000"/>
                          </a:solidFill>
                          <a:latin typeface="宋体" panose="02010600030101010101" pitchFamily="2" charset="-122"/>
                        </a:rPr>
                        <a:t>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宋体" panose="02010600030101010101" pitchFamily="2" charset="-122"/>
                        </a:rPr>
                        <a:t>（五）电子设备</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400" b="0">
                          <a:solidFill>
                            <a:srgbClr val="000000"/>
                          </a:solidFill>
                          <a:latin typeface="宋体" panose="02010600030101010101" pitchFamily="2" charset="-122"/>
                        </a:rPr>
                        <a:t>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200" b="0">
                          <a:solidFill>
                            <a:srgbClr val="000000"/>
                          </a:solidFill>
                          <a:latin typeface="Arial" panose="020B0604020202020204" pitchFamily="34" charset="0"/>
                          <a:ea typeface="宋体" panose="02010600030101010101" pitchFamily="2" charset="-122"/>
                        </a:rPr>
                        <a:t>（六）其他</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ct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807085" y="309880"/>
            <a:ext cx="878967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2"/>
            </p:custDataLst>
            <p:extLst>
              <p:ext uri="{D42A27DB-BD31-4B8C-83A1-F6EECF244321}">
                <p14:modId xmlns:p14="http://schemas.microsoft.com/office/powerpoint/2010/main" xmlns="" val="1492393906"/>
              </p:ext>
            </p:extLst>
          </p:nvPr>
        </p:nvGraphicFramePr>
        <p:xfrm>
          <a:off x="609600" y="1090295"/>
          <a:ext cx="10972800" cy="4517390"/>
        </p:xfrm>
        <a:graphic>
          <a:graphicData uri="http://schemas.openxmlformats.org/drawingml/2006/table">
            <a:tbl>
              <a:tblPr firstRow="1" bandRow="1">
                <a:tableStyleId>{5C22544A-7EE6-4342-B048-85BDC9FD1C3A}</a:tableStyleId>
              </a:tblPr>
              <a:tblGrid>
                <a:gridCol w="796925"/>
                <a:gridCol w="4585335"/>
                <a:gridCol w="1397635"/>
                <a:gridCol w="1397635"/>
                <a:gridCol w="1397635"/>
                <a:gridCol w="1397635"/>
              </a:tblGrid>
              <a:tr h="465455">
                <a:tc gridSpan="6">
                  <a:txBody>
                    <a:bodyPr/>
                    <a:lstStyle/>
                    <a:p>
                      <a:pPr indent="0" algn="ctr">
                        <a:buNone/>
                      </a:pPr>
                      <a:r>
                        <a:rPr lang="zh-CN" sz="1600" b="1">
                          <a:solidFill>
                            <a:srgbClr val="000000"/>
                          </a:solidFill>
                          <a:latin typeface="Arial" panose="020B0604020202020204" pitchFamily="34" charset="0"/>
                          <a:ea typeface="宋体" panose="02010600030101010101" pitchFamily="2" charset="-122"/>
                        </a:rPr>
                        <a:t>A105000纳税调整项目明细表</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R cap="flat">
                      <a:noFill/>
                    </a:lnR>
                    <a:lnT cap="flat">
                      <a:noFill/>
                    </a:lnT>
                    <a:lnB w="6350" cap="flat" cmpd="sng">
                      <a:solidFill>
                        <a:srgbClr val="000000"/>
                      </a:solidFill>
                      <a:prstDash val="solid"/>
                      <a:headEnd type="none" w="med" len="med"/>
                      <a:tailEnd type="none" w="med" len="med"/>
                    </a:lnB>
                  </a:tcPr>
                </a:tc>
              </a:tr>
              <a:tr h="325755">
                <a:tc rowSpan="2">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行次</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项</a:t>
                      </a:r>
                      <a:r>
                        <a:rPr lang="en-US" sz="1400" b="0">
                          <a:solidFill>
                            <a:srgbClr val="000000"/>
                          </a:solidFill>
                          <a:latin typeface="宋体" panose="02010600030101010101" pitchFamily="2" charset="-122"/>
                        </a:rPr>
                        <a:t>        </a:t>
                      </a:r>
                      <a:r>
                        <a:rPr lang="zh-CN" sz="1400" b="0">
                          <a:solidFill>
                            <a:srgbClr val="000000"/>
                          </a:solidFill>
                          <a:latin typeface="Arial" panose="020B0604020202020204" pitchFamily="34" charset="0"/>
                          <a:ea typeface="宋体" panose="02010600030101010101" pitchFamily="2" charset="-122"/>
                        </a:rPr>
                        <a:t>目</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账载金额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税收金额</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调增金额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调减金额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3</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4</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2110">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一、收入类调整项目（2+3+…8+10+11）</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69,700.00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2745">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（一）视同销售收入（填写A105010）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755">
                <a:tc>
                  <a:txBody>
                    <a:bodyPr/>
                    <a:lstStyle/>
                    <a:p>
                      <a:pPr indent="0" algn="ctr">
                        <a:buNone/>
                      </a:pPr>
                      <a:r>
                        <a:rPr lang="en-US" sz="1400" b="0">
                          <a:solidFill>
                            <a:srgbClr val="000000"/>
                          </a:solidFill>
                          <a:latin typeface="宋体" panose="02010600030101010101" pitchFamily="2" charset="-122"/>
                        </a:rPr>
                        <a:t>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（七）不征税收入</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69,700.00</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2110">
                <a:tc>
                  <a:txBody>
                    <a:bodyPr/>
                    <a:lstStyle/>
                    <a:p>
                      <a:pPr indent="0" algn="ctr">
                        <a:buNone/>
                      </a:pPr>
                      <a:r>
                        <a:rPr lang="en-US" sz="1400" b="0">
                          <a:solidFill>
                            <a:srgbClr val="000000"/>
                          </a:solidFill>
                          <a:latin typeface="宋体" panose="02010600030101010101" pitchFamily="2" charset="-122"/>
                        </a:rPr>
                        <a:t>9</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635000" indent="0">
                        <a:buNone/>
                      </a:pPr>
                      <a:r>
                        <a:rPr lang="zh-CN" sz="1400" b="0">
                          <a:solidFill>
                            <a:srgbClr val="000000"/>
                          </a:solidFill>
                          <a:latin typeface="Arial" panose="020B0604020202020204" pitchFamily="34" charset="0"/>
                          <a:ea typeface="宋体" panose="02010600030101010101" pitchFamily="2" charset="-122"/>
                        </a:rPr>
                        <a:t>其中：专项用途财政性资金（填写A105040）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69,700.00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372110">
                <a:tc>
                  <a:txBody>
                    <a:bodyPr/>
                    <a:lstStyle/>
                    <a:p>
                      <a:pPr indent="0" algn="ctr">
                        <a:buNone/>
                      </a:pPr>
                      <a:r>
                        <a:rPr lang="en-US" sz="1400" b="0">
                          <a:solidFill>
                            <a:srgbClr val="000000"/>
                          </a:solidFill>
                          <a:latin typeface="宋体" panose="02010600030101010101" pitchFamily="2" charset="-122"/>
                        </a:rPr>
                        <a:t>12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二、扣除类调整项目（13+14+…24+26+27+28+29+30）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a:t>
                      </a:r>
                      <a:r>
                        <a:rPr lang="en-US" sz="1400" b="0" smtClean="0">
                          <a:solidFill>
                            <a:srgbClr val="000000"/>
                          </a:solidFill>
                          <a:latin typeface="宋体" panose="02010600030101010101" pitchFamily="2" charset="-122"/>
                        </a:rPr>
                        <a:t>40,000.00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2110">
                <a:tc>
                  <a:txBody>
                    <a:bodyPr/>
                    <a:lstStyle/>
                    <a:p>
                      <a:pPr indent="0" algn="ctr">
                        <a:buNone/>
                      </a:pPr>
                      <a:r>
                        <a:rPr lang="en-US" sz="1400" b="0">
                          <a:solidFill>
                            <a:srgbClr val="000000"/>
                          </a:solidFill>
                          <a:latin typeface="宋体" panose="02010600030101010101" pitchFamily="2" charset="-122"/>
                        </a:rPr>
                        <a:t>24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254000" indent="0">
                        <a:buNone/>
                      </a:pPr>
                      <a:r>
                        <a:rPr lang="zh-CN" sz="1400" b="0">
                          <a:solidFill>
                            <a:srgbClr val="000000"/>
                          </a:solidFill>
                          <a:latin typeface="Arial" panose="020B0604020202020204" pitchFamily="34" charset="0"/>
                          <a:ea typeface="宋体" panose="02010600030101010101" pitchFamily="2" charset="-122"/>
                        </a:rPr>
                        <a:t>（十二）不征税收入用于支出所形成的费用</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a:t>
                      </a:r>
                      <a:r>
                        <a:rPr lang="en-US" sz="1400" b="0" smtClean="0">
                          <a:solidFill>
                            <a:srgbClr val="000000"/>
                          </a:solidFill>
                          <a:latin typeface="宋体" panose="02010600030101010101" pitchFamily="2" charset="-122"/>
                        </a:rPr>
                        <a:t>40,000.00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7985">
                <a:tc>
                  <a:txBody>
                    <a:bodyPr/>
                    <a:lstStyle/>
                    <a:p>
                      <a:pPr indent="0" algn="ctr">
                        <a:buNone/>
                      </a:pPr>
                      <a:r>
                        <a:rPr lang="en-US" sz="1400" b="0">
                          <a:solidFill>
                            <a:srgbClr val="000000"/>
                          </a:solidFill>
                          <a:latin typeface="宋体" panose="02010600030101010101" pitchFamily="2" charset="-122"/>
                        </a:rPr>
                        <a:t>25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635000" indent="0">
                        <a:buNone/>
                      </a:pPr>
                      <a:r>
                        <a:rPr lang="zh-CN" sz="1400" b="0">
                          <a:solidFill>
                            <a:srgbClr val="000000"/>
                          </a:solidFill>
                          <a:latin typeface="Arial" panose="020B0604020202020204" pitchFamily="34" charset="0"/>
                          <a:ea typeface="宋体" panose="02010600030101010101" pitchFamily="2" charset="-122"/>
                        </a:rPr>
                        <a:t>其中：专项用途财政性资金用于支出所形成的费用（填写A105040）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a:t>
                      </a:r>
                      <a:r>
                        <a:rPr lang="en-US" sz="1400" b="0" smtClean="0">
                          <a:solidFill>
                            <a:srgbClr val="000000"/>
                          </a:solidFill>
                          <a:latin typeface="宋体" panose="02010600030101010101" pitchFamily="2" charset="-122"/>
                        </a:rPr>
                        <a:t>40,000.00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371475">
                <a:tc>
                  <a:txBody>
                    <a:bodyPr/>
                    <a:lstStyle/>
                    <a:p>
                      <a:pPr indent="0" algn="ctr">
                        <a:buNone/>
                      </a:pPr>
                      <a:r>
                        <a:rPr lang="en-US" sz="1400" b="0">
                          <a:solidFill>
                            <a:srgbClr val="000000"/>
                          </a:solidFill>
                          <a:latin typeface="宋体" panose="02010600030101010101" pitchFamily="2" charset="-122"/>
                        </a:rPr>
                        <a:t>31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400" b="0">
                          <a:solidFill>
                            <a:srgbClr val="000000"/>
                          </a:solidFill>
                          <a:latin typeface="Arial" panose="020B0604020202020204" pitchFamily="34" charset="0"/>
                          <a:ea typeface="宋体" panose="02010600030101010101" pitchFamily="2" charset="-122"/>
                        </a:rPr>
                        <a:t>三、资产类调整项目（32+33+34+35）</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23,333.33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2745">
                <a:tc>
                  <a:txBody>
                    <a:bodyPr/>
                    <a:lstStyle/>
                    <a:p>
                      <a:pPr indent="0" algn="ctr">
                        <a:buNone/>
                      </a:pPr>
                      <a:r>
                        <a:rPr lang="en-US" sz="1400" b="0">
                          <a:solidFill>
                            <a:srgbClr val="000000"/>
                          </a:solidFill>
                          <a:latin typeface="宋体" panose="02010600030101010101" pitchFamily="2" charset="-122"/>
                        </a:rPr>
                        <a:t>32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254000" indent="0">
                        <a:buNone/>
                      </a:pPr>
                      <a:r>
                        <a:rPr lang="zh-CN" sz="1400" b="0">
                          <a:solidFill>
                            <a:srgbClr val="000000"/>
                          </a:solidFill>
                          <a:latin typeface="Arial" panose="020B0604020202020204" pitchFamily="34" charset="0"/>
                          <a:ea typeface="宋体" panose="02010600030101010101" pitchFamily="2" charset="-122"/>
                        </a:rPr>
                        <a:t>（一）资产折旧、摊销（填写A105080）</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23,333.33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23,333.33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r">
                        <a:buNone/>
                      </a:pPr>
                      <a:r>
                        <a:rPr lang="en-US" sz="1400" b="0">
                          <a:solidFill>
                            <a:srgbClr val="000000"/>
                          </a:solidFill>
                          <a:latin typeface="宋体" panose="02010600030101010101" pitchFamily="2" charset="-122"/>
                        </a:rPr>
                        <a:t> -   </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bl>
          </a:graphicData>
        </a:graphic>
      </p:graphicFrame>
      <p:sp>
        <p:nvSpPr>
          <p:cNvPr id="4" name="文本框 3"/>
          <p:cNvSpPr txBox="1"/>
          <p:nvPr/>
        </p:nvSpPr>
        <p:spPr>
          <a:xfrm>
            <a:off x="777240" y="549910"/>
            <a:ext cx="878967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1590" y="0"/>
            <a:ext cx="427519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形状 12"/>
          <p:cNvSpPr/>
          <p:nvPr>
            <p:custDataLst>
              <p:tags r:id="rId3"/>
            </p:custDataLst>
          </p:nvPr>
        </p:nvSpPr>
        <p:spPr>
          <a:xfrm>
            <a:off x="590425" y="563166"/>
            <a:ext cx="530302" cy="530302"/>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4"/>
            </p:custDataLst>
          </p:nvPr>
        </p:nvSpPr>
        <p:spPr>
          <a:xfrm>
            <a:off x="827074" y="3725090"/>
            <a:ext cx="2617864" cy="2512425"/>
          </a:xfrm>
          <a:prstGeom prst="rect">
            <a:avLst/>
          </a:prstGeom>
          <a:noFill/>
          <a:ln>
            <a:noFill/>
          </a:ln>
        </p:spPr>
        <p:txBody>
          <a:bodyPr wrap="square" lIns="90000" tIns="46800" rIns="90000" bIns="46800" anchor="t" anchorCtr="0">
            <a:normAutofit/>
          </a:bodyPr>
          <a:lstStyle>
            <a:defPPr>
              <a:defRPr lang="zh-CN"/>
            </a:defPPr>
            <a:lvl1pPr>
              <a:lnSpc>
                <a:spcPct val="130000"/>
              </a:lnSpc>
              <a:buSzPct val="25000"/>
              <a:defRPr>
                <a:solidFill>
                  <a:schemeClr val="bg1"/>
                </a:solidFill>
                <a:ea typeface="Montserrat" panose="02000505000000020004"/>
                <a:cs typeface="Arial" panose="020B0604020202020204"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pc="150">
                <a:solidFill>
                  <a:schemeClr val="bg1"/>
                </a:solidFill>
                <a:latin typeface="Arial" panose="020B0604020202020204" pitchFamily="34" charset="0"/>
                <a:ea typeface="微软雅黑" panose="020B0503020204020204" pitchFamily="34" charset="-122"/>
              </a:rPr>
              <a:t>案例</a:t>
            </a:r>
            <a:r>
              <a:rPr lang="en-US" altLang="zh-CN" spc="150">
                <a:solidFill>
                  <a:schemeClr val="bg1"/>
                </a:solidFill>
                <a:latin typeface="Arial" panose="020B0604020202020204" pitchFamily="34" charset="0"/>
                <a:ea typeface="微软雅黑" panose="020B0503020204020204" pitchFamily="34" charset="-122"/>
              </a:rPr>
              <a:t>2</a:t>
            </a:r>
            <a:r>
              <a:rPr lang="zh-CN" altLang="en-US" spc="150">
                <a:solidFill>
                  <a:schemeClr val="bg1"/>
                </a:solidFill>
                <a:latin typeface="Arial" panose="020B0604020202020204" pitchFamily="34" charset="0"/>
                <a:ea typeface="微软雅黑" panose="020B0503020204020204" pitchFamily="34" charset="-122"/>
              </a:rPr>
              <a:t>：</a:t>
            </a:r>
          </a:p>
          <a:p>
            <a:pPr marL="285750" lvl="1" indent="0" algn="l" fontAlgn="auto">
              <a:lnSpc>
                <a:spcPct val="130000"/>
              </a:lnSpc>
              <a:spcBef>
                <a:spcPts val="0"/>
              </a:spcBef>
              <a:spcAft>
                <a:spcPts val="1000"/>
              </a:spcAft>
              <a:buNone/>
            </a:pPr>
            <a:r>
              <a:rPr lang="en-US" altLang="zh-CN" spc="150">
                <a:solidFill>
                  <a:schemeClr val="bg1"/>
                </a:solidFill>
                <a:latin typeface="Arial" panose="020B0604020202020204" pitchFamily="34" charset="0"/>
                <a:ea typeface="微软雅黑" panose="020B0503020204020204" pitchFamily="34" charset="-122"/>
              </a:rPr>
              <a:t>某企业当年取得国开</a:t>
            </a:r>
            <a:r>
              <a:rPr lang="zh-CN" altLang="en-US" spc="150">
                <a:solidFill>
                  <a:schemeClr val="bg1"/>
                </a:solidFill>
                <a:latin typeface="Arial" panose="020B0604020202020204" pitchFamily="34" charset="0"/>
                <a:ea typeface="微软雅黑" panose="020B0503020204020204" pitchFamily="34" charset="-122"/>
              </a:rPr>
              <a:t>贴息</a:t>
            </a:r>
            <a:r>
              <a:rPr lang="en-US" altLang="zh-CN" spc="150">
                <a:solidFill>
                  <a:schemeClr val="bg1"/>
                </a:solidFill>
                <a:latin typeface="Arial" panose="020B0604020202020204" pitchFamily="34" charset="0"/>
                <a:ea typeface="微软雅黑" panose="020B0503020204020204" pitchFamily="34" charset="-122"/>
              </a:rPr>
              <a:t>贷款</a:t>
            </a: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pc="150">
                <a:solidFill>
                  <a:schemeClr val="bg1"/>
                </a:solidFill>
                <a:latin typeface="Arial" panose="020B0604020202020204" pitchFamily="34" charset="0"/>
                <a:ea typeface="微软雅黑" panose="020B0503020204020204" pitchFamily="34" charset="-122"/>
              </a:rPr>
              <a:t>借：银行存款    </a:t>
            </a:r>
          </a:p>
          <a:p>
            <a:pPr marL="952500" lvl="3" indent="-165100" algn="l" fontAlgn="ctr">
              <a:lnSpc>
                <a:spcPct val="130000"/>
              </a:lnSpc>
              <a:spcBef>
                <a:spcPts val="0"/>
              </a:spcBef>
              <a:spcAft>
                <a:spcPts val="0"/>
              </a:spcAft>
              <a:buSzPct val="100000"/>
              <a:buFont typeface="Arial" panose="020B0604020202020204" pitchFamily="34" charset="0"/>
              <a:buChar char="•"/>
            </a:pPr>
            <a:r>
              <a:rPr lang="zh-CN" altLang="en-US" spc="150">
                <a:solidFill>
                  <a:schemeClr val="bg1"/>
                </a:solidFill>
                <a:latin typeface="Arial" panose="020B0604020202020204" pitchFamily="34" charset="0"/>
                <a:ea typeface="微软雅黑" panose="020B0503020204020204" pitchFamily="34" charset="-122"/>
              </a:rPr>
              <a:t>贷：短期借款</a:t>
            </a:r>
          </a:p>
        </p:txBody>
      </p:sp>
      <p:sp>
        <p:nvSpPr>
          <p:cNvPr id="8" name="矩形 7"/>
          <p:cNvSpPr/>
          <p:nvPr>
            <p:custDataLst>
              <p:tags r:id="rId5"/>
            </p:custDataLst>
          </p:nvPr>
        </p:nvSpPr>
        <p:spPr>
          <a:xfrm>
            <a:off x="827074" y="688622"/>
            <a:ext cx="2617864" cy="2593501"/>
          </a:xfrm>
          <a:prstGeom prst="rect">
            <a:avLst/>
          </a:prstGeom>
        </p:spPr>
        <p:txBody>
          <a:bodyPr wrap="square" anchor="ctr">
            <a:normAutofit/>
          </a:bodyPr>
          <a:lstStyle/>
          <a:p>
            <a:pPr marL="0" indent="0" algn="ctr" defTabSz="685800">
              <a:lnSpc>
                <a:spcPct val="130000"/>
              </a:lnSpc>
              <a:spcBef>
                <a:spcPts val="0"/>
              </a:spcBef>
              <a:spcAft>
                <a:spcPts val="0"/>
              </a:spcAft>
              <a:buSzPct val="100000"/>
              <a:buNone/>
            </a:pPr>
            <a:r>
              <a:rPr lang="zh-CN" altLang="en-US" sz="2600" b="1" spc="300">
                <a:solidFill>
                  <a:schemeClr val="bg1"/>
                </a:solidFill>
                <a:latin typeface="Arial" panose="020B0604020202020204" pitchFamily="34" charset="0"/>
                <a:ea typeface="微软雅黑" panose="020B0503020204020204" pitchFamily="34" charset="-122"/>
                <a:cs typeface="+mj-cs"/>
              </a:rPr>
              <a:t>四、不征税收入形成的税会差异在纳税申报表上的调整</a:t>
            </a:r>
          </a:p>
        </p:txBody>
      </p:sp>
      <p:sp>
        <p:nvSpPr>
          <p:cNvPr id="17" name="文本框 4"/>
          <p:cNvSpPr txBox="1"/>
          <p:nvPr>
            <p:custDataLst>
              <p:tags r:id="rId6"/>
            </p:custDataLst>
          </p:nvPr>
        </p:nvSpPr>
        <p:spPr>
          <a:xfrm>
            <a:off x="4840605" y="3279775"/>
            <a:ext cx="6954520" cy="3208020"/>
          </a:xfrm>
          <a:prstGeom prst="rect">
            <a:avLst/>
          </a:prstGeom>
          <a:noFill/>
        </p:spPr>
        <p:txBody>
          <a:bodyPr wrap="square" lIns="90000" tIns="46800" rIns="90000" bIns="46800" rtlCol="0" anchor="ctr"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lvl="0" indent="0" algn="l" fontAlgn="ctr">
              <a:lnSpc>
                <a:spcPct val="120000"/>
              </a:lnSpc>
              <a:spcBef>
                <a:spcPts val="0"/>
              </a:spcBef>
              <a:spcAft>
                <a:spcPts val="800"/>
              </a:spcAft>
              <a:buClr>
                <a:schemeClr val="bg1">
                  <a:lumMod val="85000"/>
                </a:schemeClr>
              </a:buClr>
              <a:buSzPct val="130000"/>
              <a:buFont typeface="Wingdings" panose="05000000000000000000" pitchFamily="2" charset="2"/>
              <a:buNone/>
            </a:pPr>
            <a:r>
              <a:rPr lang="en-US" altLang="zh-CN" spc="150">
                <a:solidFill>
                  <a:schemeClr val="tx1">
                    <a:lumMod val="75000"/>
                    <a:lumOff val="25000"/>
                  </a:schemeClr>
                </a:solidFill>
                <a:latin typeface="Arial" panose="020B0604020202020204" pitchFamily="34" charset="0"/>
                <a:ea typeface="微软雅黑" panose="020B0503020204020204" pitchFamily="34" charset="-122"/>
                <a:sym typeface="+mn-ea"/>
              </a:rPr>
              <a:t>2019年9月17号，企业收到省财政专项补贴3,263,500,.00.属财政贷款贴息，企业会计记录</a:t>
            </a:r>
          </a:p>
          <a:p>
            <a:pPr marL="285750" lvl="1" indent="0" algn="l" fontAlgn="ctr">
              <a:lnSpc>
                <a:spcPct val="120000"/>
              </a:lnSpc>
              <a:spcBef>
                <a:spcPts val="0"/>
              </a:spcBef>
              <a:spcAft>
                <a:spcPts val="800"/>
              </a:spcAft>
              <a:buClr>
                <a:schemeClr val="bg1">
                  <a:lumMod val="85000"/>
                </a:schemeClr>
              </a:buClr>
              <a:buSzPct val="130000"/>
              <a:buFont typeface="Wingdings" panose="05000000000000000000" pitchFamily="2" charset="2"/>
              <a:buNone/>
            </a:pPr>
            <a:r>
              <a:rPr lang="zh-CN" altLang="en-US" spc="150">
                <a:solidFill>
                  <a:schemeClr val="tx1">
                    <a:lumMod val="75000"/>
                    <a:lumOff val="25000"/>
                  </a:schemeClr>
                </a:solidFill>
                <a:latin typeface="Arial" panose="020B0604020202020204" pitchFamily="34" charset="0"/>
                <a:ea typeface="微软雅黑" panose="020B0503020204020204" pitchFamily="34" charset="-122"/>
                <a:sym typeface="+mn-ea"/>
              </a:rPr>
              <a:t>借：银行存款       3,263,500,.00</a:t>
            </a: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pc="150">
                <a:solidFill>
                  <a:schemeClr val="tx1">
                    <a:lumMod val="75000"/>
                    <a:lumOff val="25000"/>
                  </a:schemeClr>
                </a:solidFill>
                <a:latin typeface="Arial" panose="020B0604020202020204" pitchFamily="34" charset="0"/>
                <a:ea typeface="微软雅黑" panose="020B0503020204020204" pitchFamily="34" charset="-122"/>
                <a:sym typeface="+mn-ea"/>
              </a:rPr>
              <a:t>贷：其他应付款’   3,263,500.00</a:t>
            </a: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pc="150">
                <a:solidFill>
                  <a:schemeClr val="tx1">
                    <a:lumMod val="75000"/>
                    <a:lumOff val="25000"/>
                  </a:schemeClr>
                </a:solidFill>
                <a:latin typeface="Arial" panose="020B0604020202020204" pitchFamily="34" charset="0"/>
                <a:ea typeface="微软雅黑" panose="020B0503020204020204" pitchFamily="34" charset="-122"/>
              </a:rPr>
              <a:t>借：应付利息     3,263,500,.00</a:t>
            </a: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pc="150">
                <a:solidFill>
                  <a:schemeClr val="tx1">
                    <a:lumMod val="75000"/>
                    <a:lumOff val="25000"/>
                  </a:schemeClr>
                </a:solidFill>
                <a:latin typeface="Arial" panose="020B0604020202020204" pitchFamily="34" charset="0"/>
                <a:ea typeface="微软雅黑" panose="020B0503020204020204" pitchFamily="34" charset="-122"/>
              </a:rPr>
              <a:t>贷：银行存款   3,263,500,.00</a:t>
            </a:r>
          </a:p>
        </p:txBody>
      </p:sp>
      <p:sp>
        <p:nvSpPr>
          <p:cNvPr id="12" name="任意多边形: 形状 11"/>
          <p:cNvSpPr/>
          <p:nvPr>
            <p:custDataLst>
              <p:tags r:id="rId7"/>
            </p:custDataLst>
          </p:nvPr>
        </p:nvSpPr>
        <p:spPr>
          <a:xfrm flipH="1" flipV="1">
            <a:off x="3155121" y="2877277"/>
            <a:ext cx="530302" cy="530302"/>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4"/>
          <p:cNvSpPr txBox="1"/>
          <p:nvPr>
            <p:custDataLst>
              <p:tags r:id="rId8"/>
            </p:custDataLst>
          </p:nvPr>
        </p:nvSpPr>
        <p:spPr>
          <a:xfrm>
            <a:off x="4840888" y="690249"/>
            <a:ext cx="6953954" cy="2591341"/>
          </a:xfrm>
          <a:prstGeom prst="rect">
            <a:avLst/>
          </a:prstGeom>
          <a:noFill/>
        </p:spPr>
        <p:txBody>
          <a:bodyPr wrap="square" lIns="90000" tIns="46800" rIns="90000" bIns="46800" rtlCol="0" anchor="ctr"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285750" lvl="0" indent="-285750" algn="l" fontAlgn="ctr">
              <a:lnSpc>
                <a:spcPct val="120000"/>
              </a:lnSpc>
              <a:spcBef>
                <a:spcPts val="0"/>
              </a:spcBef>
              <a:spcAft>
                <a:spcPts val="800"/>
              </a:spcAft>
              <a:buClr>
                <a:schemeClr val="bg1">
                  <a:lumMod val="85000"/>
                </a:schemeClr>
              </a:buClr>
              <a:buSzPct val="130000"/>
              <a:buFont typeface="Wingdings" panose="05000000000000000000" pitchFamily="2" charset="2"/>
              <a:buChar char="l"/>
            </a:pPr>
            <a:r>
              <a:rPr lang="en-US" altLang="zh-CN" spc="150">
                <a:solidFill>
                  <a:schemeClr val="tx1">
                    <a:lumMod val="75000"/>
                    <a:lumOff val="25000"/>
                  </a:schemeClr>
                </a:solidFill>
                <a:latin typeface="Arial" panose="020B0604020202020204" pitchFamily="34" charset="0"/>
                <a:ea typeface="微软雅黑" panose="020B0503020204020204" pitchFamily="34" charset="-122"/>
                <a:sym typeface="+mn-ea"/>
              </a:rPr>
              <a:t>当年计提利息</a:t>
            </a:r>
          </a:p>
          <a:p>
            <a:pPr marL="285750" lvl="1" indent="0" algn="l" fontAlgn="ctr">
              <a:lnSpc>
                <a:spcPct val="120000"/>
              </a:lnSpc>
              <a:spcBef>
                <a:spcPts val="0"/>
              </a:spcBef>
              <a:spcAft>
                <a:spcPts val="800"/>
              </a:spcAft>
              <a:buClr>
                <a:schemeClr val="bg1">
                  <a:lumMod val="85000"/>
                </a:schemeClr>
              </a:buClr>
              <a:buSzPct val="130000"/>
              <a:buFont typeface="Wingdings" panose="05000000000000000000" pitchFamily="2" charset="2"/>
              <a:buNone/>
            </a:pPr>
            <a:r>
              <a:rPr lang="zh-CN" altLang="en-US" spc="150">
                <a:solidFill>
                  <a:schemeClr val="tx1">
                    <a:lumMod val="75000"/>
                    <a:lumOff val="25000"/>
                  </a:schemeClr>
                </a:solidFill>
                <a:latin typeface="Arial" panose="020B0604020202020204" pitchFamily="34" charset="0"/>
                <a:ea typeface="微软雅黑" panose="020B0503020204020204" pitchFamily="34" charset="-122"/>
                <a:sym typeface="+mn-ea"/>
              </a:rPr>
              <a:t>借：财务费用   3,263,500,.00</a:t>
            </a: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pc="150">
                <a:solidFill>
                  <a:schemeClr val="tx1">
                    <a:lumMod val="75000"/>
                    <a:lumOff val="25000"/>
                  </a:schemeClr>
                </a:solidFill>
                <a:latin typeface="Arial" panose="020B0604020202020204" pitchFamily="34" charset="0"/>
                <a:ea typeface="微软雅黑" panose="020B0503020204020204" pitchFamily="34" charset="-122"/>
                <a:sym typeface="+mn-ea"/>
              </a:rPr>
              <a:t>贷：应付利息     3,263,500,.00</a:t>
            </a:r>
          </a:p>
        </p:txBody>
      </p:sp>
      <p:cxnSp>
        <p:nvCxnSpPr>
          <p:cNvPr id="5" name="直接连接符 4"/>
          <p:cNvCxnSpPr/>
          <p:nvPr>
            <p:custDataLst>
              <p:tags r:id="rId9"/>
            </p:custDataLst>
          </p:nvPr>
        </p:nvCxnSpPr>
        <p:spPr>
          <a:xfrm>
            <a:off x="5565422" y="3420533"/>
            <a:ext cx="49558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4075" y="835660"/>
            <a:ext cx="9965055" cy="368300"/>
          </a:xfrm>
          <a:prstGeom prst="rect">
            <a:avLst/>
          </a:prstGeom>
          <a:noFill/>
        </p:spPr>
        <p:txBody>
          <a:bodyPr wrap="square" rtlCol="0">
            <a:spAutoFit/>
          </a:bodyPr>
          <a:lstStyle/>
          <a:p>
            <a:r>
              <a:rPr lang="zh-CN" altLang="en-US"/>
              <a:t>假定：该企业取得的财政专项补贴符合不征税收入条件，企业所得税汇算时纳税申报表如何填列？</a:t>
            </a:r>
          </a:p>
        </p:txBody>
      </p:sp>
      <p:pic>
        <p:nvPicPr>
          <p:cNvPr id="4" name="图片 3"/>
          <p:cNvPicPr>
            <a:picLocks noChangeAspect="1"/>
          </p:cNvPicPr>
          <p:nvPr/>
        </p:nvPicPr>
        <p:blipFill>
          <a:blip r:embed="rId3"/>
          <a:stretch>
            <a:fillRect/>
          </a:stretch>
        </p:blipFill>
        <p:spPr>
          <a:xfrm>
            <a:off x="853440" y="1600200"/>
            <a:ext cx="10699115" cy="4595495"/>
          </a:xfrm>
          <a:prstGeom prst="rect">
            <a:avLst/>
          </a:prstGeom>
        </p:spPr>
      </p:pic>
      <p:sp>
        <p:nvSpPr>
          <p:cNvPr id="6" name="文本框 5"/>
          <p:cNvSpPr txBox="1"/>
          <p:nvPr/>
        </p:nvSpPr>
        <p:spPr>
          <a:xfrm>
            <a:off x="777240" y="242570"/>
            <a:ext cx="878967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995680" y="1557655"/>
          <a:ext cx="10201275" cy="3267075"/>
        </p:xfrm>
        <a:graphic>
          <a:graphicData uri="http://schemas.openxmlformats.org/drawingml/2006/table">
            <a:tbl>
              <a:tblPr firstRow="1" bandRow="1">
                <a:tableStyleId>{5C22544A-7EE6-4342-B048-85BDC9FD1C3A}</a:tableStyleId>
              </a:tblPr>
              <a:tblGrid>
                <a:gridCol w="685800"/>
                <a:gridCol w="5667375"/>
                <a:gridCol w="962025"/>
                <a:gridCol w="698500"/>
                <a:gridCol w="1518920"/>
                <a:gridCol w="668655"/>
              </a:tblGrid>
              <a:tr h="361315">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b">
                    <a:lnL>
                      <a:noFill/>
                    </a:lnL>
                    <a:lnR cap="flat">
                      <a:noFill/>
                    </a:lnR>
                    <a:lnT cap="flat">
                      <a:noFill/>
                    </a:lnT>
                    <a:lnB cap="flat">
                      <a:noFill/>
                    </a:lnB>
                    <a:lnTlToBr>
                      <a:noFill/>
                    </a:lnTlToBr>
                    <a:lnBlToTr>
                      <a:noFill/>
                    </a:lnBlToTr>
                    <a:noFill/>
                  </a:tcPr>
                </a:tc>
              </a:tr>
              <a:tr h="368300">
                <a:tc gridSpan="6">
                  <a:txBody>
                    <a:bodyPr/>
                    <a:lstStyle/>
                    <a:p>
                      <a:pPr indent="0" algn="ctr">
                        <a:buNone/>
                      </a:pPr>
                      <a:r>
                        <a:rPr lang="zh-CN" sz="1800" b="1">
                          <a:solidFill>
                            <a:srgbClr val="000000"/>
                          </a:solidFill>
                          <a:latin typeface="Arial" panose="020B0604020202020204" pitchFamily="34" charset="0"/>
                          <a:ea typeface="宋体" panose="02010600030101010101" pitchFamily="2" charset="-122"/>
                        </a:rPr>
                        <a:t>A105000纳税调整项目明细表</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R cap="flat">
                      <a:noFill/>
                    </a:lnR>
                    <a:lnT cap="flat">
                      <a:noFill/>
                    </a:lnT>
                    <a:lnB w="6350" cap="flat" cmpd="sng">
                      <a:solidFill>
                        <a:srgbClr val="000000"/>
                      </a:solidFill>
                      <a:prstDash val="solid"/>
                      <a:headEnd type="none" w="med" len="med"/>
                      <a:tailEnd type="none" w="med" len="med"/>
                    </a:lnB>
                  </a:tcPr>
                </a:tc>
              </a:tr>
              <a:tr h="361315">
                <a:tc rowSpan="2">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行次</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项目</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账载金额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税收金额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调增金额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调减金额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131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600" b="0">
                          <a:solidFill>
                            <a:srgbClr val="000000"/>
                          </a:solidFill>
                          <a:latin typeface="宋体" panose="02010600030101010101" pitchFamily="2" charset="-122"/>
                        </a:rPr>
                        <a:t>1</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2</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3</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4</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7690">
                <a:tc>
                  <a:txBody>
                    <a:bodyPr/>
                    <a:lstStyle/>
                    <a:p>
                      <a:pPr indent="0">
                        <a:buNone/>
                      </a:pPr>
                      <a:r>
                        <a:rPr lang="en-US" sz="1600" b="0">
                          <a:solidFill>
                            <a:srgbClr val="000000"/>
                          </a:solidFill>
                          <a:latin typeface="宋体" panose="02010600030101010101" pitchFamily="2" charset="-122"/>
                        </a:rPr>
                        <a:t>12</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二、扣除类调整项目（13+14+…24+26+27+28+29+30）</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3,263,500,.00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6255">
                <a:tc>
                  <a:txBody>
                    <a:bodyPr/>
                    <a:lstStyle/>
                    <a:p>
                      <a:pPr indent="0">
                        <a:buNone/>
                      </a:pPr>
                      <a:r>
                        <a:rPr lang="en-US" sz="1600" b="0">
                          <a:solidFill>
                            <a:srgbClr val="000000"/>
                          </a:solidFill>
                          <a:latin typeface="宋体" panose="02010600030101010101" pitchFamily="2" charset="-122"/>
                        </a:rPr>
                        <a:t>24</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（十二）不征税收入用于支出所形成的费用</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3,263,500,.00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9895">
                <a:tc>
                  <a:txBody>
                    <a:bodyPr/>
                    <a:lstStyle/>
                    <a:p>
                      <a:pPr indent="0">
                        <a:buNone/>
                      </a:pPr>
                      <a:r>
                        <a:rPr lang="en-US" sz="1600" b="0">
                          <a:solidFill>
                            <a:srgbClr val="000000"/>
                          </a:solidFill>
                          <a:latin typeface="宋体" panose="02010600030101010101" pitchFamily="2" charset="-122"/>
                        </a:rPr>
                        <a:t>25</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a:t>
                      </a:r>
                      <a:r>
                        <a:rPr lang="zh-CN" sz="1600" b="0">
                          <a:solidFill>
                            <a:srgbClr val="000000"/>
                          </a:solidFill>
                          <a:latin typeface="Arial" panose="020B0604020202020204" pitchFamily="34" charset="0"/>
                          <a:ea typeface="宋体" panose="02010600030101010101" pitchFamily="2" charset="-122"/>
                        </a:rPr>
                        <a:t>其中：专项用途财政性资金用于支出所形成的费用（填写A105040）</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3,263,500,.00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宋体" panose="02010600030101010101" pitchFamily="2" charset="-122"/>
                        </a:rPr>
                        <a:t> * </a:t>
                      </a:r>
                      <a:endParaRPr lang="en-US" altLang="en-US" sz="16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777240" y="711200"/>
            <a:ext cx="8789670" cy="460375"/>
          </a:xfrm>
          <a:prstGeom prst="rect">
            <a:avLst/>
          </a:prstGeom>
          <a:noFill/>
        </p:spPr>
        <p:txBody>
          <a:bodyPr wrap="square" rtlCol="0">
            <a:spAutoFit/>
          </a:bodyPr>
          <a:lstStyle/>
          <a:p>
            <a:r>
              <a:rPr lang="zh-CN" altLang="en-US" sz="2400" b="1"/>
              <a:t>四、不征税收入形成的税会差异在纳税申报表上的调整</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43585" y="1612900"/>
            <a:ext cx="11100435" cy="3738245"/>
          </a:xfrm>
          <a:prstGeom prst="rect">
            <a:avLst/>
          </a:prstGeom>
          <a:noFill/>
          <a:ln w="9525">
            <a:noFill/>
          </a:ln>
        </p:spPr>
        <p:txBody>
          <a:bodyPr wrap="square">
            <a:spAutoFit/>
          </a:bodyPr>
          <a:lstStyle/>
          <a:p>
            <a:pPr indent="0" fontAlgn="auto">
              <a:lnSpc>
                <a:spcPts val="3160"/>
              </a:lnSpc>
            </a:pPr>
            <a:r>
              <a:rPr lang="en-US" altLang="zh-CN"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b="1">
                <a:solidFill>
                  <a:schemeClr val="tx1"/>
                </a:solidFill>
                <a:latin typeface="宋体" panose="02010600030101010101" pitchFamily="2" charset="-122"/>
                <a:ea typeface="宋体" panose="02010600030101010101" pitchFamily="2" charset="-122"/>
                <a:cs typeface="宋体" panose="02010600030101010101" pitchFamily="2" charset="-122"/>
              </a:rPr>
              <a:t>企业按照政策规定收到的增值税减免税款、增值税进项税金加计抵减收益以及增值税留抵退税款在进行企业所得税处理时是否要确认为收入？</a:t>
            </a:r>
            <a:endParaRPr lang="zh-CN"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160"/>
              </a:lnSpc>
            </a:pPr>
            <a:r>
              <a:rPr lang="zh-CN" b="0">
                <a:solidFill>
                  <a:schemeClr val="tx1"/>
                </a:solidFill>
                <a:latin typeface="宋体" panose="02010600030101010101" pitchFamily="2" charset="-122"/>
                <a:ea typeface="宋体" panose="02010600030101010101" pitchFamily="2" charset="-122"/>
                <a:cs typeface="宋体" panose="02010600030101010101" pitchFamily="2" charset="-122"/>
              </a:rPr>
              <a:t>   (1)企业取得的直接减免的增值税和即征即退、先征后退、先征后返的增值税款属于财政性资金，</a:t>
            </a:r>
            <a:r>
              <a:rPr lang="zh-CN" b="1" i="1" u="sng">
                <a:solidFill>
                  <a:schemeClr val="tx1"/>
                </a:solidFill>
                <a:latin typeface="宋体" panose="02010600030101010101" pitchFamily="2" charset="-122"/>
                <a:ea typeface="宋体" panose="02010600030101010101" pitchFamily="2" charset="-122"/>
                <a:cs typeface="宋体" panose="02010600030101010101" pitchFamily="2" charset="-122"/>
              </a:rPr>
              <a:t>除满足不征税收入相关规定外，均应计入企业所得税应纳税所得额缴纳企业所得税。</a:t>
            </a:r>
            <a:endParaRPr lang="zh-CN"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160"/>
              </a:lnSpc>
            </a:pPr>
            <a:r>
              <a:rPr lang="zh-CN" b="0">
                <a:solidFill>
                  <a:schemeClr val="tx1"/>
                </a:solidFill>
                <a:latin typeface="宋体" panose="02010600030101010101" pitchFamily="2" charset="-122"/>
                <a:ea typeface="宋体" panose="02010600030101010101" pitchFamily="2" charset="-122"/>
                <a:cs typeface="宋体" panose="02010600030101010101" pitchFamily="2" charset="-122"/>
              </a:rPr>
              <a:t>(2)按照企业享受增值税进项税金加计抵减政策计入“其他收益”科目的加计抵减收益，应计入企业收入总额。按照现有政策规定，由于增值税加计抵减形成的收益不属于不征税收入或免税收入，</a:t>
            </a:r>
            <a:r>
              <a:rPr lang="zh-CN" b="1" i="1" u="sng">
                <a:solidFill>
                  <a:schemeClr val="tx1"/>
                </a:solidFill>
                <a:latin typeface="宋体" panose="02010600030101010101" pitchFamily="2" charset="-122"/>
                <a:ea typeface="宋体" panose="02010600030101010101" pitchFamily="2" charset="-122"/>
                <a:cs typeface="宋体" panose="02010600030101010101" pitchFamily="2" charset="-122"/>
              </a:rPr>
              <a:t>因此应作为应税收入计入应纳税所得额计征企业所得税。</a:t>
            </a:r>
            <a:endParaRPr lang="zh-CN"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160"/>
              </a:lnSpc>
            </a:pPr>
            <a:r>
              <a:rPr lang="zh-CN" b="0">
                <a:solidFill>
                  <a:schemeClr val="tx1"/>
                </a:solidFill>
                <a:latin typeface="宋体" panose="02010600030101010101" pitchFamily="2" charset="-122"/>
                <a:ea typeface="宋体" panose="02010600030101010101" pitchFamily="2" charset="-122"/>
                <a:cs typeface="宋体" panose="02010600030101010101" pitchFamily="2" charset="-122"/>
              </a:rPr>
              <a:t>(3)对企业按照增值税相关规定获得的增值税期末留抵退税款，属于对可结转抵扣的进项税额的退还，</a:t>
            </a:r>
            <a:r>
              <a:rPr lang="zh-CN" b="1" i="1" u="sng">
                <a:solidFill>
                  <a:schemeClr val="tx1"/>
                </a:solidFill>
                <a:latin typeface="宋体" panose="02010600030101010101" pitchFamily="2" charset="-122"/>
                <a:ea typeface="宋体" panose="02010600030101010101" pitchFamily="2" charset="-122"/>
                <a:cs typeface="宋体" panose="02010600030101010101" pitchFamily="2" charset="-122"/>
              </a:rPr>
              <a:t>因此不属于应征企业所得税收入范围。</a:t>
            </a:r>
            <a:endParaRPr lang="zh-CN" altLang="en-US" b="1" i="1" u="sng">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904875" y="702945"/>
            <a:ext cx="3443605" cy="521970"/>
          </a:xfrm>
          <a:prstGeom prst="rect">
            <a:avLst/>
          </a:prstGeom>
          <a:noFill/>
        </p:spPr>
        <p:txBody>
          <a:bodyPr wrap="square" rtlCol="0">
            <a:spAutoFit/>
          </a:bodyPr>
          <a:lstStyle/>
          <a:p>
            <a:r>
              <a:rPr lang="zh-CN" altLang="en-US" sz="2800" b="1"/>
              <a:t>问题：</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6555" y="2312670"/>
            <a:ext cx="9596120" cy="368300"/>
          </a:xfrm>
          <a:prstGeom prst="rect">
            <a:avLst/>
          </a:prstGeom>
          <a:noFill/>
        </p:spPr>
        <p:txBody>
          <a:bodyPr wrap="square" rtlCol="0">
            <a:spAutoFit/>
          </a:bodyPr>
          <a:lstStyle/>
          <a:p>
            <a:endParaRPr lang="zh-CN" altLang="en-US"/>
          </a:p>
        </p:txBody>
      </p:sp>
      <p:sp>
        <p:nvSpPr>
          <p:cNvPr id="3" name="文本框 2"/>
          <p:cNvSpPr txBox="1"/>
          <p:nvPr/>
        </p:nvSpPr>
        <p:spPr>
          <a:xfrm flipH="1">
            <a:off x="7971155" y="561340"/>
            <a:ext cx="3271520" cy="521970"/>
          </a:xfrm>
          <a:prstGeom prst="rect">
            <a:avLst/>
          </a:prstGeom>
          <a:noFill/>
        </p:spPr>
        <p:txBody>
          <a:bodyPr wrap="square" rtlCol="0">
            <a:spAutoFit/>
          </a:bodyPr>
          <a:lstStyle/>
          <a:p>
            <a:r>
              <a:rPr lang="zh-CN" altLang="en-US" sz="2800" b="1">
                <a:solidFill>
                  <a:srgbClr val="0070C0"/>
                </a:solidFill>
              </a:rPr>
              <a:t>企 瑞 财 税 课 堂</a:t>
            </a:r>
          </a:p>
        </p:txBody>
      </p:sp>
      <p:pic>
        <p:nvPicPr>
          <p:cNvPr id="11" name="图片 10"/>
          <p:cNvPicPr>
            <a:picLocks noChangeAspect="1"/>
          </p:cNvPicPr>
          <p:nvPr/>
        </p:nvPicPr>
        <p:blipFill>
          <a:blip r:embed="rId2"/>
          <a:stretch>
            <a:fillRect/>
          </a:stretch>
        </p:blipFill>
        <p:spPr>
          <a:xfrm>
            <a:off x="1984375" y="2227580"/>
            <a:ext cx="7620000" cy="2402840"/>
          </a:xfrm>
          <a:prstGeom prst="rect">
            <a:avLst/>
          </a:prstGeom>
        </p:spPr>
      </p:pic>
      <p:sp>
        <p:nvSpPr>
          <p:cNvPr id="12" name="文本框 11"/>
          <p:cNvSpPr txBox="1"/>
          <p:nvPr/>
        </p:nvSpPr>
        <p:spPr>
          <a:xfrm>
            <a:off x="7012940" y="5720715"/>
            <a:ext cx="4886960" cy="460375"/>
          </a:xfrm>
          <a:prstGeom prst="rect">
            <a:avLst/>
          </a:prstGeom>
          <a:noFill/>
        </p:spPr>
        <p:txBody>
          <a:bodyPr wrap="square" rtlCol="0">
            <a:spAutoFit/>
          </a:bodyPr>
          <a:lstStyle/>
          <a:p>
            <a:r>
              <a:rPr lang="en-US" altLang="zh-CN" sz="2400" b="1" i="1">
                <a:solidFill>
                  <a:srgbClr val="0070C0"/>
                </a:solidFill>
              </a:rPr>
              <a:t>----</a:t>
            </a:r>
            <a:r>
              <a:rPr lang="zh-CN" altLang="en-US" sz="2400" b="1" i="1">
                <a:solidFill>
                  <a:srgbClr val="0070C0"/>
                </a:solidFill>
              </a:rPr>
              <a:t>我是王爱红，下 期 再 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A_图片占位符 4"/>
          <p:cNvPicPr>
            <a:picLocks noGrp="1" noChangeAspect="1"/>
          </p:cNvPicPr>
          <p:nvPr>
            <p:ph sz="quarter" idx="4294967295"/>
            <p:custDataLst>
              <p:tags r:id="rId1"/>
            </p:custDataLst>
          </p:nvPr>
        </p:nvPicPr>
        <p:blipFill>
          <a:blip r:embed="rId7" cstate="print">
            <a:extLst>
              <a:ext uri="{28A0092B-C50C-407E-A947-70E740481C1C}">
                <a14:useLocalDpi xmlns:a14="http://schemas.microsoft.com/office/drawing/2010/main" xmlns="" val="0"/>
              </a:ext>
            </a:extLst>
          </a:blip>
          <a:srcRect t="12515" b="12515"/>
          <a:stretch>
            <a:fillRect/>
          </a:stretch>
        </p:blipFill>
        <p:spPr>
          <a:xfrm>
            <a:off x="0" y="0"/>
            <a:ext cx="6096000" cy="6858000"/>
          </a:xfrm>
        </p:spPr>
      </p:pic>
      <p:grpSp>
        <p:nvGrpSpPr>
          <p:cNvPr id="30723" name="PA_组合 10"/>
          <p:cNvGrpSpPr/>
          <p:nvPr>
            <p:custDataLst>
              <p:tags r:id="rId2"/>
            </p:custDataLst>
          </p:nvPr>
        </p:nvGrpSpPr>
        <p:grpSpPr bwMode="auto">
          <a:xfrm>
            <a:off x="2860675" y="960755"/>
            <a:ext cx="9375140" cy="4936490"/>
            <a:chOff x="0" y="0"/>
            <a:chExt cx="6840000" cy="4320000"/>
          </a:xfrm>
        </p:grpSpPr>
        <p:sp>
          <p:nvSpPr>
            <p:cNvPr id="30730" name="矩形 8"/>
            <p:cNvSpPr>
              <a:spLocks noChangeArrowheads="1"/>
            </p:cNvSpPr>
            <p:nvPr/>
          </p:nvSpPr>
          <p:spPr bwMode="auto">
            <a:xfrm>
              <a:off x="0" y="375652"/>
              <a:ext cx="6840000" cy="3944348"/>
            </a:xfrm>
            <a:prstGeom prst="rect">
              <a:avLst/>
            </a:prstGeom>
            <a:solidFill>
              <a:srgbClr val="354B5E">
                <a:alpha val="8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30731" name="矩形 9"/>
            <p:cNvSpPr>
              <a:spLocks noChangeArrowheads="1"/>
            </p:cNvSpPr>
            <p:nvPr/>
          </p:nvSpPr>
          <p:spPr bwMode="auto">
            <a:xfrm>
              <a:off x="0" y="0"/>
              <a:ext cx="108000" cy="4320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grpSp>
      <p:sp>
        <p:nvSpPr>
          <p:cNvPr id="30725" name="PA_任意多边形 121"/>
          <p:cNvSpPr>
            <a:spLocks noEditPoints="1"/>
          </p:cNvSpPr>
          <p:nvPr>
            <p:custDataLst>
              <p:tags r:id="rId3"/>
            </p:custDataLst>
          </p:nvPr>
        </p:nvSpPr>
        <p:spPr bwMode="auto">
          <a:xfrm>
            <a:off x="3563620" y="1935480"/>
            <a:ext cx="374650" cy="374650"/>
          </a:xfrm>
          <a:custGeom>
            <a:avLst/>
            <a:gdLst>
              <a:gd name="T0" fmla="*/ 2147483646 w 200"/>
              <a:gd name="T1" fmla="*/ 0 h 200"/>
              <a:gd name="T2" fmla="*/ 0 w 200"/>
              <a:gd name="T3" fmla="*/ 2147483646 h 200"/>
              <a:gd name="T4" fmla="*/ 2147483646 w 200"/>
              <a:gd name="T5" fmla="*/ 2147483646 h 200"/>
              <a:gd name="T6" fmla="*/ 2147483646 w 200"/>
              <a:gd name="T7" fmla="*/ 2147483646 h 200"/>
              <a:gd name="T8" fmla="*/ 2147483646 w 200"/>
              <a:gd name="T9" fmla="*/ 0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30729" name="PA_任意多边形 121"/>
          <p:cNvSpPr>
            <a:spLocks noEditPoints="1"/>
          </p:cNvSpPr>
          <p:nvPr>
            <p:custDataLst>
              <p:tags r:id="rId4"/>
            </p:custDataLst>
          </p:nvPr>
        </p:nvSpPr>
        <p:spPr bwMode="auto">
          <a:xfrm>
            <a:off x="3563303" y="3143568"/>
            <a:ext cx="374650" cy="374650"/>
          </a:xfrm>
          <a:custGeom>
            <a:avLst/>
            <a:gdLst>
              <a:gd name="T0" fmla="*/ 2147483646 w 200"/>
              <a:gd name="T1" fmla="*/ 0 h 200"/>
              <a:gd name="T2" fmla="*/ 0 w 200"/>
              <a:gd name="T3" fmla="*/ 2147483646 h 200"/>
              <a:gd name="T4" fmla="*/ 2147483646 w 200"/>
              <a:gd name="T5" fmla="*/ 2147483646 h 200"/>
              <a:gd name="T6" fmla="*/ 2147483646 w 200"/>
              <a:gd name="T7" fmla="*/ 2147483646 h 200"/>
              <a:gd name="T8" fmla="*/ 2147483646 w 200"/>
              <a:gd name="T9" fmla="*/ 0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3" name="PA_任意多边形 121"/>
          <p:cNvSpPr>
            <a:spLocks noEditPoints="1"/>
          </p:cNvSpPr>
          <p:nvPr>
            <p:custDataLst>
              <p:tags r:id="rId5"/>
            </p:custDataLst>
          </p:nvPr>
        </p:nvSpPr>
        <p:spPr bwMode="auto">
          <a:xfrm>
            <a:off x="3563620" y="4412615"/>
            <a:ext cx="374650" cy="374650"/>
          </a:xfrm>
          <a:custGeom>
            <a:avLst/>
            <a:gdLst>
              <a:gd name="T0" fmla="*/ 2147483646 w 200"/>
              <a:gd name="T1" fmla="*/ 0 h 200"/>
              <a:gd name="T2" fmla="*/ 0 w 200"/>
              <a:gd name="T3" fmla="*/ 2147483646 h 200"/>
              <a:gd name="T4" fmla="*/ 2147483646 w 200"/>
              <a:gd name="T5" fmla="*/ 2147483646 h 200"/>
              <a:gd name="T6" fmla="*/ 2147483646 w 200"/>
              <a:gd name="T7" fmla="*/ 2147483646 h 200"/>
              <a:gd name="T8" fmla="*/ 2147483646 w 200"/>
              <a:gd name="T9" fmla="*/ 0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4" name="文本框 3"/>
          <p:cNvSpPr txBox="1"/>
          <p:nvPr/>
        </p:nvSpPr>
        <p:spPr>
          <a:xfrm>
            <a:off x="4235450" y="1849755"/>
            <a:ext cx="6263005" cy="460375"/>
          </a:xfrm>
          <a:prstGeom prst="rect">
            <a:avLst/>
          </a:prstGeom>
          <a:noFill/>
        </p:spPr>
        <p:txBody>
          <a:bodyPr wrap="square" rtlCol="0">
            <a:spAutoFit/>
          </a:bodyPr>
          <a:lstStyle/>
          <a:p>
            <a:pPr algn="l"/>
            <a:r>
              <a:rPr lang="zh-CN" altLang="en-US" sz="2400" b="1">
                <a:solidFill>
                  <a:schemeClr val="bg1"/>
                </a:solidFill>
                <a:sym typeface="+mn-ea"/>
              </a:rPr>
              <a:t>第一部分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财政补贴的增值税问题</a:t>
            </a:r>
            <a:r>
              <a:rPr lang="zh-CN" altLang="en-US" sz="2400" b="1">
                <a:solidFill>
                  <a:schemeClr val="bg1"/>
                </a:solidFill>
                <a:sym typeface="+mn-ea"/>
              </a:rPr>
              <a:t> </a:t>
            </a:r>
          </a:p>
        </p:txBody>
      </p:sp>
      <p:sp>
        <p:nvSpPr>
          <p:cNvPr id="5" name="文本框 4"/>
          <p:cNvSpPr txBox="1"/>
          <p:nvPr/>
        </p:nvSpPr>
        <p:spPr>
          <a:xfrm>
            <a:off x="4235450" y="3143885"/>
            <a:ext cx="6263005" cy="460375"/>
          </a:xfrm>
          <a:prstGeom prst="rect">
            <a:avLst/>
          </a:prstGeom>
          <a:noFill/>
        </p:spPr>
        <p:txBody>
          <a:bodyPr wrap="square" rtlCol="0">
            <a:spAutoFit/>
          </a:bodyPr>
          <a:lstStyle/>
          <a:p>
            <a:pPr algn="l"/>
            <a:r>
              <a:rPr lang="zh-CN" altLang="en-US" sz="2400" b="1">
                <a:solidFill>
                  <a:schemeClr val="bg1"/>
                </a:solidFill>
                <a:sym typeface="+mn-ea"/>
              </a:rPr>
              <a:t>第二部分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如何判断财政补贴是否征收增值税</a:t>
            </a:r>
            <a:r>
              <a:rPr lang="zh-CN" altLang="en-US" sz="2400" b="1">
                <a:solidFill>
                  <a:schemeClr val="bg1"/>
                </a:solidFill>
                <a:sym typeface="+mn-ea"/>
              </a:rPr>
              <a:t>   </a:t>
            </a:r>
          </a:p>
        </p:txBody>
      </p:sp>
      <p:sp>
        <p:nvSpPr>
          <p:cNvPr id="6" name="文本框 5"/>
          <p:cNvSpPr txBox="1"/>
          <p:nvPr/>
        </p:nvSpPr>
        <p:spPr>
          <a:xfrm>
            <a:off x="4235450" y="4370070"/>
            <a:ext cx="7406005" cy="460375"/>
          </a:xfrm>
          <a:prstGeom prst="rect">
            <a:avLst/>
          </a:prstGeom>
          <a:noFill/>
        </p:spPr>
        <p:txBody>
          <a:bodyPr wrap="square" rtlCol="0">
            <a:spAutoFit/>
          </a:bodyPr>
          <a:lstStyle/>
          <a:p>
            <a:pPr algn="l"/>
            <a:r>
              <a:rPr lang="zh-CN" altLang="en-US" sz="2400" b="1">
                <a:solidFill>
                  <a:schemeClr val="bg1"/>
                </a:solidFill>
                <a:sym typeface="+mn-ea"/>
              </a:rPr>
              <a:t>第三部分     财政补贴增值税政策列举案例问题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to="" calcmode="lin" valueType="num">
                                      <p:cBhvr>
                                        <p:cTn id="7" dur="700" fill="hold">
                                          <p:stCondLst>
                                            <p:cond delay="0"/>
                                          </p:stCondLst>
                                        </p:cTn>
                                        <p:tgtEl>
                                          <p:spTgt spid="30722"/>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0722"/>
                                        </p:tgtEl>
                                        <p:attrNameLst>
                                          <p:attrName>ppt_h</p:attrName>
                                        </p:attrNameLst>
                                      </p:cBhvr>
                                      <p:tavLst>
                                        <p:tav tm="0" fmla="#ppt_h-#ppt_h*((1.5-1.5*$)^3-(1.5-1.5*$)^2)">
                                          <p:val>
                                            <p:fltVal val="0"/>
                                          </p:val>
                                        </p:tav>
                                        <p:tav tm="100000">
                                          <p:val>
                                            <p:fltVal val="1"/>
                                          </p:val>
                                        </p:tav>
                                      </p:tavLst>
                                    </p:anim>
                                  </p:childTnLst>
                                </p:cTn>
                              </p:par>
                              <p:par>
                                <p:cTn id="9" presetID="0" presetClass="entr" presetSubtype="0" fill="hold" nodeType="withEffect">
                                  <p:stCondLst>
                                    <p:cond delay="0"/>
                                  </p:stCondLst>
                                  <p:iterate type="lt">
                                    <p:tmPct val="10000"/>
                                  </p:iterate>
                                  <p:childTnLst>
                                    <p:set>
                                      <p:cBhvr>
                                        <p:cTn id="10" dur="1" fill="hold">
                                          <p:stCondLst>
                                            <p:cond delay="0"/>
                                          </p:stCondLst>
                                        </p:cTn>
                                        <p:tgtEl>
                                          <p:spTgt spid="30723"/>
                                        </p:tgtEl>
                                        <p:attrNameLst>
                                          <p:attrName>style.visibility</p:attrName>
                                        </p:attrNameLst>
                                      </p:cBhvr>
                                      <p:to>
                                        <p:strVal val="visible"/>
                                      </p:to>
                                    </p:set>
                                    <p:anim to="" calcmode="lin" valueType="num">
                                      <p:cBhvr>
                                        <p:cTn id="11" dur="700" fill="hold">
                                          <p:stCondLst>
                                            <p:cond delay="0"/>
                                          </p:stCondLst>
                                        </p:cTn>
                                        <p:tgtEl>
                                          <p:spTgt spid="30723"/>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30723"/>
                                        </p:tgtEl>
                                        <p:attrNameLst>
                                          <p:attrName>ppt_h</p:attrName>
                                        </p:attrNameLst>
                                      </p:cBhvr>
                                      <p:tavLst>
                                        <p:tav tm="0" fmla="#ppt_h-#ppt_h*((1.5-1.5*$)^3-(1.5-1.5*$)^2)">
                                          <p:val>
                                            <p:fltVal val="0"/>
                                          </p:val>
                                        </p:tav>
                                        <p:tav tm="100000">
                                          <p:val>
                                            <p:fltVal val="1"/>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0725"/>
                                        </p:tgtEl>
                                        <p:attrNameLst>
                                          <p:attrName>style.visibility</p:attrName>
                                        </p:attrNameLst>
                                      </p:cBhvr>
                                      <p:to>
                                        <p:strVal val="visible"/>
                                      </p:to>
                                    </p:set>
                                    <p:anim to="" calcmode="lin" valueType="num">
                                      <p:cBhvr>
                                        <p:cTn id="15" dur="700" fill="hold">
                                          <p:stCondLst>
                                            <p:cond delay="0"/>
                                          </p:stCondLst>
                                        </p:cTn>
                                        <p:tgtEl>
                                          <p:spTgt spid="30725"/>
                                        </p:tgtEl>
                                        <p:attrNameLst>
                                          <p:attrName>ppt_y</p:attrName>
                                        </p:attrNameLst>
                                      </p:cBhvr>
                                      <p:tavLst>
                                        <p:tav tm="0" fmla="#ppt_y-#ppt_h/2*((1.5-1.5*$)^3-(1.5-1.5*$)^2)*8/9">
                                          <p:val>
                                            <p:fltVal val="0"/>
                                          </p:val>
                                        </p:tav>
                                        <p:tav tm="100000">
                                          <p:val>
                                            <p:fltVal val="1"/>
                                          </p:val>
                                        </p:tav>
                                      </p:tavLst>
                                    </p:anim>
                                    <p:anim to="" calcmode="lin" valueType="num">
                                      <p:cBhvr>
                                        <p:cTn id="16" dur="700" fill="hold">
                                          <p:stCondLst>
                                            <p:cond delay="0"/>
                                          </p:stCondLst>
                                        </p:cTn>
                                        <p:tgtEl>
                                          <p:spTgt spid="30725"/>
                                        </p:tgtEl>
                                        <p:attrNameLst>
                                          <p:attrName>ppt_h</p:attrName>
                                        </p:attrNameLst>
                                      </p:cBhvr>
                                      <p:tavLst>
                                        <p:tav tm="0" fmla="#ppt_h-#ppt_h*((1.5-1.5*$)^3-(1.5-1.5*$)^2)">
                                          <p:val>
                                            <p:fltVal val="0"/>
                                          </p:val>
                                        </p:tav>
                                        <p:tav tm="100000">
                                          <p:val>
                                            <p:fltVal val="1"/>
                                          </p:val>
                                        </p:tav>
                                      </p:tavLst>
                                    </p:anim>
                                  </p:childTnLst>
                                </p:cTn>
                              </p:par>
                              <p:par>
                                <p:cTn id="17" presetID="0" presetClass="entr" presetSubtype="0" fill="hold" grpId="0" nodeType="withEffect">
                                  <p:stCondLst>
                                    <p:cond delay="0"/>
                                  </p:stCondLst>
                                  <p:childTnLst>
                                    <p:set>
                                      <p:cBhvr>
                                        <p:cTn id="18" dur="1" fill="hold">
                                          <p:stCondLst>
                                            <p:cond delay="0"/>
                                          </p:stCondLst>
                                        </p:cTn>
                                        <p:tgtEl>
                                          <p:spTgt spid="30729"/>
                                        </p:tgtEl>
                                        <p:attrNameLst>
                                          <p:attrName>style.visibility</p:attrName>
                                        </p:attrNameLst>
                                      </p:cBhvr>
                                      <p:to>
                                        <p:strVal val="visible"/>
                                      </p:to>
                                    </p:set>
                                    <p:anim to="" calcmode="lin" valueType="num">
                                      <p:cBhvr>
                                        <p:cTn id="19" dur="700" fill="hold">
                                          <p:stCondLst>
                                            <p:cond delay="0"/>
                                          </p:stCondLst>
                                        </p:cTn>
                                        <p:tgtEl>
                                          <p:spTgt spid="30729"/>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30729"/>
                                        </p:tgtEl>
                                        <p:attrNameLst>
                                          <p:attrName>ppt_h</p:attrName>
                                        </p:attrNameLst>
                                      </p:cBhvr>
                                      <p:tavLst>
                                        <p:tav tm="0" fmla="#ppt_h-#ppt_h*((1.5-1.5*$)^3-(1.5-1.5*$)^2)">
                                          <p:val>
                                            <p:fltVal val="0"/>
                                          </p:val>
                                        </p:tav>
                                        <p:tav tm="100000">
                                          <p:val>
                                            <p:fltVal val="1"/>
                                          </p:val>
                                        </p:tav>
                                      </p:tavLst>
                                    </p:anim>
                                  </p:childTnLst>
                                </p:cTn>
                              </p:par>
                              <p:par>
                                <p:cTn id="21" presetID="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to="" calcmode="lin" valueType="num">
                                      <p:cBhvr>
                                        <p:cTn id="23" dur="700" fill="hold">
                                          <p:stCondLst>
                                            <p:cond delay="0"/>
                                          </p:stCondLst>
                                        </p:cTn>
                                        <p:tgtEl>
                                          <p:spTgt spid="3"/>
                                        </p:tgtEl>
                                        <p:attrNameLst>
                                          <p:attrName>ppt_y</p:attrName>
                                        </p:attrNameLst>
                                      </p:cBhvr>
                                      <p:tavLst>
                                        <p:tav tm="0" fmla="#ppt_y-#ppt_h/2*((1.5-1.5*$)^3-(1.5-1.5*$)^2)*8/9">
                                          <p:val>
                                            <p:fltVal val="0"/>
                                          </p:val>
                                        </p:tav>
                                        <p:tav tm="100000">
                                          <p:val>
                                            <p:fltVal val="1"/>
                                          </p:val>
                                        </p:tav>
                                      </p:tavLst>
                                    </p:anim>
                                    <p:anim to="" calcmode="lin" valueType="num">
                                      <p:cBhvr>
                                        <p:cTn id="24" dur="700" fill="hold">
                                          <p:stCondLst>
                                            <p:cond delay="0"/>
                                          </p:stCondLst>
                                        </p:cTn>
                                        <p:tgtEl>
                                          <p:spTgt spid="3"/>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ldLvl="0" animBg="1"/>
      <p:bldP spid="30729" grpId="0" bldLvl="0" animBg="1"/>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6660" y="2081530"/>
            <a:ext cx="10166985" cy="901700"/>
          </a:xfrm>
          <a:prstGeom prst="rect">
            <a:avLst/>
          </a:prstGeom>
          <a:noFill/>
        </p:spPr>
        <p:txBody>
          <a:bodyPr wrap="square" rtlCol="0" anchor="t">
            <a:spAutoFit/>
          </a:bodyPr>
          <a:lstStyle/>
          <a:p>
            <a:pPr fontAlgn="auto">
              <a:lnSpc>
                <a:spcPts val="3160"/>
              </a:lnSpc>
            </a:pPr>
            <a:r>
              <a:rPr lang="en-US" altLang="zh-CN"/>
              <a:t>   </a:t>
            </a:r>
            <a:r>
              <a:rPr lang="zh-CN" altLang="en-US"/>
              <a:t>《增值税暂行条例》（</a:t>
            </a:r>
            <a:r>
              <a:rPr lang="en-US" altLang="zh-CN"/>
              <a:t>2008</a:t>
            </a:r>
            <a:r>
              <a:rPr lang="zh-CN" altLang="en-US"/>
              <a:t>版）第六条　销售额为纳税人销售货物或者应税劳务向</a:t>
            </a:r>
            <a:r>
              <a:rPr lang="zh-CN" altLang="en-US" b="1" i="1" u="sng"/>
              <a:t>购买方</a:t>
            </a:r>
            <a:r>
              <a:rPr lang="zh-CN" altLang="en-US"/>
              <a:t>收取的全部价款和价外费用，但是不包括收取的销项税额。（自2009年1月1日起施行）</a:t>
            </a:r>
          </a:p>
        </p:txBody>
      </p:sp>
      <p:sp>
        <p:nvSpPr>
          <p:cNvPr id="3" name="文本框 2"/>
          <p:cNvSpPr txBox="1"/>
          <p:nvPr/>
        </p:nvSpPr>
        <p:spPr>
          <a:xfrm>
            <a:off x="1171575" y="3279140"/>
            <a:ext cx="10212070" cy="901700"/>
          </a:xfrm>
          <a:prstGeom prst="rect">
            <a:avLst/>
          </a:prstGeom>
          <a:noFill/>
        </p:spPr>
        <p:txBody>
          <a:bodyPr wrap="square" rtlCol="0" anchor="t">
            <a:spAutoFit/>
          </a:bodyPr>
          <a:lstStyle/>
          <a:p>
            <a:pPr fontAlgn="auto">
              <a:lnSpc>
                <a:spcPts val="3160"/>
              </a:lnSpc>
            </a:pPr>
            <a:r>
              <a:rPr lang="en-US" altLang="zh-CN">
                <a:sym typeface="+mn-ea"/>
              </a:rPr>
              <a:t>     </a:t>
            </a:r>
            <a:r>
              <a:rPr lang="zh-CN" altLang="en-US">
                <a:sym typeface="+mn-ea"/>
              </a:rPr>
              <a:t>《增值税暂行条例》</a:t>
            </a:r>
            <a:r>
              <a:rPr lang="zh-CN" altLang="en-US"/>
              <a:t>第六条　销售额为纳税人发生应税销售行为收取的全部价款和价外费用，但是不包括收取的销项税额。（</a:t>
            </a:r>
            <a:r>
              <a:rPr lang="en-US" altLang="zh-CN"/>
              <a:t>2017</a:t>
            </a:r>
            <a:r>
              <a:rPr lang="zh-CN" altLang="en-US"/>
              <a:t>年</a:t>
            </a:r>
            <a:r>
              <a:rPr lang="en-US" altLang="zh-CN"/>
              <a:t>11</a:t>
            </a:r>
            <a:r>
              <a:rPr lang="zh-CN" altLang="en-US"/>
              <a:t>月</a:t>
            </a:r>
            <a:r>
              <a:rPr lang="en-US" altLang="zh-CN"/>
              <a:t>19</a:t>
            </a:r>
            <a:r>
              <a:rPr lang="zh-CN" altLang="en-US"/>
              <a:t>日修订）</a:t>
            </a:r>
          </a:p>
        </p:txBody>
      </p:sp>
      <p:sp>
        <p:nvSpPr>
          <p:cNvPr id="4" name="文本框 3"/>
          <p:cNvSpPr txBox="1"/>
          <p:nvPr/>
        </p:nvSpPr>
        <p:spPr>
          <a:xfrm>
            <a:off x="1003935" y="1398270"/>
            <a:ext cx="6560820" cy="398780"/>
          </a:xfrm>
          <a:prstGeom prst="rect">
            <a:avLst/>
          </a:prstGeom>
          <a:noFill/>
        </p:spPr>
        <p:txBody>
          <a:bodyPr wrap="square" rtlCol="0">
            <a:spAutoFit/>
          </a:bodyPr>
          <a:lstStyle/>
          <a:p>
            <a:r>
              <a:rPr lang="zh-CN" altLang="en-US" sz="2000" b="1"/>
              <a:t>（一）营改增前后增值税销售额的确定</a:t>
            </a:r>
          </a:p>
        </p:txBody>
      </p:sp>
      <p:sp>
        <p:nvSpPr>
          <p:cNvPr id="6" name="文本框 5"/>
          <p:cNvSpPr txBox="1"/>
          <p:nvPr/>
        </p:nvSpPr>
        <p:spPr>
          <a:xfrm>
            <a:off x="756285" y="263525"/>
            <a:ext cx="9043670"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一、财政补贴的增值税</a:t>
            </a:r>
            <a:r>
              <a:rPr 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问题</a:t>
            </a:r>
          </a:p>
        </p:txBody>
      </p:sp>
      <p:cxnSp>
        <p:nvCxnSpPr>
          <p:cNvPr id="7" name="直接连接符 6"/>
          <p:cNvCxnSpPr/>
          <p:nvPr/>
        </p:nvCxnSpPr>
        <p:spPr>
          <a:xfrm flipV="1">
            <a:off x="756285" y="832485"/>
            <a:ext cx="11257280" cy="15240"/>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9200" y="1081405"/>
            <a:ext cx="6560820" cy="398780"/>
          </a:xfrm>
          <a:prstGeom prst="rect">
            <a:avLst/>
          </a:prstGeom>
          <a:noFill/>
        </p:spPr>
        <p:txBody>
          <a:bodyPr wrap="square" rtlCol="0">
            <a:spAutoFit/>
          </a:bodyPr>
          <a:lstStyle/>
          <a:p>
            <a:r>
              <a:rPr lang="zh-CN" altLang="en-US" sz="2000" b="1"/>
              <a:t>（二）财政补贴不征收增值税</a:t>
            </a:r>
          </a:p>
        </p:txBody>
      </p:sp>
      <p:sp>
        <p:nvSpPr>
          <p:cNvPr id="3" name="文本框 2"/>
          <p:cNvSpPr txBox="1"/>
          <p:nvPr/>
        </p:nvSpPr>
        <p:spPr>
          <a:xfrm>
            <a:off x="1219200" y="1610995"/>
            <a:ext cx="9754235" cy="488950"/>
          </a:xfrm>
          <a:prstGeom prst="rect">
            <a:avLst/>
          </a:prstGeom>
          <a:noFill/>
        </p:spPr>
        <p:txBody>
          <a:bodyPr wrap="square" rtlCol="0" anchor="t">
            <a:spAutoFit/>
          </a:bodyPr>
          <a:lstStyle/>
          <a:p>
            <a:pPr fontAlgn="auto">
              <a:lnSpc>
                <a:spcPts val="3100"/>
              </a:lnSpc>
            </a:pPr>
            <a:r>
              <a:rPr lang="zh-CN" altLang="en-US" sz="2000" b="1"/>
              <a:t>政策依据：公告【</a:t>
            </a:r>
            <a:r>
              <a:rPr lang="en-US" altLang="zh-CN" sz="2000" b="1"/>
              <a:t>2013</a:t>
            </a:r>
            <a:r>
              <a:rPr lang="zh-CN" altLang="en-US" sz="2000" b="1"/>
              <a:t>】</a:t>
            </a:r>
            <a:r>
              <a:rPr lang="en-US" altLang="zh-CN" sz="2000" b="1"/>
              <a:t>3</a:t>
            </a:r>
            <a:r>
              <a:rPr lang="zh-CN" altLang="en-US" sz="2000" b="1"/>
              <a:t>《国家税务总局关于中央财政补贴增值税有关问题的公告》</a:t>
            </a:r>
          </a:p>
        </p:txBody>
      </p:sp>
      <p:sp>
        <p:nvSpPr>
          <p:cNvPr id="4" name="文本框 3"/>
          <p:cNvSpPr txBox="1"/>
          <p:nvPr/>
        </p:nvSpPr>
        <p:spPr>
          <a:xfrm>
            <a:off x="1202055" y="2099945"/>
            <a:ext cx="10468610" cy="1306830"/>
          </a:xfrm>
          <a:prstGeom prst="rect">
            <a:avLst/>
          </a:prstGeom>
          <a:noFill/>
        </p:spPr>
        <p:txBody>
          <a:bodyPr wrap="square" rtlCol="0">
            <a:spAutoFit/>
          </a:bodyPr>
          <a:lstStyle/>
          <a:p>
            <a:pPr fontAlgn="auto">
              <a:lnSpc>
                <a:spcPts val="3160"/>
              </a:lnSpc>
            </a:pPr>
            <a:r>
              <a:rPr lang="zh-CN" altLang="en-US"/>
              <a:t>  　第一款规定：按照现行增值税政策，纳税人取得的中央财政补贴，不属于增值税应税收入，不征收增值税。</a:t>
            </a:r>
          </a:p>
          <a:p>
            <a:pPr fontAlgn="auto">
              <a:lnSpc>
                <a:spcPts val="3160"/>
              </a:lnSpc>
            </a:pPr>
            <a:r>
              <a:rPr lang="zh-CN" altLang="en-US"/>
              <a:t>  　本公告自2013年2月1日起施行。此前已发生未处理的，按本公告规定执行。</a:t>
            </a:r>
          </a:p>
        </p:txBody>
      </p:sp>
      <p:cxnSp>
        <p:nvCxnSpPr>
          <p:cNvPr id="7" name="直接连接符 6"/>
          <p:cNvCxnSpPr/>
          <p:nvPr/>
        </p:nvCxnSpPr>
        <p:spPr>
          <a:xfrm flipV="1">
            <a:off x="815340" y="832485"/>
            <a:ext cx="11242675" cy="2984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0" name="文本框 9"/>
          <p:cNvSpPr txBox="1"/>
          <p:nvPr/>
        </p:nvSpPr>
        <p:spPr>
          <a:xfrm>
            <a:off x="814705" y="417830"/>
            <a:ext cx="9175750"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一、财政补贴的增值税</a:t>
            </a:r>
            <a:r>
              <a:rPr 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问题</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0120" y="1903095"/>
            <a:ext cx="10942320" cy="4143375"/>
          </a:xfrm>
          <a:prstGeom prst="rect">
            <a:avLst/>
          </a:prstGeom>
          <a:noFill/>
        </p:spPr>
        <p:txBody>
          <a:bodyPr wrap="square" rtlCol="0">
            <a:spAutoFit/>
          </a:bodyPr>
          <a:lstStyle/>
          <a:p>
            <a:pPr fontAlgn="auto">
              <a:lnSpc>
                <a:spcPts val="3160"/>
              </a:lnSpc>
            </a:pPr>
            <a:r>
              <a:rPr lang="en-US" altLang="zh-CN"/>
              <a:t>        </a:t>
            </a:r>
            <a:r>
              <a:rPr lang="zh-CN" altLang="en-US"/>
              <a:t>一、政策出台背景</a:t>
            </a:r>
          </a:p>
          <a:p>
            <a:pPr fontAlgn="auto">
              <a:lnSpc>
                <a:spcPts val="3160"/>
              </a:lnSpc>
            </a:pPr>
            <a:r>
              <a:rPr lang="zh-CN" altLang="en-US"/>
              <a:t>      为促进可再生能源的开发利用，支持新能源及高效节能等产品的推广使用，国家出台了多项中央财政补贴。对于中央财政补贴是否属于应税收入，是否征收增值税问题，基层税务机关存在争议</a:t>
            </a:r>
          </a:p>
          <a:p>
            <a:pPr fontAlgn="auto">
              <a:lnSpc>
                <a:spcPts val="3160"/>
              </a:lnSpc>
            </a:pPr>
            <a:r>
              <a:rPr lang="zh-CN" altLang="en-US"/>
              <a:t>       二、如何理解该公告的规定？</a:t>
            </a:r>
          </a:p>
          <a:p>
            <a:pPr fontAlgn="auto">
              <a:lnSpc>
                <a:spcPts val="3160"/>
              </a:lnSpc>
            </a:pPr>
            <a:r>
              <a:rPr lang="zh-CN" altLang="en-US"/>
              <a:t>  　为便于补贴发放部门实际操作，中央财政补贴有的直接支付给予销售方，有的先补给购买方，再由购买方转付给销售方。我们认为，无论采取何种方式，购买者实际支付的购买价格，均为原价格扣减中央财政补贴后的金额。</a:t>
            </a:r>
          </a:p>
          <a:p>
            <a:pPr fontAlgn="auto">
              <a:lnSpc>
                <a:spcPts val="3160"/>
              </a:lnSpc>
            </a:pPr>
            <a:r>
              <a:rPr lang="zh-CN" altLang="en-US"/>
              <a:t>      根据现行增值税暂行条例规定，销售额为纳税人销售货物或者应税劳务向</a:t>
            </a:r>
            <a:r>
              <a:rPr lang="zh-CN" altLang="en-US" b="1" u="sng">
                <a:solidFill>
                  <a:srgbClr val="FF0000"/>
                </a:solidFill>
              </a:rPr>
              <a:t>购买方</a:t>
            </a:r>
            <a:r>
              <a:rPr lang="zh-CN" altLang="en-US"/>
              <a:t>收取的全部价款和价外费用。纳税人取得的中央财政补贴，其取得渠道是中央财政，因此不属于增值税应税收入，不征收增值税。</a:t>
            </a:r>
          </a:p>
          <a:p>
            <a:pPr fontAlgn="auto">
              <a:lnSpc>
                <a:spcPts val="3160"/>
              </a:lnSpc>
            </a:pPr>
            <a:r>
              <a:rPr lang="zh-CN" altLang="en-US"/>
              <a:t>  </a:t>
            </a:r>
          </a:p>
        </p:txBody>
      </p:sp>
      <p:sp>
        <p:nvSpPr>
          <p:cNvPr id="2" name="文本框 1"/>
          <p:cNvSpPr txBox="1"/>
          <p:nvPr/>
        </p:nvSpPr>
        <p:spPr>
          <a:xfrm>
            <a:off x="960120" y="1043940"/>
            <a:ext cx="6560820" cy="398780"/>
          </a:xfrm>
          <a:prstGeom prst="rect">
            <a:avLst/>
          </a:prstGeom>
          <a:noFill/>
        </p:spPr>
        <p:txBody>
          <a:bodyPr wrap="square" rtlCol="0">
            <a:spAutoFit/>
          </a:bodyPr>
          <a:lstStyle/>
          <a:p>
            <a:r>
              <a:rPr lang="zh-CN" altLang="en-US" sz="2000" b="1"/>
              <a:t>（二）财政补贴不征收增值税</a:t>
            </a:r>
          </a:p>
        </p:txBody>
      </p:sp>
      <p:sp>
        <p:nvSpPr>
          <p:cNvPr id="3" name="文本框 2"/>
          <p:cNvSpPr txBox="1"/>
          <p:nvPr/>
        </p:nvSpPr>
        <p:spPr>
          <a:xfrm>
            <a:off x="1186180" y="1504315"/>
            <a:ext cx="9564370" cy="398780"/>
          </a:xfrm>
          <a:prstGeom prst="rect">
            <a:avLst/>
          </a:prstGeom>
          <a:noFill/>
        </p:spPr>
        <p:txBody>
          <a:bodyPr wrap="square" rtlCol="0" anchor="t">
            <a:spAutoFit/>
          </a:bodyPr>
          <a:lstStyle/>
          <a:p>
            <a:r>
              <a:rPr lang="zh-CN" altLang="en-US" sz="2000">
                <a:sym typeface="+mn-ea"/>
              </a:rPr>
              <a:t>公告【</a:t>
            </a:r>
            <a:r>
              <a:rPr lang="en-US" altLang="zh-CN" sz="2000">
                <a:sym typeface="+mn-ea"/>
              </a:rPr>
              <a:t>2013</a:t>
            </a:r>
            <a:r>
              <a:rPr lang="zh-CN" altLang="en-US" sz="2000">
                <a:sym typeface="+mn-ea"/>
              </a:rPr>
              <a:t>】《国家税务总局关于中央财政补贴增值税有关问题的公告》解读</a:t>
            </a:r>
            <a:endParaRPr lang="zh-CN" altLang="en-US" sz="2000"/>
          </a:p>
        </p:txBody>
      </p:sp>
      <p:cxnSp>
        <p:nvCxnSpPr>
          <p:cNvPr id="4" name="直接连接符 3"/>
          <p:cNvCxnSpPr/>
          <p:nvPr/>
        </p:nvCxnSpPr>
        <p:spPr>
          <a:xfrm>
            <a:off x="756285" y="832485"/>
            <a:ext cx="11420475" cy="7429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0" name="文本框 9"/>
          <p:cNvSpPr txBox="1"/>
          <p:nvPr/>
        </p:nvSpPr>
        <p:spPr>
          <a:xfrm>
            <a:off x="814705" y="417830"/>
            <a:ext cx="9175750"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一、财政补贴的增值税</a:t>
            </a:r>
            <a:r>
              <a:rPr 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问题</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3945" y="1913890"/>
            <a:ext cx="10385425" cy="3333115"/>
          </a:xfrm>
          <a:prstGeom prst="rect">
            <a:avLst/>
          </a:prstGeom>
          <a:noFill/>
        </p:spPr>
        <p:txBody>
          <a:bodyPr wrap="square" rtlCol="0" anchor="t">
            <a:spAutoFit/>
          </a:bodyPr>
          <a:lstStyle/>
          <a:p>
            <a:pPr fontAlgn="auto">
              <a:lnSpc>
                <a:spcPts val="3160"/>
              </a:lnSpc>
            </a:pPr>
            <a:r>
              <a:rPr lang="en-US" altLang="zh-CN">
                <a:sym typeface="+mn-ea"/>
              </a:rPr>
              <a:t>       </a:t>
            </a:r>
            <a:r>
              <a:rPr lang="zh-CN" altLang="en-US">
                <a:sym typeface="+mn-ea"/>
              </a:rPr>
              <a:t>《</a:t>
            </a:r>
            <a:r>
              <a:rPr lang="zh-CN" altLang="en-US"/>
              <a:t>国家税务总局关于取消增值税扣税凭证认证确认期限等增值税征管问题的公告》</a:t>
            </a:r>
            <a:r>
              <a:rPr lang="zh-CN" altLang="en-US" b="1" i="1">
                <a:solidFill>
                  <a:srgbClr val="FF0000"/>
                </a:solidFill>
              </a:rPr>
              <a:t>公告【</a:t>
            </a:r>
            <a:r>
              <a:rPr lang="en-US" altLang="zh-CN" b="1" i="1">
                <a:solidFill>
                  <a:srgbClr val="FF0000"/>
                </a:solidFill>
              </a:rPr>
              <a:t>2019</a:t>
            </a:r>
            <a:r>
              <a:rPr lang="zh-CN" altLang="en-US" b="1" i="1">
                <a:solidFill>
                  <a:srgbClr val="FF0000"/>
                </a:solidFill>
              </a:rPr>
              <a:t>】</a:t>
            </a:r>
            <a:r>
              <a:rPr lang="en-US" altLang="zh-CN" b="1" i="1">
                <a:solidFill>
                  <a:srgbClr val="FF0000"/>
                </a:solidFill>
              </a:rPr>
              <a:t>45</a:t>
            </a:r>
            <a:r>
              <a:rPr lang="zh-CN" altLang="en-US" b="1" i="1">
                <a:solidFill>
                  <a:srgbClr val="FF0000"/>
                </a:solidFill>
              </a:rPr>
              <a:t>号  </a:t>
            </a:r>
            <a:r>
              <a:rPr lang="zh-CN" altLang="en-US"/>
              <a:t> 第七条规定：纳税人取得的财政补贴收入，与其销售货物、劳务、服务、无形资产、不动产的</a:t>
            </a:r>
            <a:r>
              <a:rPr lang="zh-CN" altLang="en-US" b="1" u="sng">
                <a:solidFill>
                  <a:srgbClr val="FF0000"/>
                </a:solidFill>
              </a:rPr>
              <a:t>收入或者数量 </a:t>
            </a:r>
            <a:r>
              <a:rPr lang="zh-CN" altLang="en-US" u="sng">
                <a:solidFill>
                  <a:srgbClr val="FF0000"/>
                </a:solidFill>
              </a:rPr>
              <a:t>  </a:t>
            </a:r>
            <a:r>
              <a:rPr lang="zh-CN" altLang="en-US" b="1">
                <a:solidFill>
                  <a:srgbClr val="FF0000"/>
                </a:solidFill>
              </a:rPr>
              <a:t>直接挂钩的</a:t>
            </a:r>
            <a:r>
              <a:rPr lang="zh-CN" altLang="en-US"/>
              <a:t>，应按规定计算缴纳增值税。纳税人取得的其他情形的财政补贴收入，不属于增值税应税收入，不征收增值税。</a:t>
            </a:r>
          </a:p>
          <a:p>
            <a:pPr fontAlgn="auto">
              <a:lnSpc>
                <a:spcPts val="3160"/>
              </a:lnSpc>
            </a:pPr>
            <a:r>
              <a:rPr lang="zh-CN" altLang="en-US"/>
              <a:t>　　本公告实施前，纳税人取得的中央财政补贴继续按照《国家税务总局关于中央财政补贴增值税有关问题的公告》（2013年第3号）执行；已经申报缴纳增值税的，</a:t>
            </a:r>
            <a:r>
              <a:rPr lang="zh-CN" altLang="en-US" b="1">
                <a:solidFill>
                  <a:srgbClr val="FF0000"/>
                </a:solidFill>
              </a:rPr>
              <a:t>可以按现行红字发票管理规定，开具红字增值税发票将取得的中央财政补贴从销售额中扣减。</a:t>
            </a:r>
          </a:p>
          <a:p>
            <a:pPr algn="r" fontAlgn="auto">
              <a:lnSpc>
                <a:spcPts val="3160"/>
              </a:lnSpc>
            </a:pPr>
            <a:r>
              <a:rPr lang="zh-CN" altLang="en-US"/>
              <a:t>本公告自</a:t>
            </a:r>
            <a:r>
              <a:rPr lang="en-US" altLang="zh-CN"/>
              <a:t>2020</a:t>
            </a:r>
            <a:r>
              <a:rPr lang="zh-CN" altLang="en-US"/>
              <a:t>年</a:t>
            </a:r>
            <a:r>
              <a:rPr lang="en-US" altLang="zh-CN"/>
              <a:t>1</a:t>
            </a:r>
            <a:r>
              <a:rPr lang="zh-CN" altLang="en-US"/>
              <a:t>月</a:t>
            </a:r>
            <a:r>
              <a:rPr lang="en-US" altLang="zh-CN"/>
              <a:t>1</a:t>
            </a:r>
            <a:r>
              <a:rPr lang="zh-CN" altLang="en-US"/>
              <a:t>日起执行</a:t>
            </a:r>
          </a:p>
        </p:txBody>
      </p:sp>
      <p:sp>
        <p:nvSpPr>
          <p:cNvPr id="4" name="文本框 3"/>
          <p:cNvSpPr txBox="1"/>
          <p:nvPr/>
        </p:nvSpPr>
        <p:spPr>
          <a:xfrm>
            <a:off x="1083945" y="1256030"/>
            <a:ext cx="6560820" cy="460375"/>
          </a:xfrm>
          <a:prstGeom prst="rect">
            <a:avLst/>
          </a:prstGeom>
          <a:noFill/>
        </p:spPr>
        <p:txBody>
          <a:bodyPr wrap="square" rtlCol="0">
            <a:spAutoFit/>
          </a:bodyPr>
          <a:lstStyle/>
          <a:p>
            <a:r>
              <a:rPr lang="zh-CN" altLang="en-US" sz="2400" b="1"/>
              <a:t>（三）财政补贴征收增值税</a:t>
            </a:r>
          </a:p>
        </p:txBody>
      </p:sp>
      <p:cxnSp>
        <p:nvCxnSpPr>
          <p:cNvPr id="5" name="直接连接符 4"/>
          <p:cNvCxnSpPr/>
          <p:nvPr/>
        </p:nvCxnSpPr>
        <p:spPr>
          <a:xfrm flipV="1">
            <a:off x="770890" y="892175"/>
            <a:ext cx="11272520" cy="4508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0" name="文本框 9"/>
          <p:cNvSpPr txBox="1"/>
          <p:nvPr/>
        </p:nvSpPr>
        <p:spPr>
          <a:xfrm>
            <a:off x="814705" y="417830"/>
            <a:ext cx="9175750"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一、财政补贴的增值税</a:t>
            </a:r>
            <a:r>
              <a:rPr 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问题</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60120" y="2188845"/>
            <a:ext cx="10572750" cy="4143375"/>
          </a:xfrm>
          <a:prstGeom prst="rect">
            <a:avLst/>
          </a:prstGeom>
          <a:noFill/>
        </p:spPr>
        <p:txBody>
          <a:bodyPr wrap="square" rtlCol="0" anchor="t">
            <a:spAutoFit/>
          </a:bodyPr>
          <a:lstStyle/>
          <a:p>
            <a:pPr fontAlgn="auto">
              <a:lnSpc>
                <a:spcPts val="3160"/>
              </a:lnSpc>
            </a:pPr>
            <a:r>
              <a:rPr lang="zh-CN" altLang="en-US"/>
              <a:t>财政补贴收入是否缴纳增值税</a:t>
            </a:r>
          </a:p>
          <a:p>
            <a:pPr fontAlgn="auto">
              <a:lnSpc>
                <a:spcPts val="3160"/>
              </a:lnSpc>
            </a:pPr>
            <a:r>
              <a:rPr lang="zh-CN" altLang="en-US"/>
              <a:t>　　《中华人民共和国增值税暂行条例》第六条明确“销售额为纳税人销售货物或者应税劳务向购买方收取的全部价款和价外费用”,由于中央财政补贴不属于向“购买方收取”，《国家税务总局关于中央财政补贴增值税有关问题的公告》（2013年第3号）明确“纳税人取得的中央财政补贴，不属于增值税应税收入，不征收增值税”。</a:t>
            </a:r>
          </a:p>
          <a:p>
            <a:pPr fontAlgn="auto">
              <a:lnSpc>
                <a:spcPts val="3160"/>
              </a:lnSpc>
            </a:pPr>
            <a:r>
              <a:rPr lang="zh-CN" altLang="en-US"/>
              <a:t>　　2017年底，《国务院关于废止&lt;中华人民共和国营业税暂行条例&gt;和修改&lt;中华人民共和国增值税暂行条例&gt;的决定》（国务院令第691号）对《中华人民共和国增值税暂行条例》进行了修改，将第六条修改为“销售额为纳税人发生</a:t>
            </a:r>
            <a:r>
              <a:rPr lang="zh-CN" altLang="en-US" b="1" u="sng">
                <a:solidFill>
                  <a:srgbClr val="FF0000"/>
                </a:solidFill>
              </a:rPr>
              <a:t>应税销售行为</a:t>
            </a:r>
            <a:r>
              <a:rPr lang="zh-CN" altLang="en-US"/>
              <a:t>收取的全部价款和价外费用”。因此，纳税人取得的财政补贴收入，与其销售货物、劳务、服务、无形资产、不动产的收入或者数量直接挂钩的，应按规定计算缴纳增值税。纳税人取得的其他情形的财政补贴收入，不属于增值税应税收入，不征收增值税。 </a:t>
            </a:r>
          </a:p>
        </p:txBody>
      </p:sp>
      <p:sp>
        <p:nvSpPr>
          <p:cNvPr id="4" name="文本框 3"/>
          <p:cNvSpPr txBox="1"/>
          <p:nvPr/>
        </p:nvSpPr>
        <p:spPr>
          <a:xfrm>
            <a:off x="960120" y="826770"/>
            <a:ext cx="6560820" cy="398780"/>
          </a:xfrm>
          <a:prstGeom prst="rect">
            <a:avLst/>
          </a:prstGeom>
          <a:noFill/>
        </p:spPr>
        <p:txBody>
          <a:bodyPr wrap="square" rtlCol="0">
            <a:spAutoFit/>
          </a:bodyPr>
          <a:lstStyle/>
          <a:p>
            <a:r>
              <a:rPr lang="zh-CN" altLang="en-US" sz="2000" b="1"/>
              <a:t>（三）财政补贴征收增值税</a:t>
            </a:r>
          </a:p>
        </p:txBody>
      </p:sp>
      <p:sp>
        <p:nvSpPr>
          <p:cNvPr id="2" name="文本框 1"/>
          <p:cNvSpPr txBox="1"/>
          <p:nvPr/>
        </p:nvSpPr>
        <p:spPr>
          <a:xfrm>
            <a:off x="960120" y="1287145"/>
            <a:ext cx="10288270" cy="901700"/>
          </a:xfrm>
          <a:prstGeom prst="rect">
            <a:avLst/>
          </a:prstGeom>
          <a:noFill/>
        </p:spPr>
        <p:txBody>
          <a:bodyPr wrap="square" rtlCol="0" anchor="t">
            <a:spAutoFit/>
          </a:bodyPr>
          <a:lstStyle/>
          <a:p>
            <a:pPr fontAlgn="auto">
              <a:lnSpc>
                <a:spcPts val="3160"/>
              </a:lnSpc>
            </a:pPr>
            <a:r>
              <a:rPr lang="zh-CN" altLang="en-US" sz="2000" b="1">
                <a:sym typeface="+mn-ea"/>
              </a:rPr>
              <a:t>政策解读：《国家税务总局关于取消增值税扣税凭证认证确认期限等增值税征管问题的公告》  公告【</a:t>
            </a:r>
            <a:r>
              <a:rPr lang="en-US" altLang="zh-CN" sz="2000" b="1">
                <a:sym typeface="+mn-ea"/>
              </a:rPr>
              <a:t>2019</a:t>
            </a:r>
            <a:r>
              <a:rPr lang="zh-CN" altLang="en-US" sz="2000" b="1">
                <a:sym typeface="+mn-ea"/>
              </a:rPr>
              <a:t>】</a:t>
            </a:r>
            <a:r>
              <a:rPr lang="en-US" altLang="zh-CN" sz="2000" b="1">
                <a:sym typeface="+mn-ea"/>
              </a:rPr>
              <a:t>45</a:t>
            </a:r>
            <a:r>
              <a:rPr lang="zh-CN" altLang="en-US" sz="2000" b="1">
                <a:sym typeface="+mn-ea"/>
              </a:rPr>
              <a:t>号</a:t>
            </a:r>
            <a:endParaRPr lang="zh-CN" altLang="en-US" sz="2000" b="1"/>
          </a:p>
        </p:txBody>
      </p:sp>
      <p:cxnSp>
        <p:nvCxnSpPr>
          <p:cNvPr id="5" name="直接连接符 4"/>
          <p:cNvCxnSpPr/>
          <p:nvPr/>
        </p:nvCxnSpPr>
        <p:spPr>
          <a:xfrm flipV="1">
            <a:off x="756285" y="728980"/>
            <a:ext cx="11316970" cy="5905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0" name="文本框 9"/>
          <p:cNvSpPr txBox="1"/>
          <p:nvPr/>
        </p:nvSpPr>
        <p:spPr>
          <a:xfrm>
            <a:off x="814705" y="417830"/>
            <a:ext cx="9175750" cy="460375"/>
          </a:xfrm>
          <a:prstGeom prst="rect">
            <a:avLst/>
          </a:prstGeom>
          <a:noFill/>
        </p:spPr>
        <p:txBody>
          <a:bodyPr wrap="square" rtlCol="0" anchor="t">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一、财政补贴的增值税</a:t>
            </a:r>
            <a:r>
              <a:rPr 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问题</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19.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PA" val="v4.1.3"/>
</p:tagLst>
</file>

<file path=ppt/tags/tag21.xml><?xml version="1.0" encoding="utf-8"?>
<p:tagLst xmlns:a="http://schemas.openxmlformats.org/drawingml/2006/main" xmlns:r="http://schemas.openxmlformats.org/officeDocument/2006/relationships" xmlns:p="http://schemas.openxmlformats.org/presentationml/2006/main">
  <p:tag name="PA" val="v4.1.3"/>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i"/>
  <p:tag name="KSO_WM_UNIT_INDEX" val="1_1"/>
  <p:tag name="KSO_WM_UNIT_ID" val="257*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h_f"/>
  <p:tag name="KSO_WM_UNIT_INDEX" val="1_1_1"/>
  <p:tag name="KSO_WM_UNIT_ID" val="257*m_h_f*1_1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i"/>
  <p:tag name="KSO_WM_UNIT_INDEX" val="1_2"/>
  <p:tag name="KSO_WM_UNIT_ID" val="257*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6"/>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h_f"/>
  <p:tag name="KSO_WM_UNIT_INDEX" val="1_2_1"/>
  <p:tag name="KSO_WM_UNIT_ID" val="257*m_h_f*1_2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i"/>
  <p:tag name="KSO_WM_UNIT_INDEX" val="1_3"/>
  <p:tag name="KSO_WM_UNIT_ID" val="257*m_i*1_3"/>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7"/>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h_f"/>
  <p:tag name="KSO_WM_UNIT_INDEX" val="1_3_1"/>
  <p:tag name="KSO_WM_UNIT_ID" val="257*m_h_f*1_3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i"/>
  <p:tag name="KSO_WM_UNIT_INDEX" val="1_4"/>
  <p:tag name="KSO_WM_UNIT_ID" val="257*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h_f"/>
  <p:tag name="KSO_WM_UNIT_INDEX" val="1_4_1"/>
  <p:tag name="KSO_WM_UNIT_ID" val="257*m_h_f*1_4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i"/>
  <p:tag name="KSO_WM_UNIT_INDEX" val="1_5"/>
  <p:tag name="KSO_WM_UNIT_ID" val="257*m_i*1_5"/>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6"/>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4"/>
  <p:tag name="KSO_WM_UNIT_TYPE" val="m_h_f"/>
  <p:tag name="KSO_WM_UNIT_INDEX" val="1_5_1"/>
  <p:tag name="KSO_WM_UNIT_ID" val="257*m_h_f*1_5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38.xml><?xml version="1.0" encoding="utf-8"?>
<p:tagLst xmlns:a="http://schemas.openxmlformats.org/drawingml/2006/main" xmlns:r="http://schemas.openxmlformats.org/officeDocument/2006/relationships" xmlns:p="http://schemas.openxmlformats.org/presentationml/2006/main">
  <p:tag name="KSO_WM_UNIT_TABLE_BEAUTIFY" val="smartTable{6507cdc2-91a7-44de-abf3-5ced3b2e2095}"/>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bd4e7cbd-0058-4ca5-9a67-b66a0c2ef392}"/>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317"/>
  <p:tag name="KSO_WM_SLIDE_ID" val="diagram20200317_1"/>
  <p:tag name="KSO_WM_TEMPLATE_SUBCATEGORY" val="11"/>
  <p:tag name="KSO_WM_SLIDE_ITEM_CNT" val="0"/>
  <p:tag name="KSO_WM_SLIDE_INDEX" val="1"/>
  <p:tag name="KSO_WM_UNIT_SHOW_EDIT_AREA_INDICATION" val="1"/>
  <p:tag name="KSO_WM_TAG_VERSION" val="1.0"/>
  <p:tag name="KSO_WM_SLIDE_LAYOUT" val="a_d_f"/>
  <p:tag name="KSO_WM_SLIDE_LAYOUT_CNT" val="1_1_1"/>
  <p:tag name="KSO_WM_SLIDE_TYPE" val="text"/>
  <p:tag name="KSO_WM_SLIDE_SUBTYPE" val="picTxt"/>
  <p:tag name="KSO_WM_SLIDE_SIZE" val="864*431"/>
  <p:tag name="KSO_WM_SLIDE_POSITION" val="47*59"/>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horizontalAlign&quot;: 1,&#10;    &quot;id&quot;: &quot;2020-03-27T20:58:06&quot;,&#10;    &quot;maxSize&quot;: {&#10;        &quot;size1&quot;: 50.700000000000003&#10;    },&#10;    &quot;minSize&quot;: {&#10;        &quot;size1&quot;: 32.200000000000003&#10;    },&#10;    &quot;normalSize&quot;: {&#10;        &quot;size1&quot;: 41.332167164043142&#10;    },&#10;    &quot;subLayout&quot;: [&#10;        {&#10;            &quot;backgroundInfo&quot;: [&#10;                {&#10;                    &quot;bottom&quot;: -0.35709086099999998,&#10;                    &quot;bottomAbs&quot;: false,&#10;                    &quot;left&quot;: 0,&#10;                    &quot;leftAbs&quot;: false,&#10;                    &quot;right&quot;: 0,&#10;                    &quot;rightAbs&quot;: false,&#10;                    &quot;top&quot;: 0,&#10;                    &quot;topAbs&quot;: false,&#10;                    &quot;type&quot;: &quot;topBottom&quot;&#10;                }&#10;            ],&#10;            &quot;id&quot;: &quot;2020-03-27T20:58:06&quot;,&#10;            &quot;margin&quot;: {&#10;                &quot;bottom&quot;: 0.83399999141693115,&#10;                &quot;left&quot;: 1.690000057220459,&#10;                &quot;right&quot;: 1.6859999895095825,&#10;                &quot;top&quot;: 2.0999999046325684&#10;            },&#10;            &quot;type&quot;: 0&#10;        },&#10;        {&#10;            &quot;horizontalAlign&quot;: 1,&#10;            &quot;id&quot;: &quot;2020-03-27T20:58:06&quot;,&#10;            &quot;margin&quot;: {&#10;                &quot;bottom&quot;: 1.7239999771118164,&#10;                &quot;left&quot;: 1.690000057220459,&#10;                &quot;right&quot;: 1.6859999895095825,&#10;                &quot;top&quot;: 0.026000002399086952&#10;            },&#10;            &quot;marginOverLayout&quot;: {&#10;                &quot;bottom&quot;: 1.7239999771118164,&#10;                &quot;left&quot;: 1.690000057220459,&#10;                &quot;right&quot;: 1.6859999895095825,&#10;                &quot;top&quot;: 0.026000002399086952&#10;            },&#10;            &quot;type&quot;: 1,&#10;            &quot;verticalAlign&quot;: 0&#10;        }&#10;    ],&#10;    &quot;type&quot;: 0,&#10;    &quot;verticalAlign&quot;: 1&#10;}&#10;"/>
  <p:tag name="KSO_WM_SLIDE_CAN_ADD_NAVIGATION" val="1"/>
  <p:tag name="KSO_WM_SLIDE_BACKGROUND" val="[&quot;general&quot;,&quot;frame&quot;,&quot;topBottom&quot;]"/>
  <p:tag name="KSO_WM_SLIDE_RATIO" val="1.777778"/>
  <p:tag name="KSO_WM_TEMPLATE_MASTER_TYPE" val="0"/>
  <p:tag name="KSO_WM_TEMPLATE_COLOR_TYPE" val="1"/>
</p:tagLst>
</file>

<file path=ppt/tags/tag4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输入大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0317_1*a*1"/>
  <p:tag name="KSO_WM_TEMPLATE_CATEGORY" val="diagram"/>
  <p:tag name="KSO_WM_TEMPLATE_INDEX" val="20200317"/>
  <p:tag name="KSO_WM_UNIT_LAYERLEVEL" val="1"/>
  <p:tag name="KSO_WM_TAG_VERSION" val="1.0"/>
  <p:tag name="KSO_WM_BEAUTIFY_FLAG" val="#wm#"/>
  <p:tag name="KSO_WM_UNIT_SHOW_EDIT_AREA_INDICATION" val="1"/>
  <p:tag name="KSO_WM_UNIT_DEFAULT_FONT" val="32;40;4"/>
  <p:tag name="KSO_WM_UNIT_BLOCK"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1_2"/>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f*1_1_1"/>
  <p:tag name="KSO_WM_TEMPLATE_CATEGORY" val="diagram"/>
  <p:tag name="KSO_WM_TEMPLATE_INDEX" val="20202359"/>
  <p:tag name="KSO_WM_UNIT_LAYERLEVEL" val="1_1_1"/>
  <p:tag name="KSO_WM_TAG_VERSION" val="1.0"/>
  <p:tag name="KSO_WM_BEAUTIFY_FLAG" val="#wm#"/>
  <p:tag name="KSO_WM_UNIT_NOCLEAR" val="0"/>
  <p:tag name="KSO_WM_DIAGRAM_GROUP_CODE" val="m1-1"/>
  <p:tag name="KSO_WM_UNIT_TYPE" val="m_h_f"/>
  <p:tag name="KSO_WM_UNIT_INDEX" val="1_1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10;您的正文已经经简明扼要，字字珠玑，但信息却千丝万缕、错综复杂，需要用更多的文字来表述；但请您尽可能提炼思想的精髓，否则容易造成观者的阅读压力，适得其反。当您的正文内容到达这个限度时，或许已经不纯粹作用于演示，极大可能运用于阅读领域。"/>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a*1_1_1"/>
  <p:tag name="KSO_WM_TEMPLATE_CATEGORY" val="diagram"/>
  <p:tag name="KSO_WM_TEMPLATE_INDEX" val="20202359"/>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1_1"/>
  <p:tag name="KSO_WM_UNIT_PRESET_TEXT" val="点击添加标题"/>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2_2"/>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2_2"/>
  <p:tag name="KSO_WM_UNIT_FILL_FORE_SCHEMECOLOR_INDEX" val="5"/>
  <p:tag name="KSO_WM_UNIT_FILL_TYPE" val="1"/>
  <p:tag name="KSO_WM_UNIT_TEXT_FILL_FORE_SCHEMECOLOR_INDEX" val="13"/>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f*1_2_1"/>
  <p:tag name="KSO_WM_TEMPLATE_CATEGORY" val="diagram"/>
  <p:tag name="KSO_WM_TEMPLATE_INDEX" val="20202359"/>
  <p:tag name="KSO_WM_UNIT_LAYERLEVEL" val="1_1_1"/>
  <p:tag name="KSO_WM_TAG_VERSION" val="1.0"/>
  <p:tag name="KSO_WM_BEAUTIFY_FLAG" val="#wm#"/>
  <p:tag name="KSO_WM_UNIT_NOCLEAR" val="0"/>
  <p:tag name="KSO_WM_DIAGRAM_GROUP_CODE" val="m1-1"/>
  <p:tag name="KSO_WM_UNIT_TYPE" val="m_h_f"/>
  <p:tag name="KSO_WM_UNIT_INDEX" val="1_2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10;您的正文已经经简明扼要，字字珠玑，但信息却千丝万缕、错综复杂，需要用更多的文字来表述；但请您尽可能提炼思想的精髓，否则容易造成观者的阅读压力，适得其反。当您的正文内容到达这个限度时，或许已经不纯粹作用于演示，极大可能运用于阅读领域。"/>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a*1_2_1"/>
  <p:tag name="KSO_WM_TEMPLATE_CATEGORY" val="diagram"/>
  <p:tag name="KSO_WM_TEMPLATE_INDEX" val="20202359"/>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2_1"/>
  <p:tag name="KSO_WM_UNIT_PRESET_TEXT" val="点击添加标题"/>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3_2"/>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3_2"/>
  <p:tag name="KSO_WM_UNIT_FILL_FORE_SCHEMECOLOR_INDEX" val="5"/>
  <p:tag name="KSO_WM_UNIT_FILL_TYPE" val="1"/>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f*1_3_1"/>
  <p:tag name="KSO_WM_TEMPLATE_CATEGORY" val="diagram"/>
  <p:tag name="KSO_WM_TEMPLATE_INDEX" val="20202359"/>
  <p:tag name="KSO_WM_UNIT_LAYERLEVEL" val="1_1_1"/>
  <p:tag name="KSO_WM_TAG_VERSION" val="1.0"/>
  <p:tag name="KSO_WM_BEAUTIFY_FLAG" val="#wm#"/>
  <p:tag name="KSO_WM_UNIT_NOCLEAR" val="0"/>
  <p:tag name="KSO_WM_DIAGRAM_GROUP_CODE" val="m1-1"/>
  <p:tag name="KSO_WM_UNIT_TYPE" val="m_h_f"/>
  <p:tag name="KSO_WM_UNIT_INDEX" val="1_3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10;您的正文已经经简明扼要，字字珠玑，但信息却千丝万缕、错综复杂，需要用更多的文字来表述；但请您尽可能提炼思想的精髓，否则容易造成观者的阅读压力，适得其反。当您的正文内容到达这个限度时，或许已经不纯粹作用于演示，极大可能运用于阅读领域。"/>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a*1_3_1"/>
  <p:tag name="KSO_WM_TEMPLATE_CATEGORY" val="diagram"/>
  <p:tag name="KSO_WM_TEMPLATE_INDEX" val="20202359"/>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3_1"/>
  <p:tag name="KSO_WM_UNIT_PRESET_TEXT" val="点击添加标题"/>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4_2"/>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4_2"/>
  <p:tag name="KSO_WM_UNIT_FILL_FORE_SCHEMECOLOR_INDEX" val="5"/>
  <p:tag name="KSO_WM_UNIT_FILL_TYPE" val="1"/>
  <p:tag name="KSO_WM_UNIT_TEXT_FILL_FORE_SCHEMECOLOR_INDEX" val="13"/>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f*1_4_1"/>
  <p:tag name="KSO_WM_TEMPLATE_CATEGORY" val="diagram"/>
  <p:tag name="KSO_WM_TEMPLATE_INDEX" val="20202359"/>
  <p:tag name="KSO_WM_UNIT_LAYERLEVEL" val="1_1_1"/>
  <p:tag name="KSO_WM_TAG_VERSION" val="1.0"/>
  <p:tag name="KSO_WM_BEAUTIFY_FLAG" val="#wm#"/>
  <p:tag name="KSO_WM_UNIT_NOCLEAR" val="0"/>
  <p:tag name="KSO_WM_DIAGRAM_GROUP_CODE" val="m1-1"/>
  <p:tag name="KSO_WM_UNIT_TYPE" val="m_h_f"/>
  <p:tag name="KSO_WM_UNIT_INDEX" val="1_4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10;您的正文已经经简明扼要，字字珠玑，但信息却千丝万缕、错综复杂，需要用更多的文字来表述；但请您尽可能提炼思想的精髓，否则容易造成观者的阅读压力，适得其反。当您的正文内容到达这个限度时，或许已经不纯粹作用于演示，极大可能运用于阅读领域。"/>
  <p:tag name="KSO_WM_UNIT_TEXT_FILL_FORE_SCHEMECOLOR_INDEX" val="13"/>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a*1_4_1"/>
  <p:tag name="KSO_WM_TEMPLATE_CATEGORY" val="diagram"/>
  <p:tag name="KSO_WM_TEMPLATE_INDEX" val="20202359"/>
  <p:tag name="KSO_WM_UNIT_LAYERLEVEL" val="1_1_1"/>
  <p:tag name="KSO_WM_TAG_VERSION" val="1.0"/>
  <p:tag name="KSO_WM_BEAUTIFY_FLAG" val="#wm#"/>
  <p:tag name="KSO_WM_UNIT_ISCONTENTSTITLE" val="0"/>
  <p:tag name="KSO_WM_UNIT_NOCLEAR" val="0"/>
  <p:tag name="KSO_WM_DIAGRAM_GROUP_CODE" val="m1-1"/>
  <p:tag name="KSO_WM_UNIT_TYPE" val="m_h_a"/>
  <p:tag name="KSO_WM_UNIT_INDEX" val="1_4_1"/>
  <p:tag name="KSO_WM_UNIT_PRESET_TEXT" val="点击添加标题"/>
  <p:tag name="KSO_WM_UNIT_TEXT_FILL_FORE_SCHEMECOLOR_INDEX" val="13"/>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1_1"/>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1_1"/>
  <p:tag name="KSO_WM_UNIT_TEXT_FILL_FORE_SCHEMECOLOR_INDEX" val="14"/>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2_1"/>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2_1"/>
  <p:tag name="KSO_WM_UNIT_TEXT_FILL_FORE_SCHEMECOLOR_INDEX" val="14"/>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4_1"/>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4_1"/>
  <p:tag name="KSO_WM_UNIT_TEXT_FILL_FORE_SCHEMECOLOR_INDEX" val="14"/>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2359_1*m_h_i*1_3_1"/>
  <p:tag name="KSO_WM_TEMPLATE_CATEGORY" val="diagram"/>
  <p:tag name="KSO_WM_TEMPLATE_INDEX" val="20202359"/>
  <p:tag name="KSO_WM_UNIT_LAYERLEVEL" val="1_1_1"/>
  <p:tag name="KSO_WM_TAG_VERSION" val="1.0"/>
  <p:tag name="KSO_WM_BEAUTIFY_FLAG" val="#wm#"/>
  <p:tag name="KSO_WM_DIAGRAM_GROUP_CODE" val="m1-1"/>
  <p:tag name="KSO_WM_UNIT_TYPE" val="m_h_i"/>
  <p:tag name="KSO_WM_UNIT_INDEX" val="1_3_1"/>
  <p:tag name="KSO_WM_UNIT_TEXT_FILL_FORE_SCHEMECOLOR_INDEX" val="14"/>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60.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VALUE" val="106"/>
  <p:tag name="KSO_WM_UNIT_HIGHLIGHT" val="0"/>
  <p:tag name="KSO_WM_UNIT_COMPATIBLE" val="0"/>
  <p:tag name="KSO_WM_UNIT_DIAGRAM_ISNUMVISUAL" val="0"/>
  <p:tag name="KSO_WM_UNIT_DIAGRAM_ISREFERUNIT" val="0"/>
  <p:tag name="KSO_WM_UNIT_TYPE" val="f"/>
  <p:tag name="KSO_WM_UNIT_INDEX" val="1"/>
  <p:tag name="KSO_WM_UNIT_ID" val="diagram20200317_1*f*1"/>
  <p:tag name="KSO_WM_TEMPLATE_CATEGORY" val="diagram"/>
  <p:tag name="KSO_WM_TEMPLATE_INDEX" val="20200317"/>
  <p:tag name="KSO_WM_UNIT_LAYERLEVEL" val="1"/>
  <p:tag name="KSO_WM_TAG_VERSION" val="1.0"/>
  <p:tag name="KSO_WM_BEAUTIFY_FLAG" val="#wm#"/>
  <p:tag name="KSO_WM_UNIT_SHOW_EDIT_AREA_INDICATION" val="1"/>
  <p:tag name="KSO_WM_UNIT_DEFAULT_FONT" val="14;18;2"/>
  <p:tag name="KSO_WM_UNIT_BLOCK" val="0"/>
  <p:tag name="KSO_WM_UNIT_SMARTLAYOUT_COMPRESS_INFO" val="{&#10;    &quot;id&quot;: &quot;2020-03-27T20:58:06&quot;,&#10;    &quot;max&quot;: 1.6820712289700168e-06,&#10;    &quot;parentMax&quot;: {&#10;        &quot;max&quot;: 0.063702685832936368&#10;    },&#10;    &quot;topChanged&quot;: 1.6820712289700168e-06&#10;}&#10;"/>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62.xml><?xml version="1.0" encoding="utf-8"?>
<p:tagLst xmlns:a="http://schemas.openxmlformats.org/drawingml/2006/main" xmlns:r="http://schemas.openxmlformats.org/officeDocument/2006/relationships" xmlns:p="http://schemas.openxmlformats.org/presentationml/2006/main">
  <p:tag name="KSO_WM_UNIT_TABLE_BEAUTIFY" val="smartTable{906e59fa-de5b-4e40-889a-5552e7ffaf83}"/>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a104d25a-aaae-4a14-bc27-20ac03bf1e4a}"/>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66.xml><?xml version="1.0" encoding="utf-8"?>
<p:tagLst xmlns:a="http://schemas.openxmlformats.org/drawingml/2006/main" xmlns:r="http://schemas.openxmlformats.org/officeDocument/2006/relationships" xmlns:p="http://schemas.openxmlformats.org/presentationml/2006/main">
  <p:tag name="KSO_WM_UNIT_TABLE_BEAUTIFY" val="smartTable{0e6e6029-ce32-4499-8105-92330fb6e8fe}"/>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30177841"/>
  <p:tag name="KSO_WM_SLIDE_ID" val="diagram3017784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21*540"/>
  <p:tag name="KSO_WM_SLIDE_POSITION" val="0*0"/>
  <p:tag name="KSO_WM_TAG_VERSION" val="1.0"/>
  <p:tag name="KSO_WM_SLIDE_LAYOUT" val="a_f"/>
  <p:tag name="KSO_WM_SLIDE_LAYOUT_CNT" val="1_3"/>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30177841_1*i*4"/>
  <p:tag name="KSO_WM_TEMPLATE_CATEGORY" val="diagram"/>
  <p:tag name="KSO_WM_TEMPLATE_INDEX" val="3017784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30177841_1*i*2"/>
  <p:tag name="KSO_WM_TEMPLATE_CATEGORY" val="diagram"/>
  <p:tag name="KSO_WM_TEMPLATE_INDEX" val="3017784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70.xml><?xml version="1.0" encoding="utf-8"?>
<p:tagLst xmlns:a="http://schemas.openxmlformats.org/drawingml/2006/main" xmlns:r="http://schemas.openxmlformats.org/officeDocument/2006/relationships" xmlns:p="http://schemas.openxmlformats.org/presentationml/2006/main">
  <p:tag name="KSO_WM_UNIT_NOCLEAR" val="0"/>
  <p:tag name="KSO_WM_UNIT_VALUE" val="74"/>
  <p:tag name="KSO_WM_UNIT_HIGHLIGHT" val="0"/>
  <p:tag name="KSO_WM_UNIT_COMPATIBLE" val="0"/>
  <p:tag name="KSO_WM_UNIT_DIAGRAM_ISNUMVISUAL" val="0"/>
  <p:tag name="KSO_WM_UNIT_DIAGRAM_ISREFERUNIT" val="0"/>
  <p:tag name="KSO_WM_UNIT_TYPE" val="f"/>
  <p:tag name="KSO_WM_UNIT_INDEX" val="1"/>
  <p:tag name="KSO_WM_UNIT_ID" val="diagram30177841_1*f*1"/>
  <p:tag name="KSO_WM_TEMPLATE_CATEGORY" val="diagram"/>
  <p:tag name="KSO_WM_TEMPLATE_INDEX" val="30177841"/>
  <p:tag name="KSO_WM_UNIT_LAYERLEVEL" val="1"/>
  <p:tag name="KSO_WM_TAG_VERSION" val="1.0"/>
  <p:tag name="KSO_WM_BEAUTIFY_FLAG" val="#wm#"/>
  <p:tag name="KSO_WM_UNIT_PRESET_TEXT" val="点击此处添加正文，文字是您思想的提炼，为了最终呈现发布的良好效果，请尽量言简意赅的阐述观点；根据需要可酌情增减文字，以便观者可以准确理解您所传达的信息。即便信息错综复杂。"/>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30177841_1*a*1"/>
  <p:tag name="KSO_WM_TEMPLATE_CATEGORY" val="diagram"/>
  <p:tag name="KSO_WM_TEMPLATE_INDEX" val="30177841"/>
  <p:tag name="KSO_WM_UNIT_LAYERLEVEL" val="1"/>
  <p:tag name="KSO_WM_TAG_VERSION" val="1.0"/>
  <p:tag name="KSO_WM_BEAUTIFY_FLAG" val="#wm#"/>
  <p:tag name="KSO_WM_UNIT_PRESET_TEXT" val="单击此处&#10;添加标题"/>
</p:tagLst>
</file>

<file path=ppt/tags/tag72.xml><?xml version="1.0" encoding="utf-8"?>
<p:tagLst xmlns:a="http://schemas.openxmlformats.org/drawingml/2006/main" xmlns:r="http://schemas.openxmlformats.org/officeDocument/2006/relationships" xmlns:p="http://schemas.openxmlformats.org/presentationml/2006/main">
  <p:tag name="KSO_WM_UNIT_NOCLEAR" val="0"/>
  <p:tag name="KSO_WM_UNIT_VALUE" val="156"/>
  <p:tag name="KSO_WM_UNIT_HIGHLIGHT" val="0"/>
  <p:tag name="KSO_WM_UNIT_COMPATIBLE" val="0"/>
  <p:tag name="KSO_WM_UNIT_DIAGRAM_ISNUMVISUAL" val="0"/>
  <p:tag name="KSO_WM_UNIT_DIAGRAM_ISREFERUNIT" val="0"/>
  <p:tag name="KSO_WM_UNIT_TYPE" val="f"/>
  <p:tag name="KSO_WM_UNIT_INDEX" val="2"/>
  <p:tag name="KSO_WM_UNIT_ID" val="diagram30177841_1*f*2"/>
  <p:tag name="KSO_WM_TEMPLATE_CATEGORY" val="diagram"/>
  <p:tag name="KSO_WM_TEMPLATE_INDEX" val="30177841"/>
  <p:tag name="KSO_WM_UNIT_LAYERLEVEL" val="1"/>
  <p:tag name="KSO_WM_TAG_VERSION" val="1.0"/>
  <p:tag name="KSO_WM_BEAUTIFY_FLAG" val="#wm#"/>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正如我们都希望改变世界，希望给人带去光明，但更多时候只需播下一颗种子，自然有微光照拂，雨露滋养。恰如其分的表达观点，往往可以事半功倍。"/>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30177841_1*i*3"/>
  <p:tag name="KSO_WM_TEMPLATE_CATEGORY" val="diagram"/>
  <p:tag name="KSO_WM_TEMPLATE_INDEX" val="3017784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NOCLEAR" val="0"/>
  <p:tag name="KSO_WM_UNIT_VALUE" val="156"/>
  <p:tag name="KSO_WM_UNIT_HIGHLIGHT" val="0"/>
  <p:tag name="KSO_WM_UNIT_COMPATIBLE" val="0"/>
  <p:tag name="KSO_WM_UNIT_DIAGRAM_ISNUMVISUAL" val="0"/>
  <p:tag name="KSO_WM_UNIT_DIAGRAM_ISREFERUNIT" val="0"/>
  <p:tag name="KSO_WM_UNIT_TYPE" val="f"/>
  <p:tag name="KSO_WM_UNIT_INDEX" val="3"/>
  <p:tag name="KSO_WM_UNIT_ID" val="diagram30177841_1*f*3"/>
  <p:tag name="KSO_WM_TEMPLATE_CATEGORY" val="diagram"/>
  <p:tag name="KSO_WM_TEMPLATE_INDEX" val="30177841"/>
  <p:tag name="KSO_WM_UNIT_LAYERLEVEL" val="1"/>
  <p:tag name="KSO_WM_TAG_VERSION" val="1.0"/>
  <p:tag name="KSO_WM_BEAUTIFY_FLAG" val="#wm#"/>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正如我们都希望改变世界，希望给人带去光明，但更多时候只需播下一颗种子，自然有微光照拂，雨露滋养。恰如其分的表达观点，往往可以事半功倍。"/>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30177841_1*i*1"/>
  <p:tag name="KSO_WM_TEMPLATE_CATEGORY" val="diagram"/>
  <p:tag name="KSO_WM_TEMPLATE_INDEX" val="3017784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ff62d7d4-3bdc-472d-af50-4b10b65d3a32}"/>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0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封面">
  <a:themeElements>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4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3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4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4113</Words>
  <Application>Microsoft Office PowerPoint</Application>
  <PresentationFormat>自定义</PresentationFormat>
  <Paragraphs>659</Paragraphs>
  <Slides>37</Slides>
  <Notes>3</Notes>
  <HiddenSlides>0</HiddenSlides>
  <MMClips>0</MMClips>
  <ScaleCrop>false</ScaleCrop>
  <HeadingPairs>
    <vt:vector size="4" baseType="variant">
      <vt:variant>
        <vt:lpstr>主题</vt:lpstr>
      </vt:variant>
      <vt:variant>
        <vt:i4>5</vt:i4>
      </vt:variant>
      <vt:variant>
        <vt:lpstr>幻灯片标题</vt:lpstr>
      </vt:variant>
      <vt:variant>
        <vt:i4>37</vt:i4>
      </vt:variant>
    </vt:vector>
  </HeadingPairs>
  <TitlesOfParts>
    <vt:vector size="42" baseType="lpstr">
      <vt:lpstr>Office 主题</vt:lpstr>
      <vt:lpstr>封面</vt:lpstr>
      <vt:lpstr>1_Office 主题</vt:lpstr>
      <vt:lpstr>2_Office 主题</vt:lpstr>
      <vt:lpstr>3_Office 主题</vt:lpstr>
      <vt:lpstr>（政府补助）财政补贴的增值税问题</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不征税收入的企业所得税涉税事宜及风险防范</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（政府补助）财政补贴的增值税问题</dc:title>
  <dc:creator>wangaihong</dc:creator>
  <cp:lastModifiedBy> </cp:lastModifiedBy>
  <cp:revision>9</cp:revision>
  <dcterms:created xsi:type="dcterms:W3CDTF">2020-02-26T07:45:00Z</dcterms:created>
  <dcterms:modified xsi:type="dcterms:W3CDTF">2020-10-21T01:34:54Z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